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Lst>
  <p:notesMasterIdLst>
    <p:notesMasterId r:id="rId16"/>
  </p:notesMasterIdLst>
  <p:sldIdLst>
    <p:sldId id="494" r:id="rId5"/>
    <p:sldId id="464" r:id="rId6"/>
    <p:sldId id="467" r:id="rId7"/>
    <p:sldId id="468" r:id="rId8"/>
    <p:sldId id="398" r:id="rId9"/>
    <p:sldId id="286" r:id="rId10"/>
    <p:sldId id="469" r:id="rId11"/>
    <p:sldId id="449" r:id="rId12"/>
    <p:sldId id="465" r:id="rId13"/>
    <p:sldId id="493" r:id="rId14"/>
    <p:sldId id="495"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85E"/>
    <a:srgbClr val="01AD4B"/>
    <a:srgbClr val="F07921"/>
    <a:srgbClr val="EE297B"/>
    <a:srgbClr val="0281B4"/>
    <a:srgbClr val="0E38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A50AE8-746A-47E2-9A27-F767D7263179}" v="1" dt="2024-03-22T14:57:04.567"/>
  </p1510:revLst>
</p1510:revInfo>
</file>

<file path=ppt/tableStyles.xml><?xml version="1.0" encoding="utf-8"?>
<a:tblStyleLst xmlns:a="http://schemas.openxmlformats.org/drawingml/2006/main" def="{5C22544A-7EE6-4342-B048-85BDC9FD1C3A}">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on Friedrichs, Yvonne" userId="S::yvonne.vonfriedrichs_miun.se#ext#@imcfhkrems.onmicrosoft.com::1446dabb-076f-4b93-84a7-10efe9a3e9e5" providerId="AD" clId="Web-{CDA50AE8-746A-47E2-9A27-F767D7263179}"/>
    <pc:docChg chg="modSld">
      <pc:chgData name="von Friedrichs, Yvonne" userId="S::yvonne.vonfriedrichs_miun.se#ext#@imcfhkrems.onmicrosoft.com::1446dabb-076f-4b93-84a7-10efe9a3e9e5" providerId="AD" clId="Web-{CDA50AE8-746A-47E2-9A27-F767D7263179}" dt="2024-03-22T14:57:04.567" v="0" actId="20577"/>
      <pc:docMkLst>
        <pc:docMk/>
      </pc:docMkLst>
      <pc:sldChg chg="modSp">
        <pc:chgData name="von Friedrichs, Yvonne" userId="S::yvonne.vonfriedrichs_miun.se#ext#@imcfhkrems.onmicrosoft.com::1446dabb-076f-4b93-84a7-10efe9a3e9e5" providerId="AD" clId="Web-{CDA50AE8-746A-47E2-9A27-F767D7263179}" dt="2024-03-22T14:57:04.567" v="0" actId="20577"/>
        <pc:sldMkLst>
          <pc:docMk/>
          <pc:sldMk cId="3620944923" sldId="464"/>
        </pc:sldMkLst>
        <pc:spChg chg="mod">
          <ac:chgData name="von Friedrichs, Yvonne" userId="S::yvonne.vonfriedrichs_miun.se#ext#@imcfhkrems.onmicrosoft.com::1446dabb-076f-4b93-84a7-10efe9a3e9e5" providerId="AD" clId="Web-{CDA50AE8-746A-47E2-9A27-F767D7263179}" dt="2024-03-22T14:57:04.567" v="0" actId="20577"/>
          <ac:spMkLst>
            <pc:docMk/>
            <pc:sldMk cId="3620944923" sldId="464"/>
            <ac:spMk id="7" creationId="{873FA4FA-9E59-CAFC-9D21-7C99A28612C8}"/>
          </ac:spMkLst>
        </pc:spChg>
      </pc:sldChg>
    </pc:docChg>
  </pc:docChgLst>
  <pc:docChgLst>
    <pc:chgData name="Cornelia Amon" userId="S::cornelia.amon@fh-krems.ac.at::5954e632-5942-4ce2-bb41-89c16c6cc23e" providerId="AD" clId="Web-{14029995-AE3C-4FD0-8DEA-B8F25BC7AA24}"/>
    <pc:docChg chg="addSld delSld">
      <pc:chgData name="Cornelia Amon" userId="S::cornelia.amon@fh-krems.ac.at::5954e632-5942-4ce2-bb41-89c16c6cc23e" providerId="AD" clId="Web-{14029995-AE3C-4FD0-8DEA-B8F25BC7AA24}" dt="2024-03-15T07:52:45.483" v="1"/>
      <pc:docMkLst>
        <pc:docMk/>
      </pc:docMkLst>
      <pc:sldChg chg="add del replId">
        <pc:chgData name="Cornelia Amon" userId="S::cornelia.amon@fh-krems.ac.at::5954e632-5942-4ce2-bb41-89c16c6cc23e" providerId="AD" clId="Web-{14029995-AE3C-4FD0-8DEA-B8F25BC7AA24}" dt="2024-03-15T07:52:45.483" v="1"/>
        <pc:sldMkLst>
          <pc:docMk/>
          <pc:sldMk cId="2794888812" sldId="495"/>
        </pc:sldMkLst>
      </pc:sldChg>
    </pc:docChg>
  </pc:docChgLst>
  <pc:docChgLst>
    <pc:chgData name="Cornelia Amon" userId="S::cornelia.amon@fh-krems.ac.at::5954e632-5942-4ce2-bb41-89c16c6cc23e" providerId="AD" clId="Web-{50FA4B1E-3F6B-4A45-9592-535A44253AB7}"/>
    <pc:docChg chg="addSld">
      <pc:chgData name="Cornelia Amon" userId="S::cornelia.amon@fh-krems.ac.at::5954e632-5942-4ce2-bb41-89c16c6cc23e" providerId="AD" clId="Web-{50FA4B1E-3F6B-4A45-9592-535A44253AB7}" dt="2024-03-15T08:03:01.326" v="0"/>
      <pc:docMkLst>
        <pc:docMk/>
      </pc:docMkLst>
      <pc:sldChg chg="add">
        <pc:chgData name="Cornelia Amon" userId="S::cornelia.amon@fh-krems.ac.at::5954e632-5942-4ce2-bb41-89c16c6cc23e" providerId="AD" clId="Web-{50FA4B1E-3F6B-4A45-9592-535A44253AB7}" dt="2024-03-15T08:03:01.326" v="0"/>
        <pc:sldMkLst>
          <pc:docMk/>
          <pc:sldMk cId="2094950677" sldId="495"/>
        </pc:sldMkLst>
      </pc:sldChg>
    </pc:docChg>
  </pc:docChgLst>
  <pc:docChgLst>
    <pc:chgData name="Dalborg, Cecilia" userId="S::cecilia.dalborg_miun.se#ext#@imcfhkrems.onmicrosoft.com::8d1d843a-05de-4250-9056-cc783638e52e" providerId="AD" clId="Web-{52BFC952-AD4C-4CB8-AE2C-1C528BC03318}"/>
    <pc:docChg chg="modSld">
      <pc:chgData name="Dalborg, Cecilia" userId="S::cecilia.dalborg_miun.se#ext#@imcfhkrems.onmicrosoft.com::8d1d843a-05de-4250-9056-cc783638e52e" providerId="AD" clId="Web-{52BFC952-AD4C-4CB8-AE2C-1C528BC03318}" dt="2024-02-05T13:39:00.484" v="12" actId="20577"/>
      <pc:docMkLst>
        <pc:docMk/>
      </pc:docMkLst>
      <pc:sldChg chg="modSp">
        <pc:chgData name="Dalborg, Cecilia" userId="S::cecilia.dalborg_miun.se#ext#@imcfhkrems.onmicrosoft.com::8d1d843a-05de-4250-9056-cc783638e52e" providerId="AD" clId="Web-{52BFC952-AD4C-4CB8-AE2C-1C528BC03318}" dt="2024-02-05T13:39:00.484" v="12" actId="20577"/>
        <pc:sldMkLst>
          <pc:docMk/>
          <pc:sldMk cId="3620944923" sldId="464"/>
        </pc:sldMkLst>
        <pc:spChg chg="mod">
          <ac:chgData name="Dalborg, Cecilia" userId="S::cecilia.dalborg_miun.se#ext#@imcfhkrems.onmicrosoft.com::8d1d843a-05de-4250-9056-cc783638e52e" providerId="AD" clId="Web-{52BFC952-AD4C-4CB8-AE2C-1C528BC03318}" dt="2024-02-05T13:37:47.294" v="7" actId="20577"/>
          <ac:spMkLst>
            <pc:docMk/>
            <pc:sldMk cId="3620944923" sldId="464"/>
            <ac:spMk id="4" creationId="{07E0CBB6-C5F8-4624-9918-2ABBDA00096C}"/>
          </ac:spMkLst>
        </pc:spChg>
        <pc:spChg chg="mod">
          <ac:chgData name="Dalborg, Cecilia" userId="S::cecilia.dalborg_miun.se#ext#@imcfhkrems.onmicrosoft.com::8d1d843a-05de-4250-9056-cc783638e52e" providerId="AD" clId="Web-{52BFC952-AD4C-4CB8-AE2C-1C528BC03318}" dt="2024-02-05T13:39:00.484" v="12" actId="20577"/>
          <ac:spMkLst>
            <pc:docMk/>
            <pc:sldMk cId="3620944923" sldId="464"/>
            <ac:spMk id="7" creationId="{873FA4FA-9E59-CAFC-9D21-7C99A28612C8}"/>
          </ac:spMkLst>
        </pc:spChg>
      </pc:sldChg>
    </pc:docChg>
  </pc:docChgLst>
  <pc:docChgLst>
    <pc:chgData name="Dalborg, Cecilia" userId="S::cecilia.dalborg_miun.se#ext#@imcfhkrems.onmicrosoft.com::8d1d843a-05de-4250-9056-cc783638e52e" providerId="AD" clId="Web-{95CE3D12-A7CB-4160-BA1C-9D07C8EF1E17}"/>
    <pc:docChg chg="delSld modSld">
      <pc:chgData name="Dalborg, Cecilia" userId="S::cecilia.dalborg_miun.se#ext#@imcfhkrems.onmicrosoft.com::8d1d843a-05de-4250-9056-cc783638e52e" providerId="AD" clId="Web-{95CE3D12-A7CB-4160-BA1C-9D07C8EF1E17}" dt="2024-02-05T12:25:06.071" v="2"/>
      <pc:docMkLst>
        <pc:docMk/>
      </pc:docMkLst>
      <pc:sldChg chg="del">
        <pc:chgData name="Dalborg, Cecilia" userId="S::cecilia.dalborg_miun.se#ext#@imcfhkrems.onmicrosoft.com::8d1d843a-05de-4250-9056-cc783638e52e" providerId="AD" clId="Web-{95CE3D12-A7CB-4160-BA1C-9D07C8EF1E17}" dt="2024-02-05T12:25:06.071" v="2"/>
        <pc:sldMkLst>
          <pc:docMk/>
          <pc:sldMk cId="0" sldId="403"/>
        </pc:sldMkLst>
      </pc:sldChg>
      <pc:sldChg chg="addAnim modAnim">
        <pc:chgData name="Dalborg, Cecilia" userId="S::cecilia.dalborg_miun.se#ext#@imcfhkrems.onmicrosoft.com::8d1d843a-05de-4250-9056-cc783638e52e" providerId="AD" clId="Web-{95CE3D12-A7CB-4160-BA1C-9D07C8EF1E17}" dt="2024-02-05T12:24:25.008" v="1"/>
        <pc:sldMkLst>
          <pc:docMk/>
          <pc:sldMk cId="3617457644" sldId="4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C1EAA-16A5-C244-8A92-A6051457D4B7}" type="datetimeFigureOut">
              <a:rPr lang="en-GB" smtClean="0"/>
              <a:t>22/03/2024</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03E6A-0E51-A24C-B8B0-7EAE05311EE0}" type="slidenum">
              <a:rPr lang="en-GB" smtClean="0"/>
              <a:t>‹#›</a:t>
            </a:fld>
            <a:endParaRPr lang="en-GB"/>
          </a:p>
        </p:txBody>
      </p:sp>
    </p:spTree>
    <p:extLst>
      <p:ext uri="{BB962C8B-B14F-4D97-AF65-F5344CB8AC3E}">
        <p14:creationId xmlns:p14="http://schemas.microsoft.com/office/powerpoint/2010/main" val="392010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a:solidFill>
                  <a:schemeClr val="tx1"/>
                </a:solidFill>
                <a:effectLst/>
                <a:latin typeface="+mn-lt"/>
                <a:ea typeface="+mn-ea"/>
                <a:cs typeface="+mn-cs"/>
              </a:rPr>
              <a:t>Today's dynamic economy requires people who can take advantage of opportunities, take initiative and solve problems in creative ways. This course gives you the knowledge and skills to independently and critically approach the entrepreneurial processes that take place in all sectors of society, i.e. in businesses, in the public sector and in the civil society. It gives you tools to drive or facilitate entrepreneurship by starting your own business, developing local communities or to work with development processes in established companies, authorities, and non-profit organizations.</a:t>
            </a:r>
            <a:endParaRPr lang="sv-SE" sz="1200" kern="1200">
              <a:solidFill>
                <a:schemeClr val="tx1"/>
              </a:solidFill>
              <a:effectLst/>
              <a:latin typeface="+mn-lt"/>
              <a:ea typeface="+mn-ea"/>
              <a:cs typeface="+mn-cs"/>
            </a:endParaRPr>
          </a:p>
          <a:p>
            <a:endParaRPr lang="sv-SE"/>
          </a:p>
        </p:txBody>
      </p:sp>
      <p:sp>
        <p:nvSpPr>
          <p:cNvPr id="4" name="Platshållare för bildnummer 3"/>
          <p:cNvSpPr>
            <a:spLocks noGrp="1"/>
          </p:cNvSpPr>
          <p:nvPr>
            <p:ph type="sldNum" sz="quarter" idx="5"/>
          </p:nvPr>
        </p:nvSpPr>
        <p:spPr/>
        <p:txBody>
          <a:bodyPr/>
          <a:lstStyle/>
          <a:p>
            <a:fld id="{6A403E6A-0E51-A24C-B8B0-7EAE05311EE0}" type="slidenum">
              <a:rPr lang="en-GB" smtClean="0"/>
              <a:t>1</a:t>
            </a:fld>
            <a:endParaRPr lang="en-GB"/>
          </a:p>
        </p:txBody>
      </p:sp>
    </p:spTree>
    <p:extLst>
      <p:ext uri="{BB962C8B-B14F-4D97-AF65-F5344CB8AC3E}">
        <p14:creationId xmlns:p14="http://schemas.microsoft.com/office/powerpoint/2010/main" val="250376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a:solidFill>
                  <a:schemeClr val="tx1"/>
                </a:solidFill>
                <a:effectLst/>
                <a:latin typeface="+mn-lt"/>
                <a:ea typeface="+mn-ea"/>
                <a:cs typeface="+mn-cs"/>
              </a:rPr>
              <a:t>Entrepreneurship, as well as intrapreneurship, is a way of thinking and acting where you can use your passion for innovation whether you plan to start your own business, or plan to work within an organisation, or develop an understanding of business operations and leadership. </a:t>
            </a:r>
            <a:endParaRPr lang="sv-SE"/>
          </a:p>
        </p:txBody>
      </p:sp>
      <p:sp>
        <p:nvSpPr>
          <p:cNvPr id="4" name="Platshållare för bildnummer 3"/>
          <p:cNvSpPr>
            <a:spLocks noGrp="1"/>
          </p:cNvSpPr>
          <p:nvPr>
            <p:ph type="sldNum" sz="quarter" idx="5"/>
          </p:nvPr>
        </p:nvSpPr>
        <p:spPr/>
        <p:txBody>
          <a:bodyPr/>
          <a:lstStyle/>
          <a:p>
            <a:fld id="{6A403E6A-0E51-A24C-B8B0-7EAE05311EE0}" type="slidenum">
              <a:rPr lang="en-GB" smtClean="0"/>
              <a:t>2</a:t>
            </a:fld>
            <a:endParaRPr lang="en-GB"/>
          </a:p>
        </p:txBody>
      </p:sp>
    </p:spTree>
    <p:extLst>
      <p:ext uri="{BB962C8B-B14F-4D97-AF65-F5344CB8AC3E}">
        <p14:creationId xmlns:p14="http://schemas.microsoft.com/office/powerpoint/2010/main" val="3385675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76F669-8439-4D19-85BD-66DAD230D8BE}" type="slidenum">
              <a:rPr lang="en-US" altLang="en-US"/>
              <a:pPr/>
              <a:t>3</a:t>
            </a:fld>
            <a:endParaRPr lang="en-US" altLang="en-US"/>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p:txBody>
          <a:bodyPr/>
          <a:lstStyle/>
          <a:p>
            <a:r>
              <a:rPr lang="en-GB" altLang="en-US"/>
              <a:t>We are living in an age characterised by continuing, unpredictable and rapid change – change that is both incremental and discontinuous. It is an increasingly complex world full of interconnections formed by a global marketplace linked by technology allowing instant communication. One way to meet this changes is through entrepreneurship, that is to discover and create opportunities based on the new conditions.</a:t>
            </a:r>
          </a:p>
        </p:txBody>
      </p:sp>
    </p:spTree>
    <p:extLst>
      <p:ext uri="{BB962C8B-B14F-4D97-AF65-F5344CB8AC3E}">
        <p14:creationId xmlns:p14="http://schemas.microsoft.com/office/powerpoint/2010/main" val="261418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63525" y="795338"/>
            <a:ext cx="6616700" cy="3722687"/>
          </a:xfrm>
        </p:spPr>
      </p:sp>
      <p:sp>
        <p:nvSpPr>
          <p:cNvPr id="3" name="Platshållare för anteckningar 2"/>
          <p:cNvSpPr>
            <a:spLocks noGrp="1"/>
          </p:cNvSpPr>
          <p:nvPr>
            <p:ph type="body" idx="1"/>
          </p:nvPr>
        </p:nvSpPr>
        <p:spPr/>
        <p:txBody>
          <a:bodyPr>
            <a:normAutofit/>
          </a:bodyPr>
          <a:lstStyle/>
          <a:p>
            <a:r>
              <a:rPr lang="en-US"/>
              <a:t>The image of entrepreneurship is fragmented and there are a lot of thoughts about what entrepreneurship involves.</a:t>
            </a:r>
          </a:p>
          <a:p>
            <a:r>
              <a:rPr lang="en-US"/>
              <a:t>For</a:t>
            </a:r>
            <a:r>
              <a:rPr lang="en-US" baseline="0"/>
              <a:t> example: </a:t>
            </a:r>
          </a:p>
        </p:txBody>
      </p:sp>
      <p:sp>
        <p:nvSpPr>
          <p:cNvPr id="4" name="Platshållare för bildnummer 3"/>
          <p:cNvSpPr>
            <a:spLocks noGrp="1"/>
          </p:cNvSpPr>
          <p:nvPr>
            <p:ph type="sldNum" sz="quarter" idx="10"/>
          </p:nvPr>
        </p:nvSpPr>
        <p:spPr/>
        <p:txBody>
          <a:bodyPr/>
          <a:lstStyle/>
          <a:p>
            <a:fld id="{72F1CF30-D7FC-5449-AD11-F64080F38D8F}" type="slidenum">
              <a:rPr lang="sv-SE" smtClean="0"/>
              <a:pPr/>
              <a:t>4</a:t>
            </a:fld>
            <a:endParaRPr lang="sv-SE"/>
          </a:p>
        </p:txBody>
      </p:sp>
    </p:spTree>
    <p:extLst>
      <p:ext uri="{BB962C8B-B14F-4D97-AF65-F5344CB8AC3E}">
        <p14:creationId xmlns:p14="http://schemas.microsoft.com/office/powerpoint/2010/main" val="3369864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200" kern="1200">
                <a:solidFill>
                  <a:schemeClr val="tx1"/>
                </a:solidFill>
                <a:effectLst/>
                <a:latin typeface="+mn-lt"/>
                <a:ea typeface="+mn-ea"/>
                <a:cs typeface="+mn-cs"/>
              </a:rPr>
              <a:t>Previous research argue that entrepreneurship and studies of it neither gain from, nor can be caught, in a simple definition since it is a complex phenomenon. Instead, the researcher's awareness and clarifications of assumptions and logics is  the central point, for the research field as well as for its legitimacy.</a:t>
            </a:r>
            <a:endParaRPr lang="sv-SE" sz="1100">
              <a:latin typeface="Arial" charset="0"/>
            </a:endParaRPr>
          </a:p>
        </p:txBody>
      </p:sp>
      <p:sp>
        <p:nvSpPr>
          <p:cNvPr id="6963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F3930C-CD25-044E-9DE9-88CE94D024B3}" type="slidenum">
              <a:rPr lang="en-US" sz="1200"/>
              <a:pPr eaLnBrk="1" hangingPunct="1"/>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63525" y="795338"/>
            <a:ext cx="6616700" cy="3722687"/>
          </a:xfrm>
        </p:spPr>
      </p:sp>
      <p:sp>
        <p:nvSpPr>
          <p:cNvPr id="3" name="Platshållare för anteckningar 2"/>
          <p:cNvSpPr>
            <a:spLocks noGrp="1"/>
          </p:cNvSpPr>
          <p:nvPr>
            <p:ph type="body" idx="1"/>
          </p:nvPr>
        </p:nvSpPr>
        <p:spPr/>
        <p:txBody>
          <a:bodyPr/>
          <a:lstStyle/>
          <a:p>
            <a:r>
              <a:rPr lang="sv-SE" err="1"/>
              <a:t>However</a:t>
            </a:r>
            <a:r>
              <a:rPr lang="sv-SE"/>
              <a:t> – a </a:t>
            </a:r>
            <a:r>
              <a:rPr lang="sv-SE" err="1"/>
              <a:t>lot</a:t>
            </a:r>
            <a:r>
              <a:rPr lang="sv-SE"/>
              <a:t> of </a:t>
            </a:r>
            <a:r>
              <a:rPr lang="sv-SE" err="1"/>
              <a:t>previous</a:t>
            </a:r>
            <a:r>
              <a:rPr lang="sv-SE"/>
              <a:t> research </a:t>
            </a:r>
            <a:r>
              <a:rPr lang="sv-SE" err="1"/>
              <a:t>have</a:t>
            </a:r>
            <a:r>
              <a:rPr lang="sv-SE"/>
              <a:t> a focus on new business </a:t>
            </a:r>
            <a:r>
              <a:rPr lang="sv-SE" err="1"/>
              <a:t>creation</a:t>
            </a:r>
            <a:r>
              <a:rPr lang="sv-SE"/>
              <a:t>:</a:t>
            </a:r>
          </a:p>
        </p:txBody>
      </p:sp>
      <p:sp>
        <p:nvSpPr>
          <p:cNvPr id="4" name="Platshållare för bildnummer 3"/>
          <p:cNvSpPr>
            <a:spLocks noGrp="1"/>
          </p:cNvSpPr>
          <p:nvPr>
            <p:ph type="sldNum" sz="quarter" idx="10"/>
          </p:nvPr>
        </p:nvSpPr>
        <p:spPr/>
        <p:txBody>
          <a:bodyPr/>
          <a:lstStyle/>
          <a:p>
            <a:fld id="{72F1CF30-D7FC-5449-AD11-F64080F38D8F}" type="slidenum">
              <a:rPr lang="sv-SE" smtClean="0"/>
              <a:pPr/>
              <a:t>6</a:t>
            </a:fld>
            <a:endParaRPr lang="sv-SE"/>
          </a:p>
        </p:txBody>
      </p:sp>
    </p:spTree>
    <p:extLst>
      <p:ext uri="{BB962C8B-B14F-4D97-AF65-F5344CB8AC3E}">
        <p14:creationId xmlns:p14="http://schemas.microsoft.com/office/powerpoint/2010/main" val="1273391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err="1"/>
              <a:t>People</a:t>
            </a:r>
            <a:r>
              <a:rPr lang="sv-SE"/>
              <a:t> </a:t>
            </a:r>
            <a:r>
              <a:rPr lang="sv-SE" err="1"/>
              <a:t>have</a:t>
            </a:r>
            <a:r>
              <a:rPr lang="sv-SE"/>
              <a:t> </a:t>
            </a:r>
            <a:r>
              <a:rPr lang="sv-SE" err="1"/>
              <a:t>many</a:t>
            </a:r>
            <a:r>
              <a:rPr lang="sv-SE"/>
              <a:t> different motivations for </a:t>
            </a:r>
            <a:r>
              <a:rPr lang="sv-SE" err="1"/>
              <a:t>starting</a:t>
            </a:r>
            <a:r>
              <a:rPr lang="sv-SE"/>
              <a:t> a business. </a:t>
            </a:r>
            <a:r>
              <a:rPr lang="sv-SE" err="1"/>
              <a:t>However</a:t>
            </a:r>
            <a:r>
              <a:rPr lang="sv-SE"/>
              <a:t> e</a:t>
            </a:r>
            <a:r>
              <a:rPr lang="en-US" err="1"/>
              <a:t>ven</a:t>
            </a:r>
            <a:r>
              <a:rPr lang="en-US"/>
              <a:t> if the conditions are there, many people also see obstacles. What many people needs is some sort of “trigger” that either “pushes” or “pulls” them into entrepreneurship. </a:t>
            </a:r>
            <a:endParaRPr lang="sv-SE"/>
          </a:p>
        </p:txBody>
      </p:sp>
      <p:sp>
        <p:nvSpPr>
          <p:cNvPr id="4" name="Slide Number Placeholder 3"/>
          <p:cNvSpPr>
            <a:spLocks noGrp="1"/>
          </p:cNvSpPr>
          <p:nvPr>
            <p:ph type="sldNum" sz="quarter" idx="5"/>
          </p:nvPr>
        </p:nvSpPr>
        <p:spPr/>
        <p:txBody>
          <a:bodyPr/>
          <a:lstStyle/>
          <a:p>
            <a:fld id="{6A403E6A-0E51-A24C-B8B0-7EAE05311EE0}" type="slidenum">
              <a:rPr lang="en-GB" smtClean="0"/>
              <a:t>7</a:t>
            </a:fld>
            <a:endParaRPr lang="en-GB"/>
          </a:p>
        </p:txBody>
      </p:sp>
    </p:spTree>
    <p:extLst>
      <p:ext uri="{BB962C8B-B14F-4D97-AF65-F5344CB8AC3E}">
        <p14:creationId xmlns:p14="http://schemas.microsoft.com/office/powerpoint/2010/main" val="1894170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err="1"/>
              <a:t>People</a:t>
            </a:r>
            <a:r>
              <a:rPr lang="sv-SE"/>
              <a:t> </a:t>
            </a:r>
            <a:r>
              <a:rPr lang="sv-SE" err="1"/>
              <a:t>have</a:t>
            </a:r>
            <a:r>
              <a:rPr lang="sv-SE"/>
              <a:t> </a:t>
            </a:r>
            <a:r>
              <a:rPr lang="sv-SE" err="1"/>
              <a:t>many</a:t>
            </a:r>
            <a:r>
              <a:rPr lang="sv-SE"/>
              <a:t> different motivations for </a:t>
            </a:r>
            <a:r>
              <a:rPr lang="sv-SE" err="1"/>
              <a:t>starting</a:t>
            </a:r>
            <a:r>
              <a:rPr lang="sv-SE"/>
              <a:t> a business. </a:t>
            </a:r>
            <a:r>
              <a:rPr lang="sv-SE" err="1"/>
              <a:t>However</a:t>
            </a:r>
            <a:r>
              <a:rPr lang="sv-SE"/>
              <a:t> e</a:t>
            </a:r>
            <a:r>
              <a:rPr lang="en-US" err="1"/>
              <a:t>ven</a:t>
            </a:r>
            <a:r>
              <a:rPr lang="en-US"/>
              <a:t> if the conditions are there, many people also see obstacles. What many people needs is some sort of “trigger” that either “pushes” or “pulls” them into entrepreneurship. </a:t>
            </a:r>
            <a:endParaRPr lang="sv-SE"/>
          </a:p>
        </p:txBody>
      </p:sp>
      <p:sp>
        <p:nvSpPr>
          <p:cNvPr id="4" name="Slide Number Placeholder 3"/>
          <p:cNvSpPr>
            <a:spLocks noGrp="1"/>
          </p:cNvSpPr>
          <p:nvPr>
            <p:ph type="sldNum" sz="quarter" idx="5"/>
          </p:nvPr>
        </p:nvSpPr>
        <p:spPr/>
        <p:txBody>
          <a:bodyPr/>
          <a:lstStyle/>
          <a:p>
            <a:fld id="{6A403E6A-0E51-A24C-B8B0-7EAE05311EE0}" type="slidenum">
              <a:rPr lang="en-GB" smtClean="0"/>
              <a:t>8</a:t>
            </a:fld>
            <a:endParaRPr lang="en-GB"/>
          </a:p>
        </p:txBody>
      </p:sp>
    </p:spTree>
    <p:extLst>
      <p:ext uri="{BB962C8B-B14F-4D97-AF65-F5344CB8AC3E}">
        <p14:creationId xmlns:p14="http://schemas.microsoft.com/office/powerpoint/2010/main" val="316534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6A403E6A-0E51-A24C-B8B0-7EAE05311EE0}" type="slidenum">
              <a:rPr lang="en-GB" smtClean="0"/>
              <a:t>9</a:t>
            </a:fld>
            <a:endParaRPr lang="en-GB"/>
          </a:p>
        </p:txBody>
      </p:sp>
    </p:spTree>
    <p:extLst>
      <p:ext uri="{BB962C8B-B14F-4D97-AF65-F5344CB8AC3E}">
        <p14:creationId xmlns:p14="http://schemas.microsoft.com/office/powerpoint/2010/main" val="940445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0" y="2826412"/>
            <a:ext cx="9144000" cy="1800433"/>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4854794"/>
            <a:ext cx="9144000" cy="4030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8" name="Grafik 7">
            <a:extLst>
              <a:ext uri="{FF2B5EF4-FFF2-40B4-BE49-F238E27FC236}">
                <a16:creationId xmlns:a16="http://schemas.microsoft.com/office/drawing/2014/main" id="{7C1AAF18-797F-1E40-901C-49C65B2E86D1}"/>
              </a:ext>
            </a:extLst>
          </p:cNvPr>
          <p:cNvPicPr>
            <a:picLocks noChangeAspect="1"/>
          </p:cNvPicPr>
          <p:nvPr/>
        </p:nvPicPr>
        <p:blipFill>
          <a:blip r:embed="rId2"/>
          <a:stretch>
            <a:fillRect/>
          </a:stretch>
        </p:blipFill>
        <p:spPr>
          <a:xfrm>
            <a:off x="4724400" y="5955094"/>
            <a:ext cx="2743200" cy="560976"/>
          </a:xfrm>
          <a:prstGeom prst="rect">
            <a:avLst/>
          </a:prstGeom>
        </p:spPr>
      </p:pic>
      <p:pic>
        <p:nvPicPr>
          <p:cNvPr id="20" name="Grafik 19" descr="Ein Bild, das Grafiken, Grafikdesign, Farbigkeit, Kreis enthält.&#10;&#10;Automatisch generierte Beschreibung">
            <a:extLst>
              <a:ext uri="{FF2B5EF4-FFF2-40B4-BE49-F238E27FC236}">
                <a16:creationId xmlns:a16="http://schemas.microsoft.com/office/drawing/2014/main" id="{B765EEF8-AF8A-B690-7F75-2777CAD33CD4}"/>
              </a:ext>
            </a:extLst>
          </p:cNvPr>
          <p:cNvPicPr>
            <a:picLocks noChangeAspect="1"/>
          </p:cNvPicPr>
          <p:nvPr/>
        </p:nvPicPr>
        <p:blipFill>
          <a:blip r:embed="rId3"/>
          <a:stretch>
            <a:fillRect/>
          </a:stretch>
        </p:blipFill>
        <p:spPr>
          <a:xfrm>
            <a:off x="3589043" y="0"/>
            <a:ext cx="5013914" cy="3128682"/>
          </a:xfrm>
          <a:prstGeom prst="rect">
            <a:avLst/>
          </a:prstGeom>
        </p:spPr>
      </p:pic>
      <p:pic>
        <p:nvPicPr>
          <p:cNvPr id="4" name="Grafik 3">
            <a:extLst>
              <a:ext uri="{FF2B5EF4-FFF2-40B4-BE49-F238E27FC236}">
                <a16:creationId xmlns:a16="http://schemas.microsoft.com/office/drawing/2014/main" id="{BCF5FF79-8B83-DB73-45C5-A566E4E596FB}"/>
              </a:ext>
            </a:extLst>
          </p:cNvPr>
          <p:cNvPicPr>
            <a:picLocks noChangeAspect="1"/>
          </p:cNvPicPr>
          <p:nvPr userDrawn="1"/>
        </p:nvPicPr>
        <p:blipFill>
          <a:blip r:embed="rId2"/>
          <a:stretch>
            <a:fillRect/>
          </a:stretch>
        </p:blipFill>
        <p:spPr>
          <a:xfrm>
            <a:off x="4724400" y="5955094"/>
            <a:ext cx="2743200" cy="560976"/>
          </a:xfrm>
          <a:prstGeom prst="rect">
            <a:avLst/>
          </a:prstGeom>
        </p:spPr>
      </p:pic>
      <p:pic>
        <p:nvPicPr>
          <p:cNvPr id="5" name="Grafik 4" descr="Ein Bild, das Grafiken, Grafikdesign, Farbigkeit, Kreis enthält.&#10;&#10;Automatisch generierte Beschreibung">
            <a:extLst>
              <a:ext uri="{FF2B5EF4-FFF2-40B4-BE49-F238E27FC236}">
                <a16:creationId xmlns:a16="http://schemas.microsoft.com/office/drawing/2014/main" id="{5CF85504-084A-E319-191C-4585C127241A}"/>
              </a:ext>
            </a:extLst>
          </p:cNvPr>
          <p:cNvPicPr>
            <a:picLocks noChangeAspect="1"/>
          </p:cNvPicPr>
          <p:nvPr userDrawn="1"/>
        </p:nvPicPr>
        <p:blipFill>
          <a:blip r:embed="rId3"/>
          <a:stretch>
            <a:fillRect/>
          </a:stretch>
        </p:blipFill>
        <p:spPr>
          <a:xfrm>
            <a:off x="3589043" y="0"/>
            <a:ext cx="5013914" cy="3128682"/>
          </a:xfrm>
          <a:prstGeom prst="rect">
            <a:avLst/>
          </a:prstGeom>
        </p:spPr>
      </p:pic>
    </p:spTree>
    <p:extLst>
      <p:ext uri="{BB962C8B-B14F-4D97-AF65-F5344CB8AC3E}">
        <p14:creationId xmlns:p14="http://schemas.microsoft.com/office/powerpoint/2010/main" val="1920768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1_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18EC4-FB1C-274C-A4AD-B5F85F79D79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08E31BF-2CCD-1D4A-8F4D-35A01D9EE8EE}"/>
              </a:ext>
            </a:extLst>
          </p:cNvPr>
          <p:cNvSpPr>
            <a:spLocks noGrp="1"/>
          </p:cNvSpPr>
          <p:nvPr>
            <p:ph type="dt" sz="half" idx="10"/>
          </p:nvPr>
        </p:nvSpPr>
        <p:spPr>
          <a:xfrm>
            <a:off x="838200" y="6356350"/>
            <a:ext cx="2743200" cy="365125"/>
          </a:xfrm>
          <a:prstGeom prst="rect">
            <a:avLst/>
          </a:prstGeom>
        </p:spPr>
        <p:txBody>
          <a:bodyPr/>
          <a:lstStyle/>
          <a:p>
            <a:fld id="{A6A25CF0-7DEC-774C-B59C-652D7453DD8B}" type="datetimeFigureOut">
              <a:rPr lang="de-DE" smtClean="0"/>
              <a:t>22.03.2024</a:t>
            </a:fld>
            <a:endParaRPr lang="de-DE"/>
          </a:p>
        </p:txBody>
      </p:sp>
      <p:sp>
        <p:nvSpPr>
          <p:cNvPr id="4" name="Fußzeilenplatzhalter 3">
            <a:extLst>
              <a:ext uri="{FF2B5EF4-FFF2-40B4-BE49-F238E27FC236}">
                <a16:creationId xmlns:a16="http://schemas.microsoft.com/office/drawing/2014/main" id="{862EFAFC-87A4-8644-920E-EA1B29478B80}"/>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5" name="Foliennummernplatzhalter 4">
            <a:extLst>
              <a:ext uri="{FF2B5EF4-FFF2-40B4-BE49-F238E27FC236}">
                <a16:creationId xmlns:a16="http://schemas.microsoft.com/office/drawing/2014/main" id="{FC204C87-24AB-F644-B40D-9C5DFE317D73}"/>
              </a:ext>
            </a:extLst>
          </p:cNvPr>
          <p:cNvSpPr>
            <a:spLocks noGrp="1"/>
          </p:cNvSpPr>
          <p:nvPr>
            <p:ph type="sldNum" sz="quarter" idx="12"/>
          </p:nvPr>
        </p:nvSpPr>
        <p:spPr>
          <a:xfrm>
            <a:off x="8610600" y="6356350"/>
            <a:ext cx="2743200" cy="365125"/>
          </a:xfrm>
          <a:prstGeom prst="rect">
            <a:avLst/>
          </a:prstGeom>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4127047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D86FB4-C4BE-7446-91BC-AB05EC1CE62B}"/>
              </a:ext>
            </a:extLst>
          </p:cNvPr>
          <p:cNvSpPr>
            <a:spLocks noGrp="1"/>
          </p:cNvSpPr>
          <p:nvPr>
            <p:ph type="dt" sz="half" idx="10"/>
          </p:nvPr>
        </p:nvSpPr>
        <p:spPr>
          <a:xfrm>
            <a:off x="838200" y="6356350"/>
            <a:ext cx="2743200" cy="365125"/>
          </a:xfrm>
          <a:prstGeom prst="rect">
            <a:avLst/>
          </a:prstGeom>
        </p:spPr>
        <p:txBody>
          <a:bodyPr/>
          <a:lstStyle/>
          <a:p>
            <a:fld id="{A6A25CF0-7DEC-774C-B59C-652D7453DD8B}" type="datetimeFigureOut">
              <a:rPr lang="de-DE" smtClean="0"/>
              <a:t>22.03.2024</a:t>
            </a:fld>
            <a:endParaRPr lang="de-DE"/>
          </a:p>
        </p:txBody>
      </p:sp>
      <p:sp>
        <p:nvSpPr>
          <p:cNvPr id="3" name="Fußzeilenplatzhalter 2">
            <a:extLst>
              <a:ext uri="{FF2B5EF4-FFF2-40B4-BE49-F238E27FC236}">
                <a16:creationId xmlns:a16="http://schemas.microsoft.com/office/drawing/2014/main" id="{92E811FD-A084-5241-8191-2D2C3CA4A248}"/>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4" name="Foliennummernplatzhalter 3">
            <a:extLst>
              <a:ext uri="{FF2B5EF4-FFF2-40B4-BE49-F238E27FC236}">
                <a16:creationId xmlns:a16="http://schemas.microsoft.com/office/drawing/2014/main" id="{61FD9764-516F-FD44-BA24-6527862A12CB}"/>
              </a:ext>
            </a:extLst>
          </p:cNvPr>
          <p:cNvSpPr>
            <a:spLocks noGrp="1"/>
          </p:cNvSpPr>
          <p:nvPr>
            <p:ph type="sldNum" sz="quarter" idx="12"/>
          </p:nvPr>
        </p:nvSpPr>
        <p:spPr>
          <a:xfrm>
            <a:off x="8610600" y="6356350"/>
            <a:ext cx="2743200" cy="365125"/>
          </a:xfrm>
          <a:prstGeom prst="rect">
            <a:avLst/>
          </a:prstGeom>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4055810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D86FB4-C4BE-7446-91BC-AB05EC1CE62B}"/>
              </a:ext>
            </a:extLst>
          </p:cNvPr>
          <p:cNvSpPr>
            <a:spLocks noGrp="1"/>
          </p:cNvSpPr>
          <p:nvPr>
            <p:ph type="dt" sz="half" idx="10"/>
          </p:nvPr>
        </p:nvSpPr>
        <p:spPr>
          <a:xfrm>
            <a:off x="838200" y="6356350"/>
            <a:ext cx="2743200" cy="365125"/>
          </a:xfrm>
          <a:prstGeom prst="rect">
            <a:avLst/>
          </a:prstGeom>
        </p:spPr>
        <p:txBody>
          <a:bodyPr/>
          <a:lstStyle/>
          <a:p>
            <a:fld id="{A6A25CF0-7DEC-774C-B59C-652D7453DD8B}" type="datetimeFigureOut">
              <a:rPr lang="de-DE" smtClean="0"/>
              <a:t>22.03.2024</a:t>
            </a:fld>
            <a:endParaRPr lang="de-DE"/>
          </a:p>
        </p:txBody>
      </p:sp>
      <p:sp>
        <p:nvSpPr>
          <p:cNvPr id="3" name="Fußzeilenplatzhalter 2">
            <a:extLst>
              <a:ext uri="{FF2B5EF4-FFF2-40B4-BE49-F238E27FC236}">
                <a16:creationId xmlns:a16="http://schemas.microsoft.com/office/drawing/2014/main" id="{92E811FD-A084-5241-8191-2D2C3CA4A248}"/>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4" name="Foliennummernplatzhalter 3">
            <a:extLst>
              <a:ext uri="{FF2B5EF4-FFF2-40B4-BE49-F238E27FC236}">
                <a16:creationId xmlns:a16="http://schemas.microsoft.com/office/drawing/2014/main" id="{61FD9764-516F-FD44-BA24-6527862A12CB}"/>
              </a:ext>
            </a:extLst>
          </p:cNvPr>
          <p:cNvSpPr>
            <a:spLocks noGrp="1"/>
          </p:cNvSpPr>
          <p:nvPr>
            <p:ph type="sldNum" sz="quarter" idx="12"/>
          </p:nvPr>
        </p:nvSpPr>
        <p:spPr>
          <a:xfrm>
            <a:off x="8610600" y="6356350"/>
            <a:ext cx="2743200" cy="365125"/>
          </a:xfrm>
          <a:prstGeom prst="rect">
            <a:avLst/>
          </a:prstGeom>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554615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11C08B-D270-8146-897F-161A2485E9F8}"/>
              </a:ext>
            </a:extLst>
          </p:cNvPr>
          <p:cNvSpPr>
            <a:spLocks noGrp="1"/>
          </p:cNvSpPr>
          <p:nvPr>
            <p:ph type="title"/>
          </p:nvPr>
        </p:nvSpPr>
        <p:spPr>
          <a:xfrm>
            <a:off x="1257300" y="457200"/>
            <a:ext cx="4027714"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53D061B-ABAC-8C48-A90F-85B817A311CB}"/>
              </a:ext>
            </a:extLst>
          </p:cNvPr>
          <p:cNvSpPr>
            <a:spLocks noGrp="1"/>
          </p:cNvSpPr>
          <p:nvPr>
            <p:ph idx="1"/>
          </p:nvPr>
        </p:nvSpPr>
        <p:spPr>
          <a:xfrm>
            <a:off x="5725886" y="1621971"/>
            <a:ext cx="5629502" cy="42390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E326C34-0D86-0C40-85B3-2E19A59CD477}"/>
              </a:ext>
            </a:extLst>
          </p:cNvPr>
          <p:cNvSpPr>
            <a:spLocks noGrp="1"/>
          </p:cNvSpPr>
          <p:nvPr>
            <p:ph type="body" sz="half" idx="2"/>
          </p:nvPr>
        </p:nvSpPr>
        <p:spPr>
          <a:xfrm>
            <a:off x="1257300" y="2057400"/>
            <a:ext cx="402771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4F5200E-1B5A-EF41-A652-7B1891409C5D}"/>
              </a:ext>
            </a:extLst>
          </p:cNvPr>
          <p:cNvSpPr>
            <a:spLocks noGrp="1"/>
          </p:cNvSpPr>
          <p:nvPr>
            <p:ph type="dt" sz="half" idx="10"/>
          </p:nvPr>
        </p:nvSpPr>
        <p:spPr>
          <a:xfrm>
            <a:off x="1257300" y="6356350"/>
            <a:ext cx="2324100" cy="365125"/>
          </a:xfrm>
          <a:prstGeom prst="rect">
            <a:avLst/>
          </a:prstGeom>
        </p:spPr>
        <p:txBody>
          <a:bodyPr/>
          <a:lstStyle/>
          <a:p>
            <a:fld id="{A6A25CF0-7DEC-774C-B59C-652D7453DD8B}" type="datetimeFigureOut">
              <a:rPr lang="de-DE" smtClean="0"/>
              <a:t>22.03.2024</a:t>
            </a:fld>
            <a:endParaRPr lang="de-DE"/>
          </a:p>
        </p:txBody>
      </p:sp>
      <p:sp>
        <p:nvSpPr>
          <p:cNvPr id="6" name="Fußzeilenplatzhalter 5">
            <a:extLst>
              <a:ext uri="{FF2B5EF4-FFF2-40B4-BE49-F238E27FC236}">
                <a16:creationId xmlns:a16="http://schemas.microsoft.com/office/drawing/2014/main" id="{38CEA140-ABB2-CB4E-AA74-F71EC146B900}"/>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D3370F29-FB82-8741-B975-2DB3791BF09E}"/>
              </a:ext>
            </a:extLst>
          </p:cNvPr>
          <p:cNvSpPr>
            <a:spLocks noGrp="1"/>
          </p:cNvSpPr>
          <p:nvPr>
            <p:ph type="sldNum" sz="quarter" idx="12"/>
          </p:nvPr>
        </p:nvSpPr>
        <p:spPr>
          <a:xfrm>
            <a:off x="8610600" y="6356350"/>
            <a:ext cx="2743200" cy="365125"/>
          </a:xfrm>
          <a:prstGeom prst="rect">
            <a:avLst/>
          </a:prstGeom>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1521337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C8B86-8D7B-3D44-B5DD-EF7C7A3E8AF9}"/>
              </a:ext>
            </a:extLst>
          </p:cNvPr>
          <p:cNvSpPr>
            <a:spLocks noGrp="1"/>
          </p:cNvSpPr>
          <p:nvPr>
            <p:ph type="title"/>
          </p:nvPr>
        </p:nvSpPr>
        <p:spPr>
          <a:xfrm>
            <a:off x="1251857" y="457200"/>
            <a:ext cx="3520168"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27D37D0-C49F-7B4C-A47B-58C8E07DAF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EA6F7884-6F6F-FF43-8F10-DF965F883A7E}"/>
              </a:ext>
            </a:extLst>
          </p:cNvPr>
          <p:cNvSpPr>
            <a:spLocks noGrp="1"/>
          </p:cNvSpPr>
          <p:nvPr>
            <p:ph type="body" sz="half" idx="2"/>
          </p:nvPr>
        </p:nvSpPr>
        <p:spPr>
          <a:xfrm>
            <a:off x="1251857" y="2057400"/>
            <a:ext cx="352016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895F60D-C3DB-7449-9F30-A49E8119763F}"/>
              </a:ext>
            </a:extLst>
          </p:cNvPr>
          <p:cNvSpPr>
            <a:spLocks noGrp="1"/>
          </p:cNvSpPr>
          <p:nvPr>
            <p:ph type="dt" sz="half" idx="10"/>
          </p:nvPr>
        </p:nvSpPr>
        <p:spPr>
          <a:xfrm>
            <a:off x="1251856" y="6356350"/>
            <a:ext cx="2329543" cy="365125"/>
          </a:xfrm>
          <a:prstGeom prst="rect">
            <a:avLst/>
          </a:prstGeom>
        </p:spPr>
        <p:txBody>
          <a:bodyPr/>
          <a:lstStyle/>
          <a:p>
            <a:fld id="{A6A25CF0-7DEC-774C-B59C-652D7453DD8B}" type="datetimeFigureOut">
              <a:rPr lang="de-DE" smtClean="0"/>
              <a:t>22.03.2024</a:t>
            </a:fld>
            <a:endParaRPr lang="de-DE"/>
          </a:p>
        </p:txBody>
      </p:sp>
      <p:sp>
        <p:nvSpPr>
          <p:cNvPr id="6" name="Fußzeilenplatzhalter 5">
            <a:extLst>
              <a:ext uri="{FF2B5EF4-FFF2-40B4-BE49-F238E27FC236}">
                <a16:creationId xmlns:a16="http://schemas.microsoft.com/office/drawing/2014/main" id="{AD4BB404-6889-204A-A348-242D4C5E6023}"/>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B9B2B868-8614-D341-A15C-3E55A0F56E93}"/>
              </a:ext>
            </a:extLst>
          </p:cNvPr>
          <p:cNvSpPr>
            <a:spLocks noGrp="1"/>
          </p:cNvSpPr>
          <p:nvPr>
            <p:ph type="sldNum" sz="quarter" idx="12"/>
          </p:nvPr>
        </p:nvSpPr>
        <p:spPr>
          <a:xfrm>
            <a:off x="8610600" y="6356350"/>
            <a:ext cx="2743200" cy="365125"/>
          </a:xfrm>
          <a:prstGeom prst="rect">
            <a:avLst/>
          </a:prstGeom>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793647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8AC94A-61F5-FF48-9E66-96641409F4C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22304B-3412-9C43-9D58-AC26F6E129B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05A392C-342E-7848-AF6E-DEB38CC01105}"/>
              </a:ext>
            </a:extLst>
          </p:cNvPr>
          <p:cNvSpPr>
            <a:spLocks noGrp="1"/>
          </p:cNvSpPr>
          <p:nvPr>
            <p:ph type="dt" sz="half" idx="10"/>
          </p:nvPr>
        </p:nvSpPr>
        <p:spPr>
          <a:xfrm>
            <a:off x="838200" y="6356350"/>
            <a:ext cx="2743200" cy="365125"/>
          </a:xfrm>
          <a:prstGeom prst="rect">
            <a:avLst/>
          </a:prstGeom>
        </p:spPr>
        <p:txBody>
          <a:bodyPr/>
          <a:lstStyle/>
          <a:p>
            <a:fld id="{A6A25CF0-7DEC-774C-B59C-652D7453DD8B}" type="datetimeFigureOut">
              <a:rPr lang="de-DE" smtClean="0"/>
              <a:t>22.03.2024</a:t>
            </a:fld>
            <a:endParaRPr lang="de-DE"/>
          </a:p>
        </p:txBody>
      </p:sp>
      <p:sp>
        <p:nvSpPr>
          <p:cNvPr id="5" name="Fußzeilenplatzhalter 4">
            <a:extLst>
              <a:ext uri="{FF2B5EF4-FFF2-40B4-BE49-F238E27FC236}">
                <a16:creationId xmlns:a16="http://schemas.microsoft.com/office/drawing/2014/main" id="{28B45E10-112E-A647-A5C5-980CEE812459}"/>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61BA2C2E-42FB-FC41-8594-5629D7AFFE50}"/>
              </a:ext>
            </a:extLst>
          </p:cNvPr>
          <p:cNvSpPr>
            <a:spLocks noGrp="1"/>
          </p:cNvSpPr>
          <p:nvPr>
            <p:ph type="sldNum" sz="quarter" idx="12"/>
          </p:nvPr>
        </p:nvSpPr>
        <p:spPr>
          <a:xfrm>
            <a:off x="8610600" y="6356350"/>
            <a:ext cx="2743200" cy="365125"/>
          </a:xfrm>
          <a:prstGeom prst="rect">
            <a:avLst/>
          </a:prstGeom>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295482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ADFC6-633B-5745-BC44-94A97FAC7C3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B8BBB5A-27E3-6143-A5DB-07FBAE02F4AB}"/>
              </a:ext>
            </a:extLst>
          </p:cNvPr>
          <p:cNvSpPr>
            <a:spLocks noGrp="1"/>
          </p:cNvSpPr>
          <p:nvPr>
            <p:ph type="dt" sz="half" idx="10"/>
          </p:nvPr>
        </p:nvSpPr>
        <p:spPr>
          <a:xfrm>
            <a:off x="838200" y="6356350"/>
            <a:ext cx="2743200" cy="365125"/>
          </a:xfrm>
          <a:prstGeom prst="rect">
            <a:avLst/>
          </a:prstGeom>
        </p:spPr>
        <p:txBody>
          <a:bodyPr/>
          <a:lstStyle/>
          <a:p>
            <a:fld id="{BA82DA39-3221-EA4E-AD8D-250D1D07B215}" type="datetimeFigureOut">
              <a:rPr lang="de-DE" smtClean="0"/>
              <a:t>22.03.2024</a:t>
            </a:fld>
            <a:endParaRPr lang="de-DE"/>
          </a:p>
        </p:txBody>
      </p:sp>
      <p:sp>
        <p:nvSpPr>
          <p:cNvPr id="4" name="Fußzeilenplatzhalter 3">
            <a:extLst>
              <a:ext uri="{FF2B5EF4-FFF2-40B4-BE49-F238E27FC236}">
                <a16:creationId xmlns:a16="http://schemas.microsoft.com/office/drawing/2014/main" id="{000A23C2-94E0-7846-805F-F3EBA6431256}"/>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5" name="Foliennummernplatzhalter 4">
            <a:extLst>
              <a:ext uri="{FF2B5EF4-FFF2-40B4-BE49-F238E27FC236}">
                <a16:creationId xmlns:a16="http://schemas.microsoft.com/office/drawing/2014/main" id="{75B5C692-35EB-6D40-B074-2C27D8B9E38A}"/>
              </a:ext>
            </a:extLst>
          </p:cNvPr>
          <p:cNvSpPr>
            <a:spLocks noGrp="1"/>
          </p:cNvSpPr>
          <p:nvPr>
            <p:ph type="sldNum" sz="quarter" idx="12"/>
          </p:nvPr>
        </p:nvSpPr>
        <p:spPr>
          <a:xfrm>
            <a:off x="8610600" y="6356350"/>
            <a:ext cx="2743200" cy="365125"/>
          </a:xfrm>
          <a:prstGeom prst="rect">
            <a:avLst/>
          </a:prstGeom>
        </p:spPr>
        <p:txBody>
          <a:bodyPr/>
          <a:lstStyle/>
          <a:p>
            <a:fld id="{9DD30081-94F8-1D48-B8D6-57E1207AD86C}" type="slidenum">
              <a:rPr lang="de-DE" smtClean="0"/>
              <a:t>‹#›</a:t>
            </a:fld>
            <a:endParaRPr lang="de-DE"/>
          </a:p>
        </p:txBody>
      </p:sp>
    </p:spTree>
    <p:extLst>
      <p:ext uri="{BB962C8B-B14F-4D97-AF65-F5344CB8AC3E}">
        <p14:creationId xmlns:p14="http://schemas.microsoft.com/office/powerpoint/2010/main" val="42103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11442701" y="1"/>
            <a:ext cx="749300" cy="365125"/>
          </a:xfrm>
          <a:prstGeom prst="rect">
            <a:avLst/>
          </a:prstGeom>
        </p:spPr>
        <p:txBody>
          <a:bodyPr/>
          <a:lstStyle>
            <a:lvl1pPr algn="r">
              <a:defRPr b="1">
                <a:solidFill>
                  <a:schemeClr val="tx2"/>
                </a:solidFill>
                <a:latin typeface="+mj-lt"/>
              </a:defRPr>
            </a:lvl1pPr>
          </a:lstStyle>
          <a:p>
            <a:fld id="{C3F65BB1-9206-4D7F-97F9-47DCC7DC6334}" type="slidenum">
              <a:rPr lang="en-GB" smtClean="0"/>
              <a:pPr/>
              <a:t>‹#›</a:t>
            </a:fld>
            <a:endParaRPr lang="en-GB"/>
          </a:p>
        </p:txBody>
      </p:sp>
      <p:sp>
        <p:nvSpPr>
          <p:cNvPr id="7" name="Title 2"/>
          <p:cNvSpPr txBox="1">
            <a:spLocks/>
          </p:cNvSpPr>
          <p:nvPr/>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a:p>
        </p:txBody>
      </p:sp>
      <p:sp>
        <p:nvSpPr>
          <p:cNvPr id="2" name="Title 2">
            <a:extLst>
              <a:ext uri="{FF2B5EF4-FFF2-40B4-BE49-F238E27FC236}">
                <a16:creationId xmlns:a16="http://schemas.microsoft.com/office/drawing/2014/main" id="{30E8E8D4-225D-CDEE-3FA5-DE9CC425011E}"/>
              </a:ext>
            </a:extLst>
          </p:cNvPr>
          <p:cNvSpPr txBox="1">
            <a:spLocks/>
          </p:cNvSpPr>
          <p:nvPr userDrawn="1"/>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a:p>
        </p:txBody>
      </p:sp>
    </p:spTree>
    <p:extLst>
      <p:ext uri="{BB962C8B-B14F-4D97-AF65-F5344CB8AC3E}">
        <p14:creationId xmlns:p14="http://schemas.microsoft.com/office/powerpoint/2010/main" val="2991488760"/>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CAA4F9-0388-8776-E127-48DC80668CD9}"/>
              </a:ext>
            </a:extLst>
          </p:cNvPr>
          <p:cNvSpPr>
            <a:spLocks noGrp="1"/>
          </p:cNvSpPr>
          <p:nvPr>
            <p:ph type="title"/>
          </p:nvPr>
        </p:nvSpPr>
        <p:spPr/>
        <p:txBody>
          <a:bodyPr/>
          <a:lstStyle/>
          <a:p>
            <a:r>
              <a:rPr lang="de-DE"/>
              <a:t>Mastertitelformat bearbeiten</a:t>
            </a:r>
            <a:endParaRPr lang="de-AT"/>
          </a:p>
        </p:txBody>
      </p:sp>
      <p:sp>
        <p:nvSpPr>
          <p:cNvPr id="3" name="Foliennummernplatzhalter 2">
            <a:extLst>
              <a:ext uri="{FF2B5EF4-FFF2-40B4-BE49-F238E27FC236}">
                <a16:creationId xmlns:a16="http://schemas.microsoft.com/office/drawing/2014/main" id="{DD96DB93-EA35-107A-AE6A-3241389D3EFA}"/>
              </a:ext>
            </a:extLst>
          </p:cNvPr>
          <p:cNvSpPr>
            <a:spLocks noGrp="1"/>
          </p:cNvSpPr>
          <p:nvPr>
            <p:ph type="sldNum" sz="quarter" idx="10"/>
          </p:nvPr>
        </p:nvSpPr>
        <p:spPr>
          <a:xfrm>
            <a:off x="8610600" y="6356350"/>
            <a:ext cx="2743200" cy="365125"/>
          </a:xfrm>
          <a:prstGeom prst="rect">
            <a:avLst/>
          </a:prstGeom>
        </p:spPr>
        <p:txBody>
          <a:bodyPr/>
          <a:lstStyle/>
          <a:p>
            <a:fld id="{FACD1195-0D38-A84E-8D5B-B6C7070833D6}" type="slidenum">
              <a:rPr lang="de-DE" smtClean="0"/>
              <a:pPr/>
              <a:t>‹#›</a:t>
            </a:fld>
            <a:endParaRPr lang="de-DE"/>
          </a:p>
        </p:txBody>
      </p:sp>
      <p:sp>
        <p:nvSpPr>
          <p:cNvPr id="4" name="Fußzeilenplatzhalter 3">
            <a:extLst>
              <a:ext uri="{FF2B5EF4-FFF2-40B4-BE49-F238E27FC236}">
                <a16:creationId xmlns:a16="http://schemas.microsoft.com/office/drawing/2014/main" id="{45D90BF2-5BED-1D04-2D14-8DD62E6D5936}"/>
              </a:ext>
            </a:extLst>
          </p:cNvPr>
          <p:cNvSpPr>
            <a:spLocks noGrp="1"/>
          </p:cNvSpPr>
          <p:nvPr>
            <p:ph type="ftr" sz="quarter" idx="11"/>
          </p:nvPr>
        </p:nvSpPr>
        <p:spPr>
          <a:xfrm>
            <a:off x="4038600" y="6356350"/>
            <a:ext cx="4114800" cy="365125"/>
          </a:xfrm>
          <a:prstGeom prst="rect">
            <a:avLst/>
          </a:prstGeom>
        </p:spPr>
        <p:txBody>
          <a:bodyPr/>
          <a:lstStyle/>
          <a:p>
            <a:endParaRPr lang="de-DE"/>
          </a:p>
        </p:txBody>
      </p:sp>
    </p:spTree>
    <p:extLst>
      <p:ext uri="{BB962C8B-B14F-4D97-AF65-F5344CB8AC3E}">
        <p14:creationId xmlns:p14="http://schemas.microsoft.com/office/powerpoint/2010/main" val="97836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0" y="2826412"/>
            <a:ext cx="9144000" cy="1800433"/>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4854794"/>
            <a:ext cx="9144000" cy="4030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8" name="Grafik 7">
            <a:extLst>
              <a:ext uri="{FF2B5EF4-FFF2-40B4-BE49-F238E27FC236}">
                <a16:creationId xmlns:a16="http://schemas.microsoft.com/office/drawing/2014/main" id="{7C1AAF18-797F-1E40-901C-49C65B2E86D1}"/>
              </a:ext>
            </a:extLst>
          </p:cNvPr>
          <p:cNvPicPr>
            <a:picLocks noChangeAspect="1"/>
          </p:cNvPicPr>
          <p:nvPr/>
        </p:nvPicPr>
        <p:blipFill>
          <a:blip r:embed="rId2"/>
          <a:stretch>
            <a:fillRect/>
          </a:stretch>
        </p:blipFill>
        <p:spPr>
          <a:xfrm>
            <a:off x="4724400" y="5955094"/>
            <a:ext cx="2743200" cy="560976"/>
          </a:xfrm>
          <a:prstGeom prst="rect">
            <a:avLst/>
          </a:prstGeom>
        </p:spPr>
      </p:pic>
      <p:pic>
        <p:nvPicPr>
          <p:cNvPr id="4" name="Grafik 3">
            <a:extLst>
              <a:ext uri="{FF2B5EF4-FFF2-40B4-BE49-F238E27FC236}">
                <a16:creationId xmlns:a16="http://schemas.microsoft.com/office/drawing/2014/main" id="{AD7B1AEB-CAD0-DCE8-AC78-D095724936A9}"/>
              </a:ext>
            </a:extLst>
          </p:cNvPr>
          <p:cNvPicPr>
            <a:picLocks noChangeAspect="1"/>
          </p:cNvPicPr>
          <p:nvPr userDrawn="1"/>
        </p:nvPicPr>
        <p:blipFill>
          <a:blip r:embed="rId2"/>
          <a:stretch>
            <a:fillRect/>
          </a:stretch>
        </p:blipFill>
        <p:spPr>
          <a:xfrm>
            <a:off x="4724400" y="5955094"/>
            <a:ext cx="2743200" cy="560976"/>
          </a:xfrm>
          <a:prstGeom prst="rect">
            <a:avLst/>
          </a:prstGeom>
        </p:spPr>
      </p:pic>
    </p:spTree>
    <p:extLst>
      <p:ext uri="{BB962C8B-B14F-4D97-AF65-F5344CB8AC3E}">
        <p14:creationId xmlns:p14="http://schemas.microsoft.com/office/powerpoint/2010/main" val="473433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1" y="702129"/>
            <a:ext cx="7821386" cy="1905000"/>
          </a:xfrm>
        </p:spPr>
        <p:txBody>
          <a:bodyPr anchor="b"/>
          <a:lstStyle>
            <a:lvl1pPr algn="l">
              <a:defRPr sz="4800"/>
            </a:lvl1pPr>
          </a:lstStyle>
          <a:p>
            <a:r>
              <a:rPr lang="de-DE"/>
              <a:t>Mastertitelformat bearbeiten</a:t>
            </a:r>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2764972"/>
            <a:ext cx="9144000" cy="24928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Tree>
    <p:extLst>
      <p:ext uri="{BB962C8B-B14F-4D97-AF65-F5344CB8AC3E}">
        <p14:creationId xmlns:p14="http://schemas.microsoft.com/office/powerpoint/2010/main" val="486849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33770-3899-084F-930E-43148416242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F65B7CB-310E-F446-97C3-1684B6002AC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5A11ED-7452-2E43-815D-255E240D667D}"/>
              </a:ext>
            </a:extLst>
          </p:cNvPr>
          <p:cNvSpPr>
            <a:spLocks noGrp="1"/>
          </p:cNvSpPr>
          <p:nvPr>
            <p:ph type="dt" sz="half" idx="10"/>
          </p:nvPr>
        </p:nvSpPr>
        <p:spPr>
          <a:xfrm>
            <a:off x="1268186" y="6356350"/>
            <a:ext cx="2313214" cy="365125"/>
          </a:xfrm>
          <a:prstGeom prst="rect">
            <a:avLst/>
          </a:prstGeom>
        </p:spPr>
        <p:txBody>
          <a:bodyPr/>
          <a:lstStyle/>
          <a:p>
            <a:fld id="{A6A25CF0-7DEC-774C-B59C-652D7453DD8B}" type="datetimeFigureOut">
              <a:rPr lang="de-DE" smtClean="0"/>
              <a:t>22.03.2024</a:t>
            </a:fld>
            <a:endParaRPr lang="de-DE"/>
          </a:p>
        </p:txBody>
      </p:sp>
      <p:sp>
        <p:nvSpPr>
          <p:cNvPr id="5" name="Fußzeilenplatzhalter 4">
            <a:extLst>
              <a:ext uri="{FF2B5EF4-FFF2-40B4-BE49-F238E27FC236}">
                <a16:creationId xmlns:a16="http://schemas.microsoft.com/office/drawing/2014/main" id="{9D3CFD15-73A5-C140-9ACA-60557EDF6DA2}"/>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493C317A-A421-8C40-825F-113024891B5B}"/>
              </a:ext>
            </a:extLst>
          </p:cNvPr>
          <p:cNvSpPr>
            <a:spLocks noGrp="1"/>
          </p:cNvSpPr>
          <p:nvPr>
            <p:ph type="sldNum" sz="quarter" idx="12"/>
          </p:nvPr>
        </p:nvSpPr>
        <p:spPr>
          <a:xfrm>
            <a:off x="8610600" y="6356350"/>
            <a:ext cx="2743200" cy="365125"/>
          </a:xfrm>
          <a:prstGeom prst="rect">
            <a:avLst/>
          </a:prstGeom>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4239650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33770-3899-084F-930E-43148416242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F65B7CB-310E-F446-97C3-1684B6002AC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5A11ED-7452-2E43-815D-255E240D667D}"/>
              </a:ext>
            </a:extLst>
          </p:cNvPr>
          <p:cNvSpPr>
            <a:spLocks noGrp="1"/>
          </p:cNvSpPr>
          <p:nvPr>
            <p:ph type="dt" sz="half" idx="10"/>
          </p:nvPr>
        </p:nvSpPr>
        <p:spPr>
          <a:xfrm>
            <a:off x="1268186" y="6356350"/>
            <a:ext cx="2313214" cy="365125"/>
          </a:xfrm>
          <a:prstGeom prst="rect">
            <a:avLst/>
          </a:prstGeom>
        </p:spPr>
        <p:txBody>
          <a:bodyPr/>
          <a:lstStyle/>
          <a:p>
            <a:fld id="{A6A25CF0-7DEC-774C-B59C-652D7453DD8B}" type="datetimeFigureOut">
              <a:rPr lang="de-DE" smtClean="0"/>
              <a:t>22.03.2024</a:t>
            </a:fld>
            <a:endParaRPr lang="de-DE"/>
          </a:p>
        </p:txBody>
      </p:sp>
      <p:sp>
        <p:nvSpPr>
          <p:cNvPr id="5" name="Fußzeilenplatzhalter 4">
            <a:extLst>
              <a:ext uri="{FF2B5EF4-FFF2-40B4-BE49-F238E27FC236}">
                <a16:creationId xmlns:a16="http://schemas.microsoft.com/office/drawing/2014/main" id="{9D3CFD15-73A5-C140-9ACA-60557EDF6DA2}"/>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493C317A-A421-8C40-825F-113024891B5B}"/>
              </a:ext>
            </a:extLst>
          </p:cNvPr>
          <p:cNvSpPr>
            <a:spLocks noGrp="1"/>
          </p:cNvSpPr>
          <p:nvPr>
            <p:ph type="sldNum" sz="quarter" idx="12"/>
          </p:nvPr>
        </p:nvSpPr>
        <p:spPr>
          <a:xfrm>
            <a:off x="8610600" y="6356350"/>
            <a:ext cx="2743200" cy="365125"/>
          </a:xfrm>
          <a:prstGeom prst="rect">
            <a:avLst/>
          </a:prstGeom>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3429010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5E802-E9D4-2941-8D72-FDE7F9029B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5D4D05A-17AD-8345-9E53-0C897FCF5DE2}"/>
              </a:ext>
            </a:extLst>
          </p:cNvPr>
          <p:cNvSpPr>
            <a:spLocks noGrp="1"/>
          </p:cNvSpPr>
          <p:nvPr>
            <p:ph sz="half" idx="1"/>
          </p:nvPr>
        </p:nvSpPr>
        <p:spPr>
          <a:xfrm>
            <a:off x="1268186" y="1825625"/>
            <a:ext cx="4751614"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AFD351C-1327-C34C-A7BB-290FBCAD7D2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8B637C-090D-8F4D-A1B3-E9CF9C05DBA0}"/>
              </a:ext>
            </a:extLst>
          </p:cNvPr>
          <p:cNvSpPr>
            <a:spLocks noGrp="1"/>
          </p:cNvSpPr>
          <p:nvPr>
            <p:ph type="dt" sz="half" idx="10"/>
          </p:nvPr>
        </p:nvSpPr>
        <p:spPr>
          <a:xfrm>
            <a:off x="1268186" y="6356350"/>
            <a:ext cx="2313214" cy="365125"/>
          </a:xfrm>
          <a:prstGeom prst="rect">
            <a:avLst/>
          </a:prstGeom>
        </p:spPr>
        <p:txBody>
          <a:bodyPr/>
          <a:lstStyle/>
          <a:p>
            <a:fld id="{A6A25CF0-7DEC-774C-B59C-652D7453DD8B}" type="datetimeFigureOut">
              <a:rPr lang="de-DE" smtClean="0"/>
              <a:t>22.03.2024</a:t>
            </a:fld>
            <a:endParaRPr lang="de-DE"/>
          </a:p>
        </p:txBody>
      </p:sp>
      <p:sp>
        <p:nvSpPr>
          <p:cNvPr id="6" name="Fußzeilenplatzhalter 5">
            <a:extLst>
              <a:ext uri="{FF2B5EF4-FFF2-40B4-BE49-F238E27FC236}">
                <a16:creationId xmlns:a16="http://schemas.microsoft.com/office/drawing/2014/main" id="{7F324B90-C2A2-AA49-A6DE-5DE7A6F7B3D0}"/>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0DF78AF0-F997-F946-B3A5-495C6AD13A41}"/>
              </a:ext>
            </a:extLst>
          </p:cNvPr>
          <p:cNvSpPr>
            <a:spLocks noGrp="1"/>
          </p:cNvSpPr>
          <p:nvPr>
            <p:ph type="sldNum" sz="quarter" idx="12"/>
          </p:nvPr>
        </p:nvSpPr>
        <p:spPr>
          <a:xfrm>
            <a:off x="8610600" y="6356350"/>
            <a:ext cx="2743200" cy="365125"/>
          </a:xfrm>
          <a:prstGeom prst="rect">
            <a:avLst/>
          </a:prstGeom>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564836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1_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5E802-E9D4-2941-8D72-FDE7F9029B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5D4D05A-17AD-8345-9E53-0C897FCF5DE2}"/>
              </a:ext>
            </a:extLst>
          </p:cNvPr>
          <p:cNvSpPr>
            <a:spLocks noGrp="1"/>
          </p:cNvSpPr>
          <p:nvPr>
            <p:ph sz="half" idx="1"/>
          </p:nvPr>
        </p:nvSpPr>
        <p:spPr>
          <a:xfrm>
            <a:off x="1268186" y="1825625"/>
            <a:ext cx="4751614"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AFD351C-1327-C34C-A7BB-290FBCAD7D2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8B637C-090D-8F4D-A1B3-E9CF9C05DBA0}"/>
              </a:ext>
            </a:extLst>
          </p:cNvPr>
          <p:cNvSpPr>
            <a:spLocks noGrp="1"/>
          </p:cNvSpPr>
          <p:nvPr>
            <p:ph type="dt" sz="half" idx="10"/>
          </p:nvPr>
        </p:nvSpPr>
        <p:spPr>
          <a:xfrm>
            <a:off x="1268186" y="6356350"/>
            <a:ext cx="2313214" cy="365125"/>
          </a:xfrm>
          <a:prstGeom prst="rect">
            <a:avLst/>
          </a:prstGeom>
        </p:spPr>
        <p:txBody>
          <a:bodyPr/>
          <a:lstStyle/>
          <a:p>
            <a:fld id="{A6A25CF0-7DEC-774C-B59C-652D7453DD8B}" type="datetimeFigureOut">
              <a:rPr lang="de-DE" smtClean="0"/>
              <a:t>22.03.2024</a:t>
            </a:fld>
            <a:endParaRPr lang="de-DE"/>
          </a:p>
        </p:txBody>
      </p:sp>
      <p:sp>
        <p:nvSpPr>
          <p:cNvPr id="6" name="Fußzeilenplatzhalter 5">
            <a:extLst>
              <a:ext uri="{FF2B5EF4-FFF2-40B4-BE49-F238E27FC236}">
                <a16:creationId xmlns:a16="http://schemas.microsoft.com/office/drawing/2014/main" id="{7F324B90-C2A2-AA49-A6DE-5DE7A6F7B3D0}"/>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0DF78AF0-F997-F946-B3A5-495C6AD13A41}"/>
              </a:ext>
            </a:extLst>
          </p:cNvPr>
          <p:cNvSpPr>
            <a:spLocks noGrp="1"/>
          </p:cNvSpPr>
          <p:nvPr>
            <p:ph type="sldNum" sz="quarter" idx="12"/>
          </p:nvPr>
        </p:nvSpPr>
        <p:spPr>
          <a:xfrm>
            <a:off x="8610600" y="6356350"/>
            <a:ext cx="2743200" cy="365125"/>
          </a:xfrm>
          <a:prstGeom prst="rect">
            <a:avLst/>
          </a:prstGeom>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3072496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361616-691E-9542-878C-363E710266A4}"/>
              </a:ext>
            </a:extLst>
          </p:cNvPr>
          <p:cNvSpPr>
            <a:spLocks noGrp="1"/>
          </p:cNvSpPr>
          <p:nvPr>
            <p:ph type="title"/>
          </p:nvPr>
        </p:nvSpPr>
        <p:spPr>
          <a:xfrm>
            <a:off x="1268186" y="365125"/>
            <a:ext cx="8034839"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58C8580-D948-6E4B-9FA8-57F8779E6A60}"/>
              </a:ext>
            </a:extLst>
          </p:cNvPr>
          <p:cNvSpPr>
            <a:spLocks noGrp="1"/>
          </p:cNvSpPr>
          <p:nvPr>
            <p:ph type="body" idx="1"/>
          </p:nvPr>
        </p:nvSpPr>
        <p:spPr>
          <a:xfrm>
            <a:off x="1268186" y="1681163"/>
            <a:ext cx="47293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745C92D-8286-0B49-BDA4-9103E700C0BF}"/>
              </a:ext>
            </a:extLst>
          </p:cNvPr>
          <p:cNvSpPr>
            <a:spLocks noGrp="1"/>
          </p:cNvSpPr>
          <p:nvPr>
            <p:ph sz="half" idx="2"/>
          </p:nvPr>
        </p:nvSpPr>
        <p:spPr>
          <a:xfrm>
            <a:off x="1268186" y="2505075"/>
            <a:ext cx="4729389"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005040B-C584-034B-B5BB-F49D0290D407}"/>
              </a:ext>
            </a:extLst>
          </p:cNvPr>
          <p:cNvSpPr>
            <a:spLocks noGrp="1"/>
          </p:cNvSpPr>
          <p:nvPr>
            <p:ph type="body" sz="quarter" idx="3"/>
          </p:nvPr>
        </p:nvSpPr>
        <p:spPr>
          <a:xfrm>
            <a:off x="6625998" y="1681163"/>
            <a:ext cx="472939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EFD3F1C-0455-D64D-9CE7-BEE37A27A11A}"/>
              </a:ext>
            </a:extLst>
          </p:cNvPr>
          <p:cNvSpPr>
            <a:spLocks noGrp="1"/>
          </p:cNvSpPr>
          <p:nvPr>
            <p:ph sz="quarter" idx="4"/>
          </p:nvPr>
        </p:nvSpPr>
        <p:spPr>
          <a:xfrm>
            <a:off x="6625996" y="2505075"/>
            <a:ext cx="4729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6A4F2BC-8AA7-E04C-8A5B-5B7FCA7039D9}"/>
              </a:ext>
            </a:extLst>
          </p:cNvPr>
          <p:cNvSpPr>
            <a:spLocks noGrp="1"/>
          </p:cNvSpPr>
          <p:nvPr>
            <p:ph type="dt" sz="half" idx="10"/>
          </p:nvPr>
        </p:nvSpPr>
        <p:spPr>
          <a:xfrm>
            <a:off x="1268186" y="6356350"/>
            <a:ext cx="2313214" cy="365125"/>
          </a:xfrm>
          <a:prstGeom prst="rect">
            <a:avLst/>
          </a:prstGeom>
        </p:spPr>
        <p:txBody>
          <a:bodyPr/>
          <a:lstStyle/>
          <a:p>
            <a:fld id="{A6A25CF0-7DEC-774C-B59C-652D7453DD8B}" type="datetimeFigureOut">
              <a:rPr lang="de-DE" smtClean="0"/>
              <a:t>22.03.2024</a:t>
            </a:fld>
            <a:endParaRPr lang="de-DE"/>
          </a:p>
        </p:txBody>
      </p:sp>
      <p:sp>
        <p:nvSpPr>
          <p:cNvPr id="8" name="Fußzeilenplatzhalter 7">
            <a:extLst>
              <a:ext uri="{FF2B5EF4-FFF2-40B4-BE49-F238E27FC236}">
                <a16:creationId xmlns:a16="http://schemas.microsoft.com/office/drawing/2014/main" id="{1E41D8CA-D7F5-A240-9736-385984802010}"/>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9" name="Foliennummernplatzhalter 8">
            <a:extLst>
              <a:ext uri="{FF2B5EF4-FFF2-40B4-BE49-F238E27FC236}">
                <a16:creationId xmlns:a16="http://schemas.microsoft.com/office/drawing/2014/main" id="{74DB83EA-12CA-6545-A796-9CAC4FEBBBBA}"/>
              </a:ext>
            </a:extLst>
          </p:cNvPr>
          <p:cNvSpPr>
            <a:spLocks noGrp="1"/>
          </p:cNvSpPr>
          <p:nvPr>
            <p:ph type="sldNum" sz="quarter" idx="12"/>
          </p:nvPr>
        </p:nvSpPr>
        <p:spPr>
          <a:xfrm>
            <a:off x="8610600" y="6356350"/>
            <a:ext cx="2743200" cy="365125"/>
          </a:xfrm>
          <a:prstGeom prst="rect">
            <a:avLst/>
          </a:prstGeom>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2385443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18EC4-FB1C-274C-A4AD-B5F85F79D79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08E31BF-2CCD-1D4A-8F4D-35A01D9EE8EE}"/>
              </a:ext>
            </a:extLst>
          </p:cNvPr>
          <p:cNvSpPr>
            <a:spLocks noGrp="1"/>
          </p:cNvSpPr>
          <p:nvPr>
            <p:ph type="dt" sz="half" idx="10"/>
          </p:nvPr>
        </p:nvSpPr>
        <p:spPr>
          <a:xfrm>
            <a:off x="838200" y="6356350"/>
            <a:ext cx="2743200" cy="365125"/>
          </a:xfrm>
          <a:prstGeom prst="rect">
            <a:avLst/>
          </a:prstGeom>
        </p:spPr>
        <p:txBody>
          <a:bodyPr/>
          <a:lstStyle/>
          <a:p>
            <a:fld id="{A6A25CF0-7DEC-774C-B59C-652D7453DD8B}" type="datetimeFigureOut">
              <a:rPr lang="de-DE" smtClean="0"/>
              <a:t>22.03.2024</a:t>
            </a:fld>
            <a:endParaRPr lang="de-DE"/>
          </a:p>
        </p:txBody>
      </p:sp>
      <p:sp>
        <p:nvSpPr>
          <p:cNvPr id="4" name="Fußzeilenplatzhalter 3">
            <a:extLst>
              <a:ext uri="{FF2B5EF4-FFF2-40B4-BE49-F238E27FC236}">
                <a16:creationId xmlns:a16="http://schemas.microsoft.com/office/drawing/2014/main" id="{862EFAFC-87A4-8644-920E-EA1B29478B80}"/>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5" name="Foliennummernplatzhalter 4">
            <a:extLst>
              <a:ext uri="{FF2B5EF4-FFF2-40B4-BE49-F238E27FC236}">
                <a16:creationId xmlns:a16="http://schemas.microsoft.com/office/drawing/2014/main" id="{FC204C87-24AB-F644-B40D-9C5DFE317D73}"/>
              </a:ext>
            </a:extLst>
          </p:cNvPr>
          <p:cNvSpPr>
            <a:spLocks noGrp="1"/>
          </p:cNvSpPr>
          <p:nvPr>
            <p:ph type="sldNum" sz="quarter" idx="12"/>
          </p:nvPr>
        </p:nvSpPr>
        <p:spPr>
          <a:xfrm>
            <a:off x="8610600" y="6356350"/>
            <a:ext cx="2743200" cy="365125"/>
          </a:xfrm>
          <a:prstGeom prst="rect">
            <a:avLst/>
          </a:prstGeom>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2971101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D167830-7097-4B47-ADD7-22CB2377FBE2}"/>
              </a:ext>
            </a:extLst>
          </p:cNvPr>
          <p:cNvSpPr>
            <a:spLocks noGrp="1"/>
          </p:cNvSpPr>
          <p:nvPr>
            <p:ph type="title"/>
          </p:nvPr>
        </p:nvSpPr>
        <p:spPr>
          <a:xfrm>
            <a:off x="1268186" y="365125"/>
            <a:ext cx="8008336"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A42C3A7-A52F-D140-A3E1-7951CC63343D}"/>
              </a:ext>
            </a:extLst>
          </p:cNvPr>
          <p:cNvSpPr>
            <a:spLocks noGrp="1"/>
          </p:cNvSpPr>
          <p:nvPr>
            <p:ph type="body" idx="1"/>
          </p:nvPr>
        </p:nvSpPr>
        <p:spPr>
          <a:xfrm>
            <a:off x="1268186" y="1825625"/>
            <a:ext cx="10085614"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Rechteck 7">
            <a:extLst>
              <a:ext uri="{FF2B5EF4-FFF2-40B4-BE49-F238E27FC236}">
                <a16:creationId xmlns:a16="http://schemas.microsoft.com/office/drawing/2014/main" id="{81E4324E-7E64-1CFC-11EF-6A4576C29E19}"/>
              </a:ext>
            </a:extLst>
          </p:cNvPr>
          <p:cNvSpPr/>
          <p:nvPr/>
        </p:nvSpPr>
        <p:spPr>
          <a:xfrm flipH="1">
            <a:off x="0" y="0"/>
            <a:ext cx="131028" cy="685800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a:extLst>
              <a:ext uri="{FF2B5EF4-FFF2-40B4-BE49-F238E27FC236}">
                <a16:creationId xmlns:a16="http://schemas.microsoft.com/office/drawing/2014/main" id="{D0378C1A-4F08-67C5-5877-DBA430BE9F74}"/>
              </a:ext>
            </a:extLst>
          </p:cNvPr>
          <p:cNvSpPr/>
          <p:nvPr/>
        </p:nvSpPr>
        <p:spPr>
          <a:xfrm flipH="1">
            <a:off x="380990" y="1"/>
            <a:ext cx="131029" cy="685800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C8C059B6-B2F8-BF03-31FF-05112143DD0B}"/>
              </a:ext>
            </a:extLst>
          </p:cNvPr>
          <p:cNvSpPr/>
          <p:nvPr/>
        </p:nvSpPr>
        <p:spPr>
          <a:xfrm flipH="1">
            <a:off x="185052" y="0"/>
            <a:ext cx="131028" cy="685800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a:extLst>
              <a:ext uri="{FF2B5EF4-FFF2-40B4-BE49-F238E27FC236}">
                <a16:creationId xmlns:a16="http://schemas.microsoft.com/office/drawing/2014/main" id="{9C2E2835-321A-99BE-EADE-2E26A8918D8C}"/>
              </a:ext>
            </a:extLst>
          </p:cNvPr>
          <p:cNvSpPr/>
          <p:nvPr/>
        </p:nvSpPr>
        <p:spPr>
          <a:xfrm flipH="1">
            <a:off x="576937" y="0"/>
            <a:ext cx="131028" cy="685800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2" name="Grafik 11" descr="Ein Bild, das Grafiken, Grafikdesign, Farbigkeit, Kreis enthält.&#10;&#10;Automatisch generierte Beschreibung">
            <a:extLst>
              <a:ext uri="{FF2B5EF4-FFF2-40B4-BE49-F238E27FC236}">
                <a16:creationId xmlns:a16="http://schemas.microsoft.com/office/drawing/2014/main" id="{5AB2B131-7B71-39A8-75F6-E6F68EA9C380}"/>
              </a:ext>
            </a:extLst>
          </p:cNvPr>
          <p:cNvPicPr>
            <a:picLocks noChangeAspect="1"/>
          </p:cNvPicPr>
          <p:nvPr/>
        </p:nvPicPr>
        <p:blipFill>
          <a:blip r:embed="rId20"/>
          <a:stretch>
            <a:fillRect/>
          </a:stretch>
        </p:blipFill>
        <p:spPr>
          <a:xfrm>
            <a:off x="9340143" y="365125"/>
            <a:ext cx="2013657" cy="1256522"/>
          </a:xfrm>
          <a:prstGeom prst="rect">
            <a:avLst/>
          </a:prstGeom>
        </p:spPr>
      </p:pic>
      <p:sp>
        <p:nvSpPr>
          <p:cNvPr id="4" name="Rechteck 3">
            <a:extLst>
              <a:ext uri="{FF2B5EF4-FFF2-40B4-BE49-F238E27FC236}">
                <a16:creationId xmlns:a16="http://schemas.microsoft.com/office/drawing/2014/main" id="{BBBD8507-1308-DFF8-0A1F-E7F6D23B2B14}"/>
              </a:ext>
            </a:extLst>
          </p:cNvPr>
          <p:cNvSpPr/>
          <p:nvPr userDrawn="1"/>
        </p:nvSpPr>
        <p:spPr>
          <a:xfrm flipH="1">
            <a:off x="0" y="0"/>
            <a:ext cx="131028" cy="685800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a:extLst>
              <a:ext uri="{FF2B5EF4-FFF2-40B4-BE49-F238E27FC236}">
                <a16:creationId xmlns:a16="http://schemas.microsoft.com/office/drawing/2014/main" id="{7F82CEB9-ABCE-CF3C-ED81-13A59B1F5EC3}"/>
              </a:ext>
            </a:extLst>
          </p:cNvPr>
          <p:cNvSpPr/>
          <p:nvPr userDrawn="1"/>
        </p:nvSpPr>
        <p:spPr>
          <a:xfrm flipH="1">
            <a:off x="380990" y="1"/>
            <a:ext cx="131029" cy="685800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Rechteck 5">
            <a:extLst>
              <a:ext uri="{FF2B5EF4-FFF2-40B4-BE49-F238E27FC236}">
                <a16:creationId xmlns:a16="http://schemas.microsoft.com/office/drawing/2014/main" id="{911B4A5E-ABD7-08AE-A584-56FF19B452A1}"/>
              </a:ext>
            </a:extLst>
          </p:cNvPr>
          <p:cNvSpPr/>
          <p:nvPr userDrawn="1"/>
        </p:nvSpPr>
        <p:spPr>
          <a:xfrm flipH="1">
            <a:off x="185052" y="0"/>
            <a:ext cx="131028" cy="685800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hteck 6">
            <a:extLst>
              <a:ext uri="{FF2B5EF4-FFF2-40B4-BE49-F238E27FC236}">
                <a16:creationId xmlns:a16="http://schemas.microsoft.com/office/drawing/2014/main" id="{92A89082-2D2E-7AD4-D650-FB52573A03D4}"/>
              </a:ext>
            </a:extLst>
          </p:cNvPr>
          <p:cNvSpPr/>
          <p:nvPr userDrawn="1"/>
        </p:nvSpPr>
        <p:spPr>
          <a:xfrm flipH="1">
            <a:off x="576937" y="0"/>
            <a:ext cx="131028" cy="685800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3" name="Grafik 12" descr="Ein Bild, das Grafiken, Grafikdesign, Farbigkeit, Kreis enthält.&#10;&#10;Automatisch generierte Beschreibung">
            <a:extLst>
              <a:ext uri="{FF2B5EF4-FFF2-40B4-BE49-F238E27FC236}">
                <a16:creationId xmlns:a16="http://schemas.microsoft.com/office/drawing/2014/main" id="{A2367C03-6EF3-9575-EFDF-922C2326E5B3}"/>
              </a:ext>
            </a:extLst>
          </p:cNvPr>
          <p:cNvPicPr>
            <a:picLocks noChangeAspect="1"/>
          </p:cNvPicPr>
          <p:nvPr userDrawn="1"/>
        </p:nvPicPr>
        <p:blipFill>
          <a:blip r:embed="rId20"/>
          <a:stretch>
            <a:fillRect/>
          </a:stretch>
        </p:blipFill>
        <p:spPr>
          <a:xfrm>
            <a:off x="9340143" y="365125"/>
            <a:ext cx="2013657" cy="1256522"/>
          </a:xfrm>
          <a:prstGeom prst="rect">
            <a:avLst/>
          </a:prstGeom>
        </p:spPr>
      </p:pic>
    </p:spTree>
    <p:extLst>
      <p:ext uri="{BB962C8B-B14F-4D97-AF65-F5344CB8AC3E}">
        <p14:creationId xmlns:p14="http://schemas.microsoft.com/office/powerpoint/2010/main" val="72715739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8" r:id="rId16"/>
    <p:sldLayoutId id="2147483699" r:id="rId17"/>
    <p:sldLayoutId id="2147483700" r:id="rId18"/>
  </p:sldLayoutIdLst>
  <p:txStyles>
    <p:titleStyle>
      <a:lvl1pPr algn="l" defTabSz="914400" rtl="0" eaLnBrk="1" latinLnBrk="0" hangingPunct="1">
        <a:lnSpc>
          <a:spcPct val="90000"/>
        </a:lnSpc>
        <a:spcBef>
          <a:spcPct val="0"/>
        </a:spcBef>
        <a:buNone/>
        <a:defRPr sz="4400" kern="1200">
          <a:solidFill>
            <a:srgbClr val="0D385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38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385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385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hyperlink" Target="http://creativecommons.org/licenses/by-sa/4.0/?ref=chooser-v1" TargetMode="Externa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hyperlink" Target="https://www.youtube.com/watch?v=6pm1bbLMqZ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Ein Bild, das Grafiken, Grafikdesign, Farbigkeit, Kreis enthält.&#10;&#10;Automatisch generierte Beschreibung">
            <a:extLst>
              <a:ext uri="{FF2B5EF4-FFF2-40B4-BE49-F238E27FC236}">
                <a16:creationId xmlns:a16="http://schemas.microsoft.com/office/drawing/2014/main" id="{130C8AC2-B1DB-06DD-323B-CB74DD221147}"/>
              </a:ext>
            </a:extLst>
          </p:cNvPr>
          <p:cNvPicPr>
            <a:picLocks noChangeAspect="1"/>
          </p:cNvPicPr>
          <p:nvPr/>
        </p:nvPicPr>
        <p:blipFill>
          <a:blip r:embed="rId3"/>
          <a:stretch>
            <a:fillRect/>
          </a:stretch>
        </p:blipFill>
        <p:spPr>
          <a:xfrm>
            <a:off x="3589043" y="0"/>
            <a:ext cx="5013914" cy="3128682"/>
          </a:xfrm>
          <a:prstGeom prst="rect">
            <a:avLst/>
          </a:prstGeom>
        </p:spPr>
      </p:pic>
      <p:pic>
        <p:nvPicPr>
          <p:cNvPr id="3" name="Grafik 2" descr="Ein Bild, das Cartoon, Kreis, Darstellung enthält.&#10;&#10;Automatisch generierte Beschreibung">
            <a:extLst>
              <a:ext uri="{FF2B5EF4-FFF2-40B4-BE49-F238E27FC236}">
                <a16:creationId xmlns:a16="http://schemas.microsoft.com/office/drawing/2014/main" id="{128109B9-8CF2-B726-83F9-E529ADD38AED}"/>
              </a:ext>
            </a:extLst>
          </p:cNvPr>
          <p:cNvPicPr>
            <a:picLocks noChangeAspect="1"/>
          </p:cNvPicPr>
          <p:nvPr/>
        </p:nvPicPr>
        <p:blipFill>
          <a:blip r:embed="rId4">
            <a:alphaModFix amt="85000"/>
          </a:blip>
          <a:stretch>
            <a:fillRect/>
          </a:stretch>
        </p:blipFill>
        <p:spPr>
          <a:xfrm>
            <a:off x="5787801" y="509862"/>
            <a:ext cx="805421" cy="805421"/>
          </a:xfrm>
          <a:prstGeom prst="rect">
            <a:avLst/>
          </a:prstGeom>
        </p:spPr>
      </p:pic>
      <p:pic>
        <p:nvPicPr>
          <p:cNvPr id="6" name="Grafik 5" descr="Ein Bild, das Zeichnung, Kinderkunst, Cartoon, Kreis enthält.&#10;&#10;Automatisch generierte Beschreibung">
            <a:extLst>
              <a:ext uri="{FF2B5EF4-FFF2-40B4-BE49-F238E27FC236}">
                <a16:creationId xmlns:a16="http://schemas.microsoft.com/office/drawing/2014/main" id="{D8F04AFC-E9C2-9029-260A-99E646007697}"/>
              </a:ext>
            </a:extLst>
          </p:cNvPr>
          <p:cNvPicPr>
            <a:picLocks noChangeAspect="1"/>
          </p:cNvPicPr>
          <p:nvPr/>
        </p:nvPicPr>
        <p:blipFill>
          <a:blip r:embed="rId5">
            <a:alphaModFix amt="85000"/>
          </a:blip>
          <a:stretch>
            <a:fillRect/>
          </a:stretch>
        </p:blipFill>
        <p:spPr>
          <a:xfrm>
            <a:off x="6713562" y="509862"/>
            <a:ext cx="806400" cy="806400"/>
          </a:xfrm>
          <a:prstGeom prst="rect">
            <a:avLst/>
          </a:prstGeom>
        </p:spPr>
      </p:pic>
      <p:sp>
        <p:nvSpPr>
          <p:cNvPr id="4" name="Rubrik 3">
            <a:extLst>
              <a:ext uri="{FF2B5EF4-FFF2-40B4-BE49-F238E27FC236}">
                <a16:creationId xmlns:a16="http://schemas.microsoft.com/office/drawing/2014/main" id="{07E0CBB6-C5F8-4624-9918-2ABBDA00096C}"/>
              </a:ext>
            </a:extLst>
          </p:cNvPr>
          <p:cNvSpPr txBox="1">
            <a:spLocks noGrp="1"/>
          </p:cNvSpPr>
          <p:nvPr>
            <p:ph type="ctrTitle"/>
          </p:nvPr>
        </p:nvSpPr>
        <p:spPr>
          <a:noFill/>
        </p:spPr>
        <p:txBody>
          <a:bodyPr wrap="square" rtlCol="0">
            <a:spAutoFit/>
          </a:bodyPr>
          <a:lstStyle/>
          <a:p>
            <a:br>
              <a:rPr lang="de-DE"/>
            </a:br>
            <a:r>
              <a:rPr lang="sv-SE"/>
              <a:t>Entrepreneurship and New business creation </a:t>
            </a:r>
            <a:endParaRPr lang="en-GB"/>
          </a:p>
        </p:txBody>
      </p:sp>
      <p:sp>
        <p:nvSpPr>
          <p:cNvPr id="9" name="Untertitel 8">
            <a:extLst>
              <a:ext uri="{FF2B5EF4-FFF2-40B4-BE49-F238E27FC236}">
                <a16:creationId xmlns:a16="http://schemas.microsoft.com/office/drawing/2014/main" id="{F8847AF9-6CCE-665E-0774-EF60203AA295}"/>
              </a:ext>
            </a:extLst>
          </p:cNvPr>
          <p:cNvSpPr>
            <a:spLocks noGrp="1"/>
          </p:cNvSpPr>
          <p:nvPr>
            <p:ph type="subTitle" idx="1"/>
          </p:nvPr>
        </p:nvSpPr>
        <p:spPr/>
        <p:txBody>
          <a:bodyPr>
            <a:normAutofit lnSpcReduction="10000"/>
          </a:bodyPr>
          <a:lstStyle/>
          <a:p>
            <a:r>
              <a:rPr lang="sv-SE"/>
              <a:t>(2 ECTS, 50-60 h)</a:t>
            </a:r>
            <a:endParaRPr lang="de-AT"/>
          </a:p>
        </p:txBody>
      </p:sp>
    </p:spTree>
    <p:extLst>
      <p:ext uri="{BB962C8B-B14F-4D97-AF65-F5344CB8AC3E}">
        <p14:creationId xmlns:p14="http://schemas.microsoft.com/office/powerpoint/2010/main" val="10629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81B44FD-848F-4C00-44B5-4B037E080A09}"/>
              </a:ext>
            </a:extLst>
          </p:cNvPr>
          <p:cNvSpPr>
            <a:spLocks noGrp="1"/>
          </p:cNvSpPr>
          <p:nvPr>
            <p:ph type="title"/>
          </p:nvPr>
        </p:nvSpPr>
        <p:spPr/>
        <p:txBody>
          <a:bodyPr/>
          <a:lstStyle/>
          <a:p>
            <a:r>
              <a:rPr lang="en-GB" sz="4400">
                <a:latin typeface="+mj-lt"/>
              </a:rPr>
              <a:t>Group assignment</a:t>
            </a:r>
            <a:endParaRPr lang="de-AT"/>
          </a:p>
        </p:txBody>
      </p:sp>
      <p:sp>
        <p:nvSpPr>
          <p:cNvPr id="2" name="Slide Number Placeholder 1"/>
          <p:cNvSpPr>
            <a:spLocks noGrp="1"/>
          </p:cNvSpPr>
          <p:nvPr>
            <p:ph type="sldNum" sz="quarter" idx="12"/>
          </p:nvPr>
        </p:nvSpPr>
        <p:spPr/>
        <p:txBody>
          <a:bodyPr/>
          <a:lstStyle/>
          <a:p>
            <a:fld id="{7ADE8696-1FA9-4DB6-A72F-C4E5ABC90B8D}" type="slidenum">
              <a:rPr lang="en-GB" smtClean="0"/>
              <a:pPr/>
              <a:t>10</a:t>
            </a:fld>
            <a:endParaRPr lang="en-GB"/>
          </a:p>
        </p:txBody>
      </p:sp>
      <p:sp>
        <p:nvSpPr>
          <p:cNvPr id="8" name="!!Scrollen: vertikal 7">
            <a:extLst>
              <a:ext uri="{FF2B5EF4-FFF2-40B4-BE49-F238E27FC236}">
                <a16:creationId xmlns:a16="http://schemas.microsoft.com/office/drawing/2014/main" id="{97AD8D53-DE37-B080-65FC-45CA06AA99B4}"/>
              </a:ext>
            </a:extLst>
          </p:cNvPr>
          <p:cNvSpPr/>
          <p:nvPr/>
        </p:nvSpPr>
        <p:spPr>
          <a:xfrm flipH="1">
            <a:off x="1143197" y="5441835"/>
            <a:ext cx="734792" cy="750438"/>
          </a:xfrm>
          <a:prstGeom prst="verticalScroll">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ahmen 9">
            <a:extLst>
              <a:ext uri="{FF2B5EF4-FFF2-40B4-BE49-F238E27FC236}">
                <a16:creationId xmlns:a16="http://schemas.microsoft.com/office/drawing/2014/main" id="{38700526-33D2-FF27-E529-668BB3F5D16A}"/>
              </a:ext>
            </a:extLst>
          </p:cNvPr>
          <p:cNvSpPr/>
          <p:nvPr/>
        </p:nvSpPr>
        <p:spPr>
          <a:xfrm flipH="1">
            <a:off x="7245907" y="5451358"/>
            <a:ext cx="696692" cy="731393"/>
          </a:xfrm>
          <a:prstGeom prst="frame">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Sprechblase: oval 10">
            <a:extLst>
              <a:ext uri="{FF2B5EF4-FFF2-40B4-BE49-F238E27FC236}">
                <a16:creationId xmlns:a16="http://schemas.microsoft.com/office/drawing/2014/main" id="{364F0C66-0F03-0BC8-EFDF-6CB93A7F13D5}"/>
              </a:ext>
            </a:extLst>
          </p:cNvPr>
          <p:cNvSpPr/>
          <p:nvPr/>
        </p:nvSpPr>
        <p:spPr>
          <a:xfrm flipH="1">
            <a:off x="4120870" y="5441835"/>
            <a:ext cx="882156" cy="750438"/>
          </a:xfrm>
          <a:prstGeom prst="wedgeEllipseCallou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Sonne 11">
            <a:extLst>
              <a:ext uri="{FF2B5EF4-FFF2-40B4-BE49-F238E27FC236}">
                <a16:creationId xmlns:a16="http://schemas.microsoft.com/office/drawing/2014/main" id="{7BDB004A-095C-DC39-74E8-3985CB0564E0}"/>
              </a:ext>
            </a:extLst>
          </p:cNvPr>
          <p:cNvSpPr/>
          <p:nvPr/>
        </p:nvSpPr>
        <p:spPr>
          <a:xfrm flipH="1">
            <a:off x="10185480" y="5367451"/>
            <a:ext cx="882155" cy="899206"/>
          </a:xfrm>
          <a:prstGeom prst="sun">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Content Placeholder 2">
            <a:extLst>
              <a:ext uri="{FF2B5EF4-FFF2-40B4-BE49-F238E27FC236}">
                <a16:creationId xmlns:a16="http://schemas.microsoft.com/office/drawing/2014/main" id="{57FD65DF-F18B-D39C-AA7C-7823D1DB7088}"/>
              </a:ext>
            </a:extLst>
          </p:cNvPr>
          <p:cNvSpPr>
            <a:spLocks noGrp="1"/>
          </p:cNvSpPr>
          <p:nvPr>
            <p:ph idx="1"/>
          </p:nvPr>
        </p:nvSpPr>
        <p:spPr>
          <a:xfrm>
            <a:off x="1268186" y="1825625"/>
            <a:ext cx="10085614" cy="4351338"/>
          </a:xfrm>
        </p:spPr>
        <p:txBody>
          <a:bodyPr>
            <a:noAutofit/>
          </a:bodyPr>
          <a:lstStyle/>
          <a:p>
            <a:r>
              <a:rPr lang="en-GB"/>
              <a:t>What are the barriers to entrepreneurship you face and how might they be overcome? </a:t>
            </a:r>
          </a:p>
          <a:p>
            <a:r>
              <a:rPr lang="en-GB"/>
              <a:t>What would “push” or “pull” you into entrepreneurship?</a:t>
            </a:r>
          </a:p>
          <a:p>
            <a:r>
              <a:rPr lang="en-GB"/>
              <a:t>Should all students at university be taught entrepreneurship? Why/Why not?</a:t>
            </a:r>
          </a:p>
          <a:p>
            <a:r>
              <a:rPr lang="en-GB"/>
              <a:t>Discuss changing commercial environment in your country and analyse how it impacts on entrepreneurship.</a:t>
            </a:r>
          </a:p>
          <a:p>
            <a:endParaRPr lang="en-GB"/>
          </a:p>
          <a:p>
            <a:endParaRPr lang="en-GB"/>
          </a:p>
        </p:txBody>
      </p:sp>
      <p:pic>
        <p:nvPicPr>
          <p:cNvPr id="13" name="Grafik 12" descr="Ein Bild, das Grafiken, Grafikdesign, Farbigkeit, Kreis enthält.&#10;&#10;Automatisch generierte Beschreibung">
            <a:extLst>
              <a:ext uri="{FF2B5EF4-FFF2-40B4-BE49-F238E27FC236}">
                <a16:creationId xmlns:a16="http://schemas.microsoft.com/office/drawing/2014/main" id="{34569234-6283-168E-8A02-F04BA6411BD0}"/>
              </a:ext>
            </a:extLst>
          </p:cNvPr>
          <p:cNvPicPr>
            <a:picLocks noChangeAspect="1"/>
          </p:cNvPicPr>
          <p:nvPr/>
        </p:nvPicPr>
        <p:blipFill>
          <a:blip r:embed="rId2"/>
          <a:stretch>
            <a:fillRect/>
          </a:stretch>
        </p:blipFill>
        <p:spPr>
          <a:xfrm>
            <a:off x="9340143" y="365125"/>
            <a:ext cx="2013657" cy="1256522"/>
          </a:xfrm>
          <a:prstGeom prst="rect">
            <a:avLst/>
          </a:prstGeom>
        </p:spPr>
      </p:pic>
    </p:spTree>
    <p:extLst>
      <p:ext uri="{BB962C8B-B14F-4D97-AF65-F5344CB8AC3E}">
        <p14:creationId xmlns:p14="http://schemas.microsoft.com/office/powerpoint/2010/main" val="3283476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DC7EB8B-D5F3-716F-E92A-163E109DF0F1}"/>
              </a:ext>
            </a:extLst>
          </p:cNvPr>
          <p:cNvSpPr>
            <a:spLocks noGrp="1"/>
          </p:cNvSpPr>
          <p:nvPr>
            <p:ph type="title"/>
          </p:nvPr>
        </p:nvSpPr>
        <p:spPr/>
        <p:txBody>
          <a:bodyPr/>
          <a:lstStyle/>
          <a:p>
            <a:r>
              <a:rPr lang="en-GB" sz="4400" b="0">
                <a:effectLst/>
              </a:rPr>
              <a:t>Acknowledgments</a:t>
            </a:r>
            <a:endParaRPr lang="de-AT"/>
          </a:p>
        </p:txBody>
      </p:sp>
      <p:sp>
        <p:nvSpPr>
          <p:cNvPr id="3" name="Content Placeholder 2"/>
          <p:cNvSpPr>
            <a:spLocks noGrp="1"/>
          </p:cNvSpPr>
          <p:nvPr>
            <p:ph idx="1"/>
          </p:nvPr>
        </p:nvSpPr>
        <p:spPr>
          <a:xfrm>
            <a:off x="1268186" y="1825625"/>
            <a:ext cx="10085614" cy="4351338"/>
          </a:xfrm>
        </p:spPr>
        <p:txBody>
          <a:bodyPr>
            <a:noAutofit/>
          </a:bodyPr>
          <a:lstStyle/>
          <a:p>
            <a:pPr marL="0" indent="0">
              <a:buNone/>
            </a:pPr>
            <a:r>
              <a:rPr lang="en-GB" sz="1800"/>
              <a:t>This Material is Part of the Education Package produced within the Erasmus+ Project: ENDORSE</a:t>
            </a:r>
          </a:p>
          <a:p>
            <a:pPr marL="0" indent="0">
              <a:buNone/>
            </a:pPr>
            <a:r>
              <a:rPr lang="en-GB" sz="1800"/>
              <a:t>Project Partners: </a:t>
            </a:r>
          </a:p>
          <a:p>
            <a:pPr marL="0" indent="0">
              <a:buNone/>
            </a:pPr>
            <a:endParaRPr lang="en-GB" sz="1800"/>
          </a:p>
          <a:p>
            <a:pPr marL="0" indent="0">
              <a:buNone/>
            </a:pPr>
            <a:endParaRPr lang="en-GB" sz="1800"/>
          </a:p>
          <a:p>
            <a:pPr marL="0" indent="0">
              <a:buNone/>
            </a:pPr>
            <a:endParaRPr lang="en-GB" sz="1800"/>
          </a:p>
          <a:p>
            <a:pPr marL="0" indent="0">
              <a:buNone/>
            </a:pPr>
            <a:r>
              <a:rPr lang="en-US" sz="1800" b="0" i="0">
                <a:solidFill>
                  <a:srgbClr val="333333"/>
                </a:solidFill>
                <a:effectLst/>
                <a:latin typeface="Source Sans Pro" panose="020B0503030403020204" pitchFamily="34" charset="0"/>
              </a:rPr>
              <a:t>ENDORSE Educational Material Entrepreneurship © 2024 by ENDORSE is licensed under </a:t>
            </a:r>
            <a:r>
              <a:rPr lang="en-US" sz="1800" b="0" i="0" u="none" strike="noStrike">
                <a:solidFill>
                  <a:srgbClr val="D14500"/>
                </a:solidFill>
                <a:effectLst/>
                <a:latin typeface="Source Sans Pro" panose="020B0503030403020204" pitchFamily="34" charset="0"/>
                <a:hlinkClick r:id="rId2"/>
              </a:rPr>
              <a:t>CC BY-SA 4.0</a:t>
            </a:r>
            <a:endParaRPr lang="en-US" sz="1800" b="0" i="0" u="none" strike="noStrike">
              <a:solidFill>
                <a:srgbClr val="D14500"/>
              </a:solidFill>
              <a:effectLst/>
              <a:latin typeface="Source Sans Pro" panose="020B0503030403020204" pitchFamily="34" charset="0"/>
            </a:endParaRPr>
          </a:p>
          <a:p>
            <a:pPr marL="0" indent="0">
              <a:buNone/>
            </a:pPr>
            <a:endParaRPr lang="en-US" sz="1800">
              <a:solidFill>
                <a:srgbClr val="D14500"/>
              </a:solidFill>
              <a:latin typeface="Source Sans Pro" panose="020B0503030403020204" pitchFamily="34" charset="0"/>
            </a:endParaRPr>
          </a:p>
          <a:p>
            <a:pPr marL="0" indent="0">
              <a:buNone/>
            </a:pPr>
            <a:endParaRPr lang="en-US" sz="1800">
              <a:solidFill>
                <a:srgbClr val="D14500"/>
              </a:solidFill>
              <a:latin typeface="Source Sans Pro" panose="020B0503030403020204" pitchFamily="34" charset="0"/>
            </a:endParaRPr>
          </a:p>
          <a:p>
            <a:pPr marL="0" indent="0">
              <a:buNone/>
            </a:pPr>
            <a:endParaRPr lang="en-US" sz="1800">
              <a:solidFill>
                <a:srgbClr val="D14500"/>
              </a:solidFill>
              <a:latin typeface="Source Sans Pro" panose="020B0503030403020204" pitchFamily="34" charset="0"/>
            </a:endParaRPr>
          </a:p>
          <a:p>
            <a:pPr marL="0" indent="0">
              <a:buNone/>
            </a:pPr>
            <a:r>
              <a:rPr lang="en-US" sz="1800">
                <a:solidFill>
                  <a:srgbClr val="D14500"/>
                </a:solidFill>
                <a:latin typeface="Source Sans Pro" panose="020B0503030403020204" pitchFamily="34" charset="0"/>
              </a:rPr>
              <a:t>Logos of Partner Institutions and Erasmus+ are excepted. </a:t>
            </a:r>
            <a:endParaRPr lang="en-GB" sz="1800"/>
          </a:p>
        </p:txBody>
      </p:sp>
      <p:sp>
        <p:nvSpPr>
          <p:cNvPr id="12" name="AutoShape 8">
            <a:hlinkClick r:id="rId2"/>
            <a:extLst>
              <a:ext uri="{FF2B5EF4-FFF2-40B4-BE49-F238E27FC236}">
                <a16:creationId xmlns:a16="http://schemas.microsoft.com/office/drawing/2014/main" id="{A0277674-3939-649B-8A6F-3236C0E03DC5}"/>
              </a:ext>
            </a:extLst>
          </p:cNvPr>
          <p:cNvSpPr>
            <a:spLocks noChangeAspect="1" noChangeArrowheads="1"/>
          </p:cNvSpPr>
          <p:nvPr/>
        </p:nvSpPr>
        <p:spPr bwMode="auto">
          <a:xfrm>
            <a:off x="6456363" y="-9207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3" name="AutoShape 9">
            <a:extLst>
              <a:ext uri="{FF2B5EF4-FFF2-40B4-BE49-F238E27FC236}">
                <a16:creationId xmlns:a16="http://schemas.microsoft.com/office/drawing/2014/main" id="{13196A70-0C30-56C4-4812-1D84CBD9E264}"/>
              </a:ext>
            </a:extLst>
          </p:cNvPr>
          <p:cNvSpPr>
            <a:spLocks noChangeAspect="1" noChangeArrowheads="1"/>
          </p:cNvSpPr>
          <p:nvPr/>
        </p:nvSpPr>
        <p:spPr bwMode="auto">
          <a:xfrm>
            <a:off x="6727825" y="-9207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pic>
        <p:nvPicPr>
          <p:cNvPr id="1049" name="Picture 25">
            <a:extLst>
              <a:ext uri="{FF2B5EF4-FFF2-40B4-BE49-F238E27FC236}">
                <a16:creationId xmlns:a16="http://schemas.microsoft.com/office/drawing/2014/main" id="{FE71E26D-F476-C3AD-6991-A81FFF309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870" y="4104971"/>
            <a:ext cx="1404618" cy="491442"/>
          </a:xfrm>
          <a:prstGeom prst="rect">
            <a:avLst/>
          </a:prstGeom>
          <a:noFill/>
          <a:extLst>
            <a:ext uri="{909E8E84-426E-40DD-AFC4-6F175D3DCCD1}">
              <a14:hiddenFill xmlns:a14="http://schemas.microsoft.com/office/drawing/2010/main">
                <a:solidFill>
                  <a:srgbClr val="FFFFFF"/>
                </a:solidFill>
              </a14:hiddenFill>
            </a:ext>
          </a:extLst>
        </p:spPr>
      </p:pic>
      <p:pic>
        <p:nvPicPr>
          <p:cNvPr id="26" name="Grafik 25" descr="Ein Bild, das Grafiken, Grafikdesign, Schrift, Text enthält.&#10;&#10;Automatisch generierte Beschreibung">
            <a:extLst>
              <a:ext uri="{FF2B5EF4-FFF2-40B4-BE49-F238E27FC236}">
                <a16:creationId xmlns:a16="http://schemas.microsoft.com/office/drawing/2014/main" id="{300094A6-AC58-82AE-CE9C-4FB0406665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6632" y="2685329"/>
            <a:ext cx="2137903" cy="370793"/>
          </a:xfrm>
          <a:prstGeom prst="rect">
            <a:avLst/>
          </a:prstGeom>
        </p:spPr>
      </p:pic>
      <p:pic>
        <p:nvPicPr>
          <p:cNvPr id="27" name="Grafik 26" descr="Ein Bild, das Text, Schrift, Poster, Design enthält.&#10;&#10;Automatisch generierte Beschreibung">
            <a:extLst>
              <a:ext uri="{FF2B5EF4-FFF2-40B4-BE49-F238E27FC236}">
                <a16:creationId xmlns:a16="http://schemas.microsoft.com/office/drawing/2014/main" id="{084A0702-48FB-BD5B-0B44-25BD832EF3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5089" y="2495820"/>
            <a:ext cx="606492" cy="714704"/>
          </a:xfrm>
          <a:prstGeom prst="rect">
            <a:avLst/>
          </a:prstGeom>
        </p:spPr>
      </p:pic>
      <p:pic>
        <p:nvPicPr>
          <p:cNvPr id="28" name="Grafik 27" descr="Ein Bild, das Schrift, Screenshot, Grafiken, Grafikdesign enthält.&#10;&#10;Automatisch generierte Beschreibung">
            <a:extLst>
              <a:ext uri="{FF2B5EF4-FFF2-40B4-BE49-F238E27FC236}">
                <a16:creationId xmlns:a16="http://schemas.microsoft.com/office/drawing/2014/main" id="{6028076D-4B8C-98EA-335C-C286F1124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1065" y="2603635"/>
            <a:ext cx="1828804" cy="499873"/>
          </a:xfrm>
          <a:prstGeom prst="rect">
            <a:avLst/>
          </a:prstGeom>
        </p:spPr>
      </p:pic>
      <p:pic>
        <p:nvPicPr>
          <p:cNvPr id="29" name="Grafik 28" descr="Ein Bild, das Schrift, Grafiken, Logo, Symbol enthält.&#10;&#10;Automatisch generierte Beschreibung">
            <a:extLst>
              <a:ext uri="{FF2B5EF4-FFF2-40B4-BE49-F238E27FC236}">
                <a16:creationId xmlns:a16="http://schemas.microsoft.com/office/drawing/2014/main" id="{D3128190-211F-6A5C-9E19-F25E4175C1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36899" y="2475375"/>
            <a:ext cx="1488144" cy="790703"/>
          </a:xfrm>
          <a:prstGeom prst="rect">
            <a:avLst/>
          </a:prstGeom>
        </p:spPr>
      </p:pic>
      <p:pic>
        <p:nvPicPr>
          <p:cNvPr id="30" name="Grafik 29" descr="Ein Bild, das Schrift, Logo, Grafiken, Grafikdesign enthält.&#10;&#10;Automatisch generierte Beschreibung">
            <a:extLst>
              <a:ext uri="{FF2B5EF4-FFF2-40B4-BE49-F238E27FC236}">
                <a16:creationId xmlns:a16="http://schemas.microsoft.com/office/drawing/2014/main" id="{49DEFB1A-B964-2CC2-7D02-7DE77BDF02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06440" y="2449057"/>
            <a:ext cx="1319543" cy="650975"/>
          </a:xfrm>
          <a:prstGeom prst="rect">
            <a:avLst/>
          </a:prstGeom>
        </p:spPr>
      </p:pic>
      <p:pic>
        <p:nvPicPr>
          <p:cNvPr id="31" name="Grafik 30" descr="Ein Bild, das Grafiken, Schrift, Logo, Symbol enthält.&#10;&#10;Automatisch generierte Beschreibung">
            <a:extLst>
              <a:ext uri="{FF2B5EF4-FFF2-40B4-BE49-F238E27FC236}">
                <a16:creationId xmlns:a16="http://schemas.microsoft.com/office/drawing/2014/main" id="{135A5B80-4E68-0EC6-CC2F-26BE263C45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53870" y="2592783"/>
            <a:ext cx="1174570" cy="520779"/>
          </a:xfrm>
          <a:prstGeom prst="rect">
            <a:avLst/>
          </a:prstGeom>
        </p:spPr>
      </p:pic>
    </p:spTree>
    <p:extLst>
      <p:ext uri="{BB962C8B-B14F-4D97-AF65-F5344CB8AC3E}">
        <p14:creationId xmlns:p14="http://schemas.microsoft.com/office/powerpoint/2010/main" val="209495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7E0CBB6-C5F8-4624-9918-2ABBDA00096C}"/>
              </a:ext>
            </a:extLst>
          </p:cNvPr>
          <p:cNvSpPr txBox="1">
            <a:spLocks noGrp="1"/>
          </p:cNvSpPr>
          <p:nvPr>
            <p:ph type="ctrTitle"/>
          </p:nvPr>
        </p:nvSpPr>
        <p:spPr>
          <a:xfrm>
            <a:off x="1524001" y="1180905"/>
            <a:ext cx="7821386" cy="1426224"/>
          </a:xfrm>
          <a:noFill/>
        </p:spPr>
        <p:txBody>
          <a:bodyPr wrap="square" rtlCol="0">
            <a:spAutoFit/>
          </a:bodyPr>
          <a:lstStyle/>
          <a:p>
            <a:r>
              <a:rPr lang="sv-SE"/>
              <a:t>1. 1 </a:t>
            </a:r>
            <a:r>
              <a:rPr lang="sv-SE" err="1"/>
              <a:t>Entrepreneurship</a:t>
            </a:r>
            <a:r>
              <a:rPr lang="sv-SE"/>
              <a:t> and Small Business</a:t>
            </a:r>
            <a:endParaRPr lang="en-GB" err="1"/>
          </a:p>
        </p:txBody>
      </p:sp>
      <p:sp>
        <p:nvSpPr>
          <p:cNvPr id="7" name="Inhaltsplatzhalter 6">
            <a:extLst>
              <a:ext uri="{FF2B5EF4-FFF2-40B4-BE49-F238E27FC236}">
                <a16:creationId xmlns:a16="http://schemas.microsoft.com/office/drawing/2014/main" id="{873FA4FA-9E59-CAFC-9D21-7C99A28612C8}"/>
              </a:ext>
            </a:extLst>
          </p:cNvPr>
          <p:cNvSpPr>
            <a:spLocks noGrp="1"/>
          </p:cNvSpPr>
          <p:nvPr>
            <p:ph type="subTitle" idx="1"/>
          </p:nvPr>
        </p:nvSpPr>
        <p:spPr/>
        <p:txBody>
          <a:bodyPr vert="horz" lIns="91440" tIns="45720" rIns="91440" bIns="45720" rtlCol="0" anchor="t">
            <a:normAutofit/>
          </a:bodyPr>
          <a:lstStyle/>
          <a:p>
            <a:r>
              <a:rPr lang="sv-SE" b="1"/>
              <a:t>1.1.1 Entrepreneurship and intrapreneurship</a:t>
            </a:r>
          </a:p>
          <a:p>
            <a:r>
              <a:rPr lang="sv-SE"/>
              <a:t>1.1.2 New </a:t>
            </a:r>
            <a:r>
              <a:rPr lang="sv-SE" err="1"/>
              <a:t>ventures</a:t>
            </a:r>
            <a:r>
              <a:rPr lang="sv-SE"/>
              <a:t> and small business</a:t>
            </a:r>
            <a:endParaRPr lang="sv-SE">
              <a:cs typeface="Assistant"/>
            </a:endParaRPr>
          </a:p>
          <a:p>
            <a:r>
              <a:rPr lang="sv-SE"/>
              <a:t>1.1.3 </a:t>
            </a:r>
            <a:r>
              <a:rPr lang="en-US"/>
              <a:t>The demographics of entrepreneurship </a:t>
            </a:r>
            <a:endParaRPr lang="en-US">
              <a:cs typeface="Assistant"/>
            </a:endParaRPr>
          </a:p>
          <a:p>
            <a:r>
              <a:rPr lang="sv-SE"/>
              <a:t>1.1.4 The entrepreneur – notion and myths</a:t>
            </a:r>
          </a:p>
          <a:p>
            <a:endParaRPr lang="sv-SE" dirty="0">
              <a:cs typeface="Assistant"/>
            </a:endParaRPr>
          </a:p>
          <a:p>
            <a:endParaRPr lang="de-AT"/>
          </a:p>
        </p:txBody>
      </p:sp>
      <p:pic>
        <p:nvPicPr>
          <p:cNvPr id="10" name="Grafik 9" descr="Ein Bild, das Grafiken, Grafikdesign, Farbigkeit, Kreis enthält.&#10;&#10;Automatisch generierte Beschreibung">
            <a:extLst>
              <a:ext uri="{FF2B5EF4-FFF2-40B4-BE49-F238E27FC236}">
                <a16:creationId xmlns:a16="http://schemas.microsoft.com/office/drawing/2014/main" id="{19E383D5-B3F4-07B5-AE19-FF1CF9973988}"/>
              </a:ext>
            </a:extLst>
          </p:cNvPr>
          <p:cNvPicPr>
            <a:picLocks noChangeAspect="1"/>
          </p:cNvPicPr>
          <p:nvPr/>
        </p:nvPicPr>
        <p:blipFill>
          <a:blip r:embed="rId3"/>
          <a:stretch>
            <a:fillRect/>
          </a:stretch>
        </p:blipFill>
        <p:spPr>
          <a:xfrm>
            <a:off x="9286618" y="397736"/>
            <a:ext cx="2072625" cy="1293318"/>
          </a:xfrm>
          <a:prstGeom prst="rect">
            <a:avLst/>
          </a:prstGeom>
        </p:spPr>
      </p:pic>
    </p:spTree>
    <p:extLst>
      <p:ext uri="{BB962C8B-B14F-4D97-AF65-F5344CB8AC3E}">
        <p14:creationId xmlns:p14="http://schemas.microsoft.com/office/powerpoint/2010/main" val="3620944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109DC941-9B21-36C6-9BA9-5CA0FFBBB642}"/>
              </a:ext>
            </a:extLst>
          </p:cNvPr>
          <p:cNvSpPr>
            <a:spLocks noGrp="1"/>
          </p:cNvSpPr>
          <p:nvPr>
            <p:ph type="title"/>
          </p:nvPr>
        </p:nvSpPr>
        <p:spPr/>
        <p:txBody>
          <a:bodyPr/>
          <a:lstStyle/>
          <a:p>
            <a:r>
              <a:rPr lang="de-DE"/>
              <a:t>Change </a:t>
            </a:r>
            <a:r>
              <a:rPr lang="de-DE" err="1"/>
              <a:t>is</a:t>
            </a:r>
            <a:r>
              <a:rPr lang="de-DE"/>
              <a:t> </a:t>
            </a:r>
            <a:r>
              <a:rPr lang="de-DE" err="1"/>
              <a:t>here</a:t>
            </a:r>
            <a:endParaRPr lang="de-AT"/>
          </a:p>
        </p:txBody>
      </p:sp>
      <p:sp>
        <p:nvSpPr>
          <p:cNvPr id="3" name="Rechteck: abgerundete Ecken 2">
            <a:extLst>
              <a:ext uri="{FF2B5EF4-FFF2-40B4-BE49-F238E27FC236}">
                <a16:creationId xmlns:a16="http://schemas.microsoft.com/office/drawing/2014/main" id="{1FF5E638-93CC-77D2-AACE-9F1DCD6DE68C}"/>
              </a:ext>
            </a:extLst>
          </p:cNvPr>
          <p:cNvSpPr/>
          <p:nvPr/>
        </p:nvSpPr>
        <p:spPr>
          <a:xfrm>
            <a:off x="1268186" y="1566473"/>
            <a:ext cx="10085387" cy="1958102"/>
          </a:xfrm>
          <a:prstGeom prst="roundRect">
            <a:avLst>
              <a:gd name="adj" fmla="val 10000"/>
            </a:avLst>
          </a:prstGeom>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a:lstStyle/>
          <a:p>
            <a:endParaRPr lang="de-AT"/>
          </a:p>
        </p:txBody>
      </p:sp>
      <p:sp>
        <p:nvSpPr>
          <p:cNvPr id="4" name="Rechteck: abgerundete Ecken 3">
            <a:extLst>
              <a:ext uri="{FF2B5EF4-FFF2-40B4-BE49-F238E27FC236}">
                <a16:creationId xmlns:a16="http://schemas.microsoft.com/office/drawing/2014/main" id="{E7C7E112-83CB-6325-7F67-0B69A8B504C2}"/>
              </a:ext>
            </a:extLst>
          </p:cNvPr>
          <p:cNvSpPr/>
          <p:nvPr/>
        </p:nvSpPr>
        <p:spPr>
          <a:xfrm>
            <a:off x="1509527" y="1887211"/>
            <a:ext cx="3067450" cy="1435941"/>
          </a:xfrm>
          <a:prstGeom prst="roundRect">
            <a:avLst>
              <a:gd name="adj" fmla="val 10000"/>
            </a:avLst>
          </a:prstGeom>
          <a:solidFill>
            <a:srgbClr val="0D385E"/>
          </a:solidFill>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txBody>
          <a:bodyPr anchor="ctr"/>
          <a:lstStyle/>
          <a:p>
            <a:pPr algn="ctr"/>
            <a:r>
              <a:rPr lang="en-GB" altLang="en-US" sz="1800" b="1" kern="1200"/>
              <a:t>Environmental &amp; social change</a:t>
            </a:r>
          </a:p>
        </p:txBody>
      </p:sp>
      <p:sp>
        <p:nvSpPr>
          <p:cNvPr id="5" name="Freihandform: Form 4">
            <a:extLst>
              <a:ext uri="{FF2B5EF4-FFF2-40B4-BE49-F238E27FC236}">
                <a16:creationId xmlns:a16="http://schemas.microsoft.com/office/drawing/2014/main" id="{CE4FA68C-C0D5-0EA0-6D58-04001ED87AA1}"/>
              </a:ext>
            </a:extLst>
          </p:cNvPr>
          <p:cNvSpPr/>
          <p:nvPr/>
        </p:nvSpPr>
        <p:spPr>
          <a:xfrm>
            <a:off x="1466105" y="3532400"/>
            <a:ext cx="3154293" cy="2968301"/>
          </a:xfrm>
          <a:custGeom>
            <a:avLst/>
            <a:gdLst>
              <a:gd name="connsiteX0" fmla="*/ 251290 w 2962582"/>
              <a:gd name="connsiteY0" fmla="*/ 0 h 2393235"/>
              <a:gd name="connsiteX1" fmla="*/ 2711292 w 2962582"/>
              <a:gd name="connsiteY1" fmla="*/ 0 h 2393235"/>
              <a:gd name="connsiteX2" fmla="*/ 2962582 w 2962582"/>
              <a:gd name="connsiteY2" fmla="*/ 251290 h 2393235"/>
              <a:gd name="connsiteX3" fmla="*/ 2962582 w 2962582"/>
              <a:gd name="connsiteY3" fmla="*/ 2393235 h 2393235"/>
              <a:gd name="connsiteX4" fmla="*/ 2962582 w 2962582"/>
              <a:gd name="connsiteY4" fmla="*/ 2393235 h 2393235"/>
              <a:gd name="connsiteX5" fmla="*/ 0 w 2962582"/>
              <a:gd name="connsiteY5" fmla="*/ 2393235 h 2393235"/>
              <a:gd name="connsiteX6" fmla="*/ 0 w 2962582"/>
              <a:gd name="connsiteY6" fmla="*/ 2393235 h 2393235"/>
              <a:gd name="connsiteX7" fmla="*/ 0 w 2962582"/>
              <a:gd name="connsiteY7" fmla="*/ 251290 h 2393235"/>
              <a:gd name="connsiteX8" fmla="*/ 251290 w 2962582"/>
              <a:gd name="connsiteY8" fmla="*/ 0 h 239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582" h="2393235">
                <a:moveTo>
                  <a:pt x="2711292" y="2393235"/>
                </a:moveTo>
                <a:lnTo>
                  <a:pt x="251290" y="2393235"/>
                </a:lnTo>
                <a:cubicBezTo>
                  <a:pt x="112506" y="2393235"/>
                  <a:pt x="0" y="2280729"/>
                  <a:pt x="0" y="2141945"/>
                </a:cubicBezTo>
                <a:lnTo>
                  <a:pt x="0" y="0"/>
                </a:lnTo>
                <a:lnTo>
                  <a:pt x="0" y="0"/>
                </a:lnTo>
                <a:lnTo>
                  <a:pt x="2962582" y="0"/>
                </a:lnTo>
                <a:lnTo>
                  <a:pt x="2962582" y="0"/>
                </a:lnTo>
                <a:lnTo>
                  <a:pt x="2962582" y="2141945"/>
                </a:lnTo>
                <a:cubicBezTo>
                  <a:pt x="2962582" y="2280729"/>
                  <a:pt x="2850076" y="2393235"/>
                  <a:pt x="2711292" y="2393235"/>
                </a:cubicBez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0280" tIns="106680" rIns="180280" bIns="180280" numCol="1" spcCol="1270" anchor="t" anchorCtr="0">
            <a:noAutofit/>
          </a:bodyPr>
          <a:lstStyle/>
          <a:p>
            <a:pPr marL="0" lvl="0" indent="0" algn="ctr" defTabSz="666750">
              <a:lnSpc>
                <a:spcPct val="90000"/>
              </a:lnSpc>
              <a:spcBef>
                <a:spcPct val="0"/>
              </a:spcBef>
              <a:spcAft>
                <a:spcPct val="35000"/>
              </a:spcAft>
              <a:buClr>
                <a:schemeClr val="tx2"/>
              </a:buClr>
              <a:buFont typeface="Wingdings" panose="05000000000000000000" pitchFamily="2" charset="2"/>
              <a:buNone/>
            </a:pPr>
            <a:r>
              <a:rPr lang="en-GB" altLang="en-US" sz="1600" kern="1200"/>
              <a:t>Global warming</a:t>
            </a:r>
          </a:p>
          <a:p>
            <a:pPr marL="0" lvl="0" indent="0" algn="ctr" defTabSz="666750">
              <a:lnSpc>
                <a:spcPct val="90000"/>
              </a:lnSpc>
              <a:spcBef>
                <a:spcPct val="0"/>
              </a:spcBef>
              <a:spcAft>
                <a:spcPct val="35000"/>
              </a:spcAft>
              <a:buClr>
                <a:schemeClr val="tx2"/>
              </a:buClr>
              <a:buFont typeface="Wingdings" panose="05000000000000000000" pitchFamily="2" charset="2"/>
              <a:buNone/>
            </a:pPr>
            <a:endParaRPr lang="en-GB" altLang="en-US" sz="1600" kern="1200"/>
          </a:p>
          <a:p>
            <a:pPr marL="0" lvl="0" indent="0" algn="ctr" defTabSz="666750">
              <a:lnSpc>
                <a:spcPct val="90000"/>
              </a:lnSpc>
              <a:spcBef>
                <a:spcPct val="0"/>
              </a:spcBef>
              <a:spcAft>
                <a:spcPct val="35000"/>
              </a:spcAft>
              <a:buClr>
                <a:schemeClr val="tx2"/>
              </a:buClr>
              <a:buFont typeface="Wingdings" panose="05000000000000000000" pitchFamily="2" charset="2"/>
              <a:buNone/>
            </a:pPr>
            <a:r>
              <a:rPr lang="en-GB" altLang="en-US" sz="1600" kern="1200"/>
              <a:t>Coronavirus pandemic, recession &amp; rising unemployment</a:t>
            </a:r>
          </a:p>
          <a:p>
            <a:pPr marL="0" lvl="0" indent="0" algn="ctr" defTabSz="666750">
              <a:lnSpc>
                <a:spcPct val="90000"/>
              </a:lnSpc>
              <a:spcBef>
                <a:spcPct val="0"/>
              </a:spcBef>
              <a:spcAft>
                <a:spcPct val="35000"/>
              </a:spcAft>
              <a:buClr>
                <a:schemeClr val="tx2"/>
              </a:buClr>
              <a:buFont typeface="Wingdings" panose="05000000000000000000" pitchFamily="2" charset="2"/>
              <a:buNone/>
            </a:pPr>
            <a:endParaRPr lang="en-GB" altLang="en-US" sz="1600" kern="1200"/>
          </a:p>
          <a:p>
            <a:pPr marL="0" lvl="0" indent="0" algn="ctr" defTabSz="666750">
              <a:lnSpc>
                <a:spcPct val="90000"/>
              </a:lnSpc>
              <a:spcBef>
                <a:spcPct val="0"/>
              </a:spcBef>
              <a:spcAft>
                <a:spcPct val="35000"/>
              </a:spcAft>
              <a:buClr>
                <a:schemeClr val="tx2"/>
              </a:buClr>
              <a:buFont typeface="Wingdings" panose="05000000000000000000" pitchFamily="2" charset="2"/>
              <a:buNone/>
            </a:pPr>
            <a:r>
              <a:rPr lang="en-GB" altLang="en-US" sz="1600" kern="1200"/>
              <a:t>Political &amp; market turbulence, mass immigration</a:t>
            </a:r>
            <a:endParaRPr lang="de-AT" sz="1600" kern="1200"/>
          </a:p>
        </p:txBody>
      </p:sp>
      <p:sp>
        <p:nvSpPr>
          <p:cNvPr id="7" name="Freihandform: Form 6">
            <a:extLst>
              <a:ext uri="{FF2B5EF4-FFF2-40B4-BE49-F238E27FC236}">
                <a16:creationId xmlns:a16="http://schemas.microsoft.com/office/drawing/2014/main" id="{7C2ACFF9-4D04-EFDE-A06B-CA842348832A}"/>
              </a:ext>
            </a:extLst>
          </p:cNvPr>
          <p:cNvSpPr/>
          <p:nvPr/>
        </p:nvSpPr>
        <p:spPr>
          <a:xfrm>
            <a:off x="4724946" y="3532400"/>
            <a:ext cx="3154293" cy="2968301"/>
          </a:xfrm>
          <a:custGeom>
            <a:avLst/>
            <a:gdLst>
              <a:gd name="connsiteX0" fmla="*/ 251290 w 2962582"/>
              <a:gd name="connsiteY0" fmla="*/ 0 h 2393235"/>
              <a:gd name="connsiteX1" fmla="*/ 2711292 w 2962582"/>
              <a:gd name="connsiteY1" fmla="*/ 0 h 2393235"/>
              <a:gd name="connsiteX2" fmla="*/ 2962582 w 2962582"/>
              <a:gd name="connsiteY2" fmla="*/ 251290 h 2393235"/>
              <a:gd name="connsiteX3" fmla="*/ 2962582 w 2962582"/>
              <a:gd name="connsiteY3" fmla="*/ 2393235 h 2393235"/>
              <a:gd name="connsiteX4" fmla="*/ 2962582 w 2962582"/>
              <a:gd name="connsiteY4" fmla="*/ 2393235 h 2393235"/>
              <a:gd name="connsiteX5" fmla="*/ 0 w 2962582"/>
              <a:gd name="connsiteY5" fmla="*/ 2393235 h 2393235"/>
              <a:gd name="connsiteX6" fmla="*/ 0 w 2962582"/>
              <a:gd name="connsiteY6" fmla="*/ 2393235 h 2393235"/>
              <a:gd name="connsiteX7" fmla="*/ 0 w 2962582"/>
              <a:gd name="connsiteY7" fmla="*/ 251290 h 2393235"/>
              <a:gd name="connsiteX8" fmla="*/ 251290 w 2962582"/>
              <a:gd name="connsiteY8" fmla="*/ 0 h 239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582" h="2393235">
                <a:moveTo>
                  <a:pt x="2711292" y="2393235"/>
                </a:moveTo>
                <a:lnTo>
                  <a:pt x="251290" y="2393235"/>
                </a:lnTo>
                <a:cubicBezTo>
                  <a:pt x="112506" y="2393235"/>
                  <a:pt x="0" y="2280729"/>
                  <a:pt x="0" y="2141945"/>
                </a:cubicBezTo>
                <a:lnTo>
                  <a:pt x="0" y="0"/>
                </a:lnTo>
                <a:lnTo>
                  <a:pt x="0" y="0"/>
                </a:lnTo>
                <a:lnTo>
                  <a:pt x="2962582" y="0"/>
                </a:lnTo>
                <a:lnTo>
                  <a:pt x="2962582" y="0"/>
                </a:lnTo>
                <a:lnTo>
                  <a:pt x="2962582" y="2141945"/>
                </a:lnTo>
                <a:cubicBezTo>
                  <a:pt x="2962582" y="2280729"/>
                  <a:pt x="2850076" y="2393235"/>
                  <a:pt x="2711292" y="2393235"/>
                </a:cubicBez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0280" tIns="106681" rIns="180280" bIns="180280" numCol="1" spcCol="1270" anchor="t" anchorCtr="0">
            <a:noAutofit/>
          </a:bodyPr>
          <a:lstStyle/>
          <a:p>
            <a:pPr marL="0" lvl="0" indent="0" algn="ctr" defTabSz="666750">
              <a:lnSpc>
                <a:spcPct val="90000"/>
              </a:lnSpc>
              <a:spcBef>
                <a:spcPct val="0"/>
              </a:spcBef>
              <a:spcAft>
                <a:spcPct val="35000"/>
              </a:spcAft>
              <a:buClr>
                <a:schemeClr val="tx2"/>
              </a:buClr>
              <a:buFont typeface="Wingdings" panose="05000000000000000000" pitchFamily="2" charset="2"/>
              <a:buNone/>
            </a:pPr>
            <a:r>
              <a:rPr lang="en-GB" altLang="en-US" sz="1600" kern="1200"/>
              <a:t>Increasing global competition + concentration &amp; consolidation in some industries</a:t>
            </a:r>
          </a:p>
          <a:p>
            <a:pPr marL="0" lvl="0" indent="0" algn="ctr" defTabSz="666750">
              <a:lnSpc>
                <a:spcPct val="90000"/>
              </a:lnSpc>
              <a:spcBef>
                <a:spcPct val="0"/>
              </a:spcBef>
              <a:spcAft>
                <a:spcPct val="35000"/>
              </a:spcAft>
              <a:buClr>
                <a:schemeClr val="tx2"/>
              </a:buClr>
              <a:buFont typeface="Wingdings" panose="05000000000000000000" pitchFamily="2" charset="2"/>
              <a:buNone/>
            </a:pPr>
            <a:endParaRPr lang="en-GB" altLang="en-US" sz="1600" kern="1200"/>
          </a:p>
          <a:p>
            <a:pPr marL="0" lvl="0" indent="0" algn="ctr" defTabSz="666750">
              <a:lnSpc>
                <a:spcPct val="90000"/>
              </a:lnSpc>
              <a:spcBef>
                <a:spcPct val="0"/>
              </a:spcBef>
              <a:spcAft>
                <a:spcPct val="35000"/>
              </a:spcAft>
              <a:buClr>
                <a:schemeClr val="tx2"/>
              </a:buClr>
              <a:buFont typeface="Wingdings" panose="05000000000000000000" pitchFamily="2" charset="2"/>
              <a:buNone/>
            </a:pPr>
            <a:r>
              <a:rPr lang="en-GB" altLang="en-US" sz="1600" kern="1200"/>
              <a:t>Shift from economies of scale to economies of scope &amp; market niches</a:t>
            </a:r>
            <a:endParaRPr lang="de-AT" sz="1600" kern="1200"/>
          </a:p>
        </p:txBody>
      </p:sp>
      <p:sp>
        <p:nvSpPr>
          <p:cNvPr id="9" name="Freihandform: Form 8">
            <a:extLst>
              <a:ext uri="{FF2B5EF4-FFF2-40B4-BE49-F238E27FC236}">
                <a16:creationId xmlns:a16="http://schemas.microsoft.com/office/drawing/2014/main" id="{DDF5443D-905A-7C46-BEEA-98156296CE2A}"/>
              </a:ext>
            </a:extLst>
          </p:cNvPr>
          <p:cNvSpPr/>
          <p:nvPr/>
        </p:nvSpPr>
        <p:spPr>
          <a:xfrm>
            <a:off x="7983786" y="3532398"/>
            <a:ext cx="3154293" cy="2968303"/>
          </a:xfrm>
          <a:custGeom>
            <a:avLst/>
            <a:gdLst>
              <a:gd name="connsiteX0" fmla="*/ 251290 w 2962582"/>
              <a:gd name="connsiteY0" fmla="*/ 0 h 2393235"/>
              <a:gd name="connsiteX1" fmla="*/ 2711292 w 2962582"/>
              <a:gd name="connsiteY1" fmla="*/ 0 h 2393235"/>
              <a:gd name="connsiteX2" fmla="*/ 2962582 w 2962582"/>
              <a:gd name="connsiteY2" fmla="*/ 251290 h 2393235"/>
              <a:gd name="connsiteX3" fmla="*/ 2962582 w 2962582"/>
              <a:gd name="connsiteY3" fmla="*/ 2393235 h 2393235"/>
              <a:gd name="connsiteX4" fmla="*/ 2962582 w 2962582"/>
              <a:gd name="connsiteY4" fmla="*/ 2393235 h 2393235"/>
              <a:gd name="connsiteX5" fmla="*/ 0 w 2962582"/>
              <a:gd name="connsiteY5" fmla="*/ 2393235 h 2393235"/>
              <a:gd name="connsiteX6" fmla="*/ 0 w 2962582"/>
              <a:gd name="connsiteY6" fmla="*/ 2393235 h 2393235"/>
              <a:gd name="connsiteX7" fmla="*/ 0 w 2962582"/>
              <a:gd name="connsiteY7" fmla="*/ 251290 h 2393235"/>
              <a:gd name="connsiteX8" fmla="*/ 251290 w 2962582"/>
              <a:gd name="connsiteY8" fmla="*/ 0 h 239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582" h="2393235">
                <a:moveTo>
                  <a:pt x="2711292" y="2393235"/>
                </a:moveTo>
                <a:lnTo>
                  <a:pt x="251290" y="2393235"/>
                </a:lnTo>
                <a:cubicBezTo>
                  <a:pt x="112506" y="2393235"/>
                  <a:pt x="0" y="2280729"/>
                  <a:pt x="0" y="2141945"/>
                </a:cubicBezTo>
                <a:lnTo>
                  <a:pt x="0" y="0"/>
                </a:lnTo>
                <a:lnTo>
                  <a:pt x="0" y="0"/>
                </a:lnTo>
                <a:lnTo>
                  <a:pt x="2962582" y="0"/>
                </a:lnTo>
                <a:lnTo>
                  <a:pt x="2962582" y="0"/>
                </a:lnTo>
                <a:lnTo>
                  <a:pt x="2962582" y="2141945"/>
                </a:lnTo>
                <a:cubicBezTo>
                  <a:pt x="2962582" y="2280729"/>
                  <a:pt x="2850076" y="2393235"/>
                  <a:pt x="2711292" y="2393235"/>
                </a:cubicBez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0280" tIns="106680" rIns="180280" bIns="180280" numCol="1" spcCol="1270" anchor="t" anchorCtr="0">
            <a:noAutofit/>
          </a:bodyPr>
          <a:lstStyle/>
          <a:p>
            <a:pPr marL="0" lvl="1" algn="ctr" defTabSz="533400">
              <a:lnSpc>
                <a:spcPct val="90000"/>
              </a:lnSpc>
              <a:spcBef>
                <a:spcPct val="0"/>
              </a:spcBef>
              <a:spcAft>
                <a:spcPct val="15000"/>
              </a:spcAft>
            </a:pPr>
            <a:r>
              <a:rPr lang="en-GB" altLang="en-US" sz="1600" kern="1200">
                <a:latin typeface="+mn-lt"/>
              </a:rPr>
              <a:t>Shift from industrial to knowledge-based economies</a:t>
            </a:r>
          </a:p>
          <a:p>
            <a:pPr marL="0" lvl="1" algn="ctr" defTabSz="533400">
              <a:lnSpc>
                <a:spcPct val="90000"/>
              </a:lnSpc>
              <a:spcBef>
                <a:spcPct val="0"/>
              </a:spcBef>
              <a:spcAft>
                <a:spcPct val="15000"/>
              </a:spcAft>
            </a:pPr>
            <a:endParaRPr lang="en-GB" altLang="en-US" sz="1600" kern="1200">
              <a:latin typeface="+mn-lt"/>
            </a:endParaRPr>
          </a:p>
          <a:p>
            <a:pPr marL="0" lvl="1" algn="ctr" defTabSz="533400">
              <a:lnSpc>
                <a:spcPct val="90000"/>
              </a:lnSpc>
              <a:spcBef>
                <a:spcPct val="0"/>
              </a:spcBef>
              <a:spcAft>
                <a:spcPct val="15000"/>
              </a:spcAft>
            </a:pPr>
            <a:r>
              <a:rPr lang="en-GB" altLang="en-US" sz="1600" kern="1200">
                <a:latin typeface="+mn-lt"/>
              </a:rPr>
              <a:t>Global connectivity &amp; communication </a:t>
            </a:r>
          </a:p>
          <a:p>
            <a:pPr marL="114300" lvl="2" algn="ctr" defTabSz="533400">
              <a:lnSpc>
                <a:spcPct val="90000"/>
              </a:lnSpc>
              <a:spcBef>
                <a:spcPct val="0"/>
              </a:spcBef>
              <a:spcAft>
                <a:spcPct val="15000"/>
              </a:spcAft>
            </a:pPr>
            <a:endParaRPr lang="en-GB" altLang="en-US" sz="1600" kern="1200">
              <a:latin typeface="+mn-lt"/>
            </a:endParaRPr>
          </a:p>
          <a:p>
            <a:pPr marL="114300" lvl="2" algn="ctr" defTabSz="533400">
              <a:lnSpc>
                <a:spcPct val="90000"/>
              </a:lnSpc>
              <a:spcBef>
                <a:spcPct val="0"/>
              </a:spcBef>
              <a:spcAft>
                <a:spcPct val="15000"/>
              </a:spcAft>
            </a:pPr>
            <a:r>
              <a:rPr lang="en-GB" altLang="en-US" sz="1600" kern="1200">
                <a:latin typeface="+mn-lt"/>
              </a:rPr>
              <a:t>Deconstruction of value chains</a:t>
            </a:r>
          </a:p>
          <a:p>
            <a:pPr marL="114300" lvl="2" algn="ctr" defTabSz="533400">
              <a:lnSpc>
                <a:spcPct val="90000"/>
              </a:lnSpc>
              <a:spcBef>
                <a:spcPct val="0"/>
              </a:spcBef>
              <a:spcAft>
                <a:spcPct val="15000"/>
              </a:spcAft>
            </a:pPr>
            <a:r>
              <a:rPr lang="en-GB" altLang="en-US" sz="1600" kern="1200">
                <a:latin typeface="+mn-lt"/>
              </a:rPr>
              <a:t>Data monetization &amp; mining</a:t>
            </a:r>
          </a:p>
          <a:p>
            <a:pPr marL="114300" lvl="2" algn="ctr" defTabSz="533400">
              <a:lnSpc>
                <a:spcPct val="90000"/>
              </a:lnSpc>
              <a:spcBef>
                <a:spcPct val="0"/>
              </a:spcBef>
              <a:spcAft>
                <a:spcPct val="15000"/>
              </a:spcAft>
            </a:pPr>
            <a:endParaRPr lang="en-GB" altLang="en-US" sz="1600" kern="1200">
              <a:latin typeface="+mn-lt"/>
            </a:endParaRPr>
          </a:p>
          <a:p>
            <a:pPr marL="0" lvl="1" algn="ctr" defTabSz="533400">
              <a:lnSpc>
                <a:spcPct val="90000"/>
              </a:lnSpc>
              <a:spcBef>
                <a:spcPct val="0"/>
              </a:spcBef>
              <a:spcAft>
                <a:spcPct val="15000"/>
              </a:spcAft>
            </a:pPr>
            <a:r>
              <a:rPr lang="en-GB" altLang="en-US" sz="1600" kern="1200">
                <a:latin typeface="+mn-lt"/>
              </a:rPr>
              <a:t>Decreasing fixed costs in some industries</a:t>
            </a:r>
          </a:p>
        </p:txBody>
      </p:sp>
      <p:sp>
        <p:nvSpPr>
          <p:cNvPr id="10" name="Rechteck: abgerundete Ecken 9">
            <a:extLst>
              <a:ext uri="{FF2B5EF4-FFF2-40B4-BE49-F238E27FC236}">
                <a16:creationId xmlns:a16="http://schemas.microsoft.com/office/drawing/2014/main" id="{1230EF28-1E36-6755-7E65-E222E6DAB866}"/>
              </a:ext>
            </a:extLst>
          </p:cNvPr>
          <p:cNvSpPr/>
          <p:nvPr/>
        </p:nvSpPr>
        <p:spPr>
          <a:xfrm>
            <a:off x="4768366" y="1889658"/>
            <a:ext cx="3067451" cy="1435941"/>
          </a:xfrm>
          <a:prstGeom prst="roundRect">
            <a:avLst>
              <a:gd name="adj" fmla="val 10000"/>
            </a:avLst>
          </a:prstGeom>
          <a:solidFill>
            <a:srgbClr val="0D385E"/>
          </a:solidFill>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txBody>
          <a:bodyPr anchor="ctr"/>
          <a:lstStyle/>
          <a:p>
            <a:pPr algn="ctr"/>
            <a:r>
              <a:rPr lang="en-GB" altLang="en-US" b="1"/>
              <a:t>Changing competition</a:t>
            </a:r>
            <a:endParaRPr lang="en-GB" altLang="en-US" sz="1800" b="1" kern="1200"/>
          </a:p>
        </p:txBody>
      </p:sp>
      <p:sp>
        <p:nvSpPr>
          <p:cNvPr id="11" name="Rechteck: abgerundete Ecken 10">
            <a:extLst>
              <a:ext uri="{FF2B5EF4-FFF2-40B4-BE49-F238E27FC236}">
                <a16:creationId xmlns:a16="http://schemas.microsoft.com/office/drawing/2014/main" id="{326E4DCB-4AF0-B544-FABE-23D8FAE40505}"/>
              </a:ext>
            </a:extLst>
          </p:cNvPr>
          <p:cNvSpPr/>
          <p:nvPr/>
        </p:nvSpPr>
        <p:spPr>
          <a:xfrm>
            <a:off x="8027206" y="1889659"/>
            <a:ext cx="3067451" cy="1435941"/>
          </a:xfrm>
          <a:prstGeom prst="roundRect">
            <a:avLst>
              <a:gd name="adj" fmla="val 10000"/>
            </a:avLst>
          </a:prstGeom>
          <a:solidFill>
            <a:srgbClr val="0D385E"/>
          </a:solidFill>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txBody>
          <a:bodyPr anchor="ctr"/>
          <a:lstStyle/>
          <a:p>
            <a:pPr algn="ctr"/>
            <a:r>
              <a:rPr lang="en-GB" altLang="en-US" sz="1800" b="1" kern="1200"/>
              <a:t>Technological change</a:t>
            </a:r>
          </a:p>
        </p:txBody>
      </p:sp>
    </p:spTree>
    <p:extLst>
      <p:ext uri="{BB962C8B-B14F-4D97-AF65-F5344CB8AC3E}">
        <p14:creationId xmlns:p14="http://schemas.microsoft.com/office/powerpoint/2010/main" val="349175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US"/>
              <a:t>What is Entrepreneurship?</a:t>
            </a:r>
            <a:endParaRPr lang="sv-SE"/>
          </a:p>
        </p:txBody>
      </p:sp>
      <p:sp>
        <p:nvSpPr>
          <p:cNvPr id="15" name="textruta 14"/>
          <p:cNvSpPr txBox="1"/>
          <p:nvPr/>
        </p:nvSpPr>
        <p:spPr>
          <a:xfrm>
            <a:off x="7759084" y="1984967"/>
            <a:ext cx="3707595" cy="578882"/>
          </a:xfrm>
          <a:prstGeom prst="roundRect">
            <a:avLst/>
          </a:prstGeom>
          <a:ln w="381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sv-SE" sz="2800" err="1"/>
              <a:t>Generate</a:t>
            </a:r>
            <a:r>
              <a:rPr lang="sv-SE" sz="2800"/>
              <a:t> </a:t>
            </a:r>
            <a:r>
              <a:rPr lang="sv-SE" sz="2800" err="1"/>
              <a:t>employment</a:t>
            </a:r>
            <a:endParaRPr lang="sv-SE" sz="2800"/>
          </a:p>
        </p:txBody>
      </p:sp>
      <p:sp>
        <p:nvSpPr>
          <p:cNvPr id="16" name="textruta 15"/>
          <p:cNvSpPr txBox="1"/>
          <p:nvPr/>
        </p:nvSpPr>
        <p:spPr>
          <a:xfrm>
            <a:off x="6674085" y="4125958"/>
            <a:ext cx="3707595" cy="578882"/>
          </a:xfrm>
          <a:prstGeom prst="round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sv-SE" sz="2800" err="1"/>
              <a:t>Good</a:t>
            </a:r>
            <a:r>
              <a:rPr lang="sv-SE" sz="2800"/>
              <a:t> for </a:t>
            </a:r>
            <a:r>
              <a:rPr lang="sv-SE" sz="2800" err="1"/>
              <a:t>society</a:t>
            </a:r>
            <a:r>
              <a:rPr lang="sv-SE" sz="2800"/>
              <a:t>!</a:t>
            </a:r>
          </a:p>
        </p:txBody>
      </p:sp>
      <p:sp>
        <p:nvSpPr>
          <p:cNvPr id="17" name="textruta 16"/>
          <p:cNvSpPr txBox="1"/>
          <p:nvPr/>
        </p:nvSpPr>
        <p:spPr>
          <a:xfrm>
            <a:off x="3342055" y="1723079"/>
            <a:ext cx="1863457" cy="578882"/>
          </a:xfrm>
          <a:prstGeom prst="round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sv-SE" sz="2800"/>
              <a:t>New </a:t>
            </a:r>
            <a:r>
              <a:rPr lang="sv-SE" sz="2800" err="1"/>
              <a:t>ideas</a:t>
            </a:r>
            <a:endParaRPr lang="sv-SE" sz="2800"/>
          </a:p>
        </p:txBody>
      </p:sp>
      <p:sp>
        <p:nvSpPr>
          <p:cNvPr id="18" name="textruta 17"/>
          <p:cNvSpPr txBox="1"/>
          <p:nvPr/>
        </p:nvSpPr>
        <p:spPr>
          <a:xfrm>
            <a:off x="1170214" y="2825363"/>
            <a:ext cx="2766113" cy="1055608"/>
          </a:xfrm>
          <a:prstGeom prst="round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sv-SE" sz="2800"/>
              <a:t>The </a:t>
            </a:r>
            <a:r>
              <a:rPr lang="sv-SE" sz="2800" err="1"/>
              <a:t>discovery</a:t>
            </a:r>
            <a:r>
              <a:rPr lang="sv-SE" sz="2800"/>
              <a:t> </a:t>
            </a:r>
            <a:r>
              <a:rPr lang="sv-SE" sz="2800" err="1"/>
              <a:t>of</a:t>
            </a:r>
            <a:r>
              <a:rPr lang="sv-SE" sz="2800"/>
              <a:t> </a:t>
            </a:r>
            <a:r>
              <a:rPr lang="sv-SE" sz="2800" err="1"/>
              <a:t>opportunities</a:t>
            </a:r>
            <a:endParaRPr lang="sv-SE" sz="2800"/>
          </a:p>
        </p:txBody>
      </p:sp>
      <p:sp>
        <p:nvSpPr>
          <p:cNvPr id="19" name="textruta 18"/>
          <p:cNvSpPr txBox="1"/>
          <p:nvPr/>
        </p:nvSpPr>
        <p:spPr>
          <a:xfrm>
            <a:off x="4469297" y="2623333"/>
            <a:ext cx="2892459" cy="1055608"/>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sv-SE" sz="2800"/>
              <a:t>The </a:t>
            </a:r>
            <a:r>
              <a:rPr lang="sv-SE" sz="2800" err="1"/>
              <a:t>creation</a:t>
            </a:r>
            <a:r>
              <a:rPr lang="sv-SE" sz="2800"/>
              <a:t> </a:t>
            </a:r>
            <a:r>
              <a:rPr lang="sv-SE" sz="2800" err="1"/>
              <a:t>of</a:t>
            </a:r>
            <a:r>
              <a:rPr lang="sv-SE" sz="2800"/>
              <a:t> </a:t>
            </a:r>
            <a:r>
              <a:rPr lang="sv-SE" sz="2800" err="1"/>
              <a:t>opportunites</a:t>
            </a:r>
            <a:endParaRPr lang="sv-SE" sz="2800"/>
          </a:p>
        </p:txBody>
      </p:sp>
      <p:sp>
        <p:nvSpPr>
          <p:cNvPr id="21" name="textruta 20"/>
          <p:cNvSpPr txBox="1"/>
          <p:nvPr/>
        </p:nvSpPr>
        <p:spPr>
          <a:xfrm>
            <a:off x="3059631" y="4319296"/>
            <a:ext cx="2622250" cy="1055608"/>
          </a:xfrm>
          <a:prstGeom prst="roundRect">
            <a:avLst/>
          </a:prstGeom>
          <a:ln w="381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sv-SE" sz="2800" err="1"/>
              <a:t>Occurs</a:t>
            </a:r>
            <a:r>
              <a:rPr lang="sv-SE" sz="2800"/>
              <a:t> </a:t>
            </a:r>
            <a:r>
              <a:rPr lang="sv-SE" sz="2800" err="1"/>
              <a:t>due</a:t>
            </a:r>
            <a:r>
              <a:rPr lang="sv-SE" sz="2800"/>
              <a:t> to </a:t>
            </a:r>
            <a:r>
              <a:rPr lang="sv-SE" sz="2800" err="1"/>
              <a:t>entrepreneurs</a:t>
            </a:r>
            <a:endParaRPr lang="sv-SE" sz="2800"/>
          </a:p>
        </p:txBody>
      </p:sp>
      <p:sp>
        <p:nvSpPr>
          <p:cNvPr id="22" name="textruta 21">
            <a:extLst>
              <a:ext uri="{FF2B5EF4-FFF2-40B4-BE49-F238E27FC236}">
                <a16:creationId xmlns:a16="http://schemas.microsoft.com/office/drawing/2014/main" id="{B9D41BFD-5963-424B-9E0A-797C95A41CC1}"/>
              </a:ext>
            </a:extLst>
          </p:cNvPr>
          <p:cNvSpPr txBox="1"/>
          <p:nvPr/>
        </p:nvSpPr>
        <p:spPr>
          <a:xfrm>
            <a:off x="4229845" y="5730739"/>
            <a:ext cx="5495465" cy="523220"/>
          </a:xfrm>
          <a:prstGeom prst="rect">
            <a:avLst/>
          </a:prstGeom>
          <a:noFill/>
        </p:spPr>
        <p:txBody>
          <a:bodyPr wrap="square" rtlCol="0">
            <a:spAutoFit/>
          </a:bodyPr>
          <a:lstStyle/>
          <a:p>
            <a:r>
              <a:rPr lang="sv-SE" sz="2800" b="1" err="1"/>
              <a:t>One</a:t>
            </a:r>
            <a:r>
              <a:rPr lang="sv-SE" sz="2800" b="1"/>
              <a:t> solution for </a:t>
            </a:r>
            <a:r>
              <a:rPr lang="sv-SE" sz="2800" b="1" err="1"/>
              <a:t>brain</a:t>
            </a:r>
            <a:r>
              <a:rPr lang="sv-SE" sz="2800" b="1"/>
              <a:t> </a:t>
            </a:r>
            <a:r>
              <a:rPr lang="sv-SE" sz="2800" b="1" err="1"/>
              <a:t>drain</a:t>
            </a:r>
            <a:r>
              <a:rPr lang="sv-SE" sz="2800" b="1"/>
              <a:t>? </a:t>
            </a:r>
          </a:p>
        </p:txBody>
      </p:sp>
    </p:spTree>
    <p:extLst>
      <p:ext uri="{BB962C8B-B14F-4D97-AF65-F5344CB8AC3E}">
        <p14:creationId xmlns:p14="http://schemas.microsoft.com/office/powerpoint/2010/main" val="361745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1" grpId="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F4F4F7-7B92-4024-9129-B5F4AA50277C}"/>
              </a:ext>
            </a:extLst>
          </p:cNvPr>
          <p:cNvPicPr>
            <a:picLocks noChangeAspect="1"/>
          </p:cNvPicPr>
          <p:nvPr/>
        </p:nvPicPr>
        <p:blipFill>
          <a:blip r:embed="rId3"/>
          <a:stretch>
            <a:fillRect/>
          </a:stretch>
        </p:blipFill>
        <p:spPr>
          <a:xfrm>
            <a:off x="4438939" y="4318014"/>
            <a:ext cx="3744108" cy="1767292"/>
          </a:xfrm>
          <a:prstGeom prst="rect">
            <a:avLst/>
          </a:prstGeom>
        </p:spPr>
      </p:pic>
      <p:sp>
        <p:nvSpPr>
          <p:cNvPr id="6" name="Titel 5">
            <a:extLst>
              <a:ext uri="{FF2B5EF4-FFF2-40B4-BE49-F238E27FC236}">
                <a16:creationId xmlns:a16="http://schemas.microsoft.com/office/drawing/2014/main" id="{FE5B74F4-1E74-3DCA-9F41-36B735EDC173}"/>
              </a:ext>
            </a:extLst>
          </p:cNvPr>
          <p:cNvSpPr>
            <a:spLocks noGrp="1"/>
          </p:cNvSpPr>
          <p:nvPr>
            <p:ph type="title"/>
          </p:nvPr>
        </p:nvSpPr>
        <p:spPr/>
        <p:txBody>
          <a:bodyPr/>
          <a:lstStyle/>
          <a:p>
            <a:r>
              <a:rPr lang="de-DE"/>
              <a:t>A </a:t>
            </a:r>
            <a:r>
              <a:rPr lang="de-DE" err="1"/>
              <a:t>lot</a:t>
            </a:r>
            <a:r>
              <a:rPr lang="de-DE"/>
              <a:t> </a:t>
            </a:r>
            <a:r>
              <a:rPr lang="de-DE" err="1"/>
              <a:t>of</a:t>
            </a:r>
            <a:r>
              <a:rPr lang="de-DE"/>
              <a:t> </a:t>
            </a:r>
            <a:r>
              <a:rPr lang="de-DE" err="1"/>
              <a:t>defintions</a:t>
            </a:r>
            <a:endParaRPr lang="de-AT"/>
          </a:p>
        </p:txBody>
      </p:sp>
      <p:sp>
        <p:nvSpPr>
          <p:cNvPr id="7" name="Inhaltsplatzhalter 6">
            <a:extLst>
              <a:ext uri="{FF2B5EF4-FFF2-40B4-BE49-F238E27FC236}">
                <a16:creationId xmlns:a16="http://schemas.microsoft.com/office/drawing/2014/main" id="{0FB499DD-3635-64A3-780B-0EBFD0CEE303}"/>
              </a:ext>
            </a:extLst>
          </p:cNvPr>
          <p:cNvSpPr>
            <a:spLocks noGrp="1"/>
          </p:cNvSpPr>
          <p:nvPr>
            <p:ph idx="1"/>
          </p:nvPr>
        </p:nvSpPr>
        <p:spPr/>
        <p:txBody>
          <a:bodyPr/>
          <a:lstStyle/>
          <a:p>
            <a:pPr marL="0" indent="0">
              <a:buNone/>
            </a:pPr>
            <a:endParaRPr lang="sv-SE" sz="2800"/>
          </a:p>
          <a:p>
            <a:pPr marL="0" indent="0">
              <a:buNone/>
            </a:pPr>
            <a:r>
              <a:rPr lang="sv-SE" sz="2800"/>
              <a:t>Burns (2022) d</a:t>
            </a:r>
            <a:r>
              <a:rPr lang="en-US" sz="2800" err="1"/>
              <a:t>oes</a:t>
            </a:r>
            <a:r>
              <a:rPr lang="en-US" sz="2800"/>
              <a:t> not define entrepreneurship – instead a focus on the </a:t>
            </a:r>
            <a:r>
              <a:rPr lang="en-US" sz="2800" i="1"/>
              <a:t>Entrepreneur </a:t>
            </a:r>
          </a:p>
          <a:p>
            <a:pPr marL="0" indent="0">
              <a:buNone/>
            </a:pPr>
            <a:r>
              <a:rPr lang="en-US" sz="2400"/>
              <a:t>(see part 1.1.4)</a:t>
            </a:r>
            <a:endParaRPr lang="sv-SE" sz="2400" i="1"/>
          </a:p>
          <a:p>
            <a:pPr marL="0" indent="0">
              <a:buNone/>
            </a:pPr>
            <a:endParaRPr lang="de-AT"/>
          </a:p>
        </p:txBody>
      </p:sp>
      <p:sp>
        <p:nvSpPr>
          <p:cNvPr id="8" name="Rechteck 7">
            <a:extLst>
              <a:ext uri="{FF2B5EF4-FFF2-40B4-BE49-F238E27FC236}">
                <a16:creationId xmlns:a16="http://schemas.microsoft.com/office/drawing/2014/main" id="{C8BCF216-E713-936C-7D4B-861E7489D471}"/>
              </a:ext>
            </a:extLst>
          </p:cNvPr>
          <p:cNvSpPr/>
          <p:nvPr/>
        </p:nvSpPr>
        <p:spPr>
          <a:xfrm flipH="1">
            <a:off x="0" y="0"/>
            <a:ext cx="131028" cy="685800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a:extLst>
              <a:ext uri="{FF2B5EF4-FFF2-40B4-BE49-F238E27FC236}">
                <a16:creationId xmlns:a16="http://schemas.microsoft.com/office/drawing/2014/main" id="{2A64C8B3-EEA3-14A0-58AE-796E111679AB}"/>
              </a:ext>
            </a:extLst>
          </p:cNvPr>
          <p:cNvSpPr/>
          <p:nvPr/>
        </p:nvSpPr>
        <p:spPr>
          <a:xfrm flipH="1">
            <a:off x="380990" y="1"/>
            <a:ext cx="131029" cy="685800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18F7D8E5-C9B4-5237-04ED-220B3E08E550}"/>
              </a:ext>
            </a:extLst>
          </p:cNvPr>
          <p:cNvSpPr/>
          <p:nvPr/>
        </p:nvSpPr>
        <p:spPr>
          <a:xfrm flipH="1">
            <a:off x="185052" y="0"/>
            <a:ext cx="131028" cy="685800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a:extLst>
              <a:ext uri="{FF2B5EF4-FFF2-40B4-BE49-F238E27FC236}">
                <a16:creationId xmlns:a16="http://schemas.microsoft.com/office/drawing/2014/main" id="{963604D9-3D7D-9B12-1560-5147BDC52158}"/>
              </a:ext>
            </a:extLst>
          </p:cNvPr>
          <p:cNvSpPr/>
          <p:nvPr/>
        </p:nvSpPr>
        <p:spPr>
          <a:xfrm flipH="1">
            <a:off x="576937" y="0"/>
            <a:ext cx="131028" cy="685800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2" name="Grafik 11" descr="Ein Bild, das Grafiken, Grafikdesign, Farbigkeit, Kreis enthält.&#10;&#10;Automatisch generierte Beschreibung">
            <a:extLst>
              <a:ext uri="{FF2B5EF4-FFF2-40B4-BE49-F238E27FC236}">
                <a16:creationId xmlns:a16="http://schemas.microsoft.com/office/drawing/2014/main" id="{B29A4912-B135-D913-7E77-89D1900B64C9}"/>
              </a:ext>
            </a:extLst>
          </p:cNvPr>
          <p:cNvPicPr>
            <a:picLocks noChangeAspect="1"/>
          </p:cNvPicPr>
          <p:nvPr/>
        </p:nvPicPr>
        <p:blipFill>
          <a:blip r:embed="rId4"/>
          <a:stretch>
            <a:fillRect/>
          </a:stretch>
        </p:blipFill>
        <p:spPr>
          <a:xfrm>
            <a:off x="9340143" y="365125"/>
            <a:ext cx="2013657" cy="1256522"/>
          </a:xfrm>
          <a:prstGeom prst="rect">
            <a:avLst/>
          </a:prstGeom>
        </p:spPr>
      </p:pic>
      <p:pic>
        <p:nvPicPr>
          <p:cNvPr id="5" name="Grafik 4" descr="Ein Bild, das Grafiken, Clipart, Cartoon, Zeichnung enthält.&#10;&#10;Automatisch generierte Beschreibung">
            <a:extLst>
              <a:ext uri="{FF2B5EF4-FFF2-40B4-BE49-F238E27FC236}">
                <a16:creationId xmlns:a16="http://schemas.microsoft.com/office/drawing/2014/main" id="{75D0A2EE-2DFE-AE67-2BA7-BF19E6EFEF28}"/>
              </a:ext>
            </a:extLst>
          </p:cNvPr>
          <p:cNvPicPr>
            <a:picLocks noChangeAspect="1"/>
          </p:cNvPicPr>
          <p:nvPr/>
        </p:nvPicPr>
        <p:blipFill>
          <a:blip r:embed="rId5"/>
          <a:stretch>
            <a:fillRect/>
          </a:stretch>
        </p:blipFill>
        <p:spPr>
          <a:xfrm>
            <a:off x="7366737" y="3184984"/>
            <a:ext cx="1632619" cy="1632619"/>
          </a:xfrm>
          <a:prstGeom prst="rect">
            <a:avLst/>
          </a:prstGeom>
        </p:spPr>
      </p:pic>
    </p:spTree>
    <p:extLst>
      <p:ext uri="{BB962C8B-B14F-4D97-AF65-F5344CB8AC3E}">
        <p14:creationId xmlns:p14="http://schemas.microsoft.com/office/powerpoint/2010/main" val="1616377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5A48575D-738E-569D-9726-054FEF90E992}"/>
              </a:ext>
            </a:extLst>
          </p:cNvPr>
          <p:cNvSpPr/>
          <p:nvPr/>
        </p:nvSpPr>
        <p:spPr>
          <a:xfrm rot="5400000" flipH="1">
            <a:off x="2849121" y="188059"/>
            <a:ext cx="1323438" cy="492035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a:extLst>
              <a:ext uri="{FF2B5EF4-FFF2-40B4-BE49-F238E27FC236}">
                <a16:creationId xmlns:a16="http://schemas.microsoft.com/office/drawing/2014/main" id="{97857983-ED53-8822-1616-A25E6FBEE331}"/>
              </a:ext>
            </a:extLst>
          </p:cNvPr>
          <p:cNvSpPr/>
          <p:nvPr/>
        </p:nvSpPr>
        <p:spPr>
          <a:xfrm rot="16200000" flipH="1">
            <a:off x="5382374" y="-8634"/>
            <a:ext cx="1754329" cy="10417746"/>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Rechteck 11">
            <a:extLst>
              <a:ext uri="{FF2B5EF4-FFF2-40B4-BE49-F238E27FC236}">
                <a16:creationId xmlns:a16="http://schemas.microsoft.com/office/drawing/2014/main" id="{6BA3EFF7-8DB6-7679-33FE-534195914450}"/>
              </a:ext>
            </a:extLst>
          </p:cNvPr>
          <p:cNvSpPr/>
          <p:nvPr/>
        </p:nvSpPr>
        <p:spPr>
          <a:xfrm rot="5400000" flipH="1">
            <a:off x="7651795" y="614514"/>
            <a:ext cx="1754325" cy="4463142"/>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textruta 4"/>
          <p:cNvSpPr txBox="1"/>
          <p:nvPr/>
        </p:nvSpPr>
        <p:spPr>
          <a:xfrm>
            <a:off x="1000678" y="4323075"/>
            <a:ext cx="10467733" cy="1754326"/>
          </a:xfrm>
          <a:prstGeom prst="rect">
            <a:avLst/>
          </a:prstGeom>
          <a:noFill/>
        </p:spPr>
        <p:txBody>
          <a:bodyPr wrap="square" rtlCol="0">
            <a:spAutoFit/>
          </a:bodyPr>
          <a:lstStyle/>
          <a:p>
            <a:r>
              <a:rPr lang="en-US" sz="2400"/>
              <a:t>“</a:t>
            </a:r>
            <a:r>
              <a:rPr lang="en-US" sz="2800"/>
              <a:t>Entrepreneurship is the creation of organizations. What differentiates entrepreneurs from non-entrepreneurs is that </a:t>
            </a:r>
            <a:r>
              <a:rPr lang="en-US" sz="2800">
                <a:solidFill>
                  <a:schemeClr val="bg1"/>
                </a:solidFill>
              </a:rPr>
              <a:t>entrepreneurs</a:t>
            </a:r>
            <a:r>
              <a:rPr lang="en-US" sz="2800"/>
              <a:t> create organizations, while non-entrepreneurs do not</a:t>
            </a:r>
            <a:r>
              <a:rPr lang="en-US" sz="2400"/>
              <a:t>”. </a:t>
            </a:r>
          </a:p>
          <a:p>
            <a:r>
              <a:rPr lang="en-US" sz="2400"/>
              <a:t>					(Gartner, 1988, p. 11). </a:t>
            </a:r>
          </a:p>
        </p:txBody>
      </p:sp>
      <p:sp>
        <p:nvSpPr>
          <p:cNvPr id="6" name="textruta 5"/>
          <p:cNvSpPr txBox="1"/>
          <p:nvPr/>
        </p:nvSpPr>
        <p:spPr>
          <a:xfrm>
            <a:off x="6297387" y="1968924"/>
            <a:ext cx="4843948" cy="1754326"/>
          </a:xfrm>
          <a:prstGeom prst="rect">
            <a:avLst/>
          </a:prstGeom>
          <a:noFill/>
        </p:spPr>
        <p:txBody>
          <a:bodyPr wrap="square" rtlCol="0">
            <a:spAutoFit/>
          </a:bodyPr>
          <a:lstStyle/>
          <a:p>
            <a:r>
              <a:rPr lang="en-US"/>
              <a:t>“</a:t>
            </a:r>
            <a:r>
              <a:rPr lang="en-US" sz="2800"/>
              <a:t>The carrying out of the new organization of any industry,</a:t>
            </a:r>
          </a:p>
          <a:p>
            <a:r>
              <a:rPr lang="en-US" sz="2800"/>
              <a:t> […]”. </a:t>
            </a:r>
          </a:p>
          <a:p>
            <a:r>
              <a:rPr lang="en-US" sz="2400"/>
              <a:t>(Schumpeter, 1934, p. 66) </a:t>
            </a:r>
            <a:endParaRPr lang="sv-SE" sz="2400"/>
          </a:p>
        </p:txBody>
      </p:sp>
      <p:sp>
        <p:nvSpPr>
          <p:cNvPr id="2" name="Rubrik 1"/>
          <p:cNvSpPr>
            <a:spLocks noGrp="1"/>
          </p:cNvSpPr>
          <p:nvPr>
            <p:ph type="title"/>
          </p:nvPr>
        </p:nvSpPr>
        <p:spPr/>
        <p:txBody>
          <a:bodyPr>
            <a:normAutofit/>
          </a:bodyPr>
          <a:lstStyle/>
          <a:p>
            <a:r>
              <a:rPr lang="sv-SE"/>
              <a:t>Focus on new business creation</a:t>
            </a:r>
          </a:p>
        </p:txBody>
      </p:sp>
      <p:sp>
        <p:nvSpPr>
          <p:cNvPr id="8" name="textruta 7"/>
          <p:cNvSpPr txBox="1"/>
          <p:nvPr/>
        </p:nvSpPr>
        <p:spPr>
          <a:xfrm>
            <a:off x="1134183" y="1968923"/>
            <a:ext cx="5054345" cy="1323439"/>
          </a:xfrm>
          <a:prstGeom prst="rect">
            <a:avLst/>
          </a:prstGeom>
          <a:noFill/>
        </p:spPr>
        <p:txBody>
          <a:bodyPr wrap="square" rtlCol="0">
            <a:spAutoFit/>
          </a:bodyPr>
          <a:lstStyle/>
          <a:p>
            <a:r>
              <a:rPr lang="en-US" sz="2800">
                <a:solidFill>
                  <a:schemeClr val="tx2"/>
                </a:solidFill>
              </a:rPr>
              <a:t>“Entrepreneurship the creation of new organization” </a:t>
            </a:r>
          </a:p>
          <a:p>
            <a:r>
              <a:rPr lang="en-US" sz="2400">
                <a:solidFill>
                  <a:schemeClr val="tx2"/>
                </a:solidFill>
              </a:rPr>
              <a:t>		(Scott, 2013, p. 169).</a:t>
            </a:r>
          </a:p>
        </p:txBody>
      </p:sp>
      <p:sp>
        <p:nvSpPr>
          <p:cNvPr id="10" name="Rechteck 9">
            <a:extLst>
              <a:ext uri="{FF2B5EF4-FFF2-40B4-BE49-F238E27FC236}">
                <a16:creationId xmlns:a16="http://schemas.microsoft.com/office/drawing/2014/main" id="{6A2A626B-6795-5A6F-B946-E4E9854800D4}"/>
              </a:ext>
            </a:extLst>
          </p:cNvPr>
          <p:cNvSpPr/>
          <p:nvPr/>
        </p:nvSpPr>
        <p:spPr>
          <a:xfrm flipH="1">
            <a:off x="380990" y="1"/>
            <a:ext cx="131029" cy="685800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3" name="Grafik 12" descr="Ein Bild, das Grafiken, Grafikdesign, Farbigkeit, Kreis enthält.&#10;&#10;Automatisch generierte Beschreibung">
            <a:extLst>
              <a:ext uri="{FF2B5EF4-FFF2-40B4-BE49-F238E27FC236}">
                <a16:creationId xmlns:a16="http://schemas.microsoft.com/office/drawing/2014/main" id="{320D361C-E8F4-30B8-0170-1CB9809122A8}"/>
              </a:ext>
            </a:extLst>
          </p:cNvPr>
          <p:cNvPicPr>
            <a:picLocks noChangeAspect="1"/>
          </p:cNvPicPr>
          <p:nvPr/>
        </p:nvPicPr>
        <p:blipFill>
          <a:blip r:embed="rId3"/>
          <a:stretch>
            <a:fillRect/>
          </a:stretch>
        </p:blipFill>
        <p:spPr>
          <a:xfrm>
            <a:off x="9340143" y="365125"/>
            <a:ext cx="2013657" cy="1256522"/>
          </a:xfrm>
          <a:prstGeom prst="rect">
            <a:avLst/>
          </a:prstGeom>
        </p:spPr>
      </p:pic>
    </p:spTree>
    <p:extLst>
      <p:ext uri="{BB962C8B-B14F-4D97-AF65-F5344CB8AC3E}">
        <p14:creationId xmlns:p14="http://schemas.microsoft.com/office/powerpoint/2010/main" val="21420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Grafiken, Kreis, Schrift, Grafikdesign enthält.&#10;&#10;Automatisch generierte Beschreibung">
            <a:extLst>
              <a:ext uri="{FF2B5EF4-FFF2-40B4-BE49-F238E27FC236}">
                <a16:creationId xmlns:a16="http://schemas.microsoft.com/office/drawing/2014/main" id="{290688F2-A8DD-A9E0-0D16-EDD7611233C4}"/>
              </a:ext>
            </a:extLst>
          </p:cNvPr>
          <p:cNvPicPr>
            <a:picLocks noChangeAspect="1"/>
          </p:cNvPicPr>
          <p:nvPr/>
        </p:nvPicPr>
        <p:blipFill>
          <a:blip r:embed="rId3"/>
          <a:stretch>
            <a:fillRect/>
          </a:stretch>
        </p:blipFill>
        <p:spPr>
          <a:xfrm>
            <a:off x="6178031" y="1854017"/>
            <a:ext cx="1126398" cy="1126398"/>
          </a:xfrm>
          <a:prstGeom prst="rect">
            <a:avLst/>
          </a:prstGeom>
        </p:spPr>
      </p:pic>
      <p:sp>
        <p:nvSpPr>
          <p:cNvPr id="11" name="Text Box 50"/>
          <p:cNvSpPr txBox="1"/>
          <p:nvPr/>
        </p:nvSpPr>
        <p:spPr>
          <a:xfrm>
            <a:off x="2617977" y="2117011"/>
            <a:ext cx="3502451" cy="6006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600"/>
              </a:spcAft>
            </a:pPr>
            <a:r>
              <a:rPr lang="en-GB" sz="2800" b="1">
                <a:solidFill>
                  <a:schemeClr val="tx1"/>
                </a:solidFill>
                <a:latin typeface="+mj-lt"/>
                <a:ea typeface="Calibri"/>
                <a:cs typeface="Times New Roman"/>
              </a:rPr>
              <a:t>Push factors </a:t>
            </a:r>
            <a:endParaRPr lang="en-GB" sz="2000" b="1">
              <a:solidFill>
                <a:schemeClr val="bg1">
                  <a:lumMod val="50000"/>
                </a:schemeClr>
              </a:solidFill>
              <a:ea typeface="Calibri"/>
              <a:cs typeface="Times New Roman"/>
            </a:endParaRPr>
          </a:p>
        </p:txBody>
      </p:sp>
      <p:sp>
        <p:nvSpPr>
          <p:cNvPr id="12" name="Text Box 51"/>
          <p:cNvSpPr txBox="1"/>
          <p:nvPr/>
        </p:nvSpPr>
        <p:spPr>
          <a:xfrm>
            <a:off x="7362032" y="2082372"/>
            <a:ext cx="3627689" cy="6006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600"/>
              </a:spcAft>
            </a:pPr>
            <a:r>
              <a:rPr lang="en-GB" sz="2800" b="1">
                <a:solidFill>
                  <a:schemeClr val="tx1"/>
                </a:solidFill>
                <a:latin typeface="+mj-lt"/>
                <a:ea typeface="Calibri"/>
                <a:cs typeface="Times New Roman"/>
              </a:rPr>
              <a:t>Pull factors</a:t>
            </a:r>
          </a:p>
        </p:txBody>
      </p:sp>
      <p:sp>
        <p:nvSpPr>
          <p:cNvPr id="16" name="Rectangle 18"/>
          <p:cNvSpPr>
            <a:spLocks noChangeArrowheads="1"/>
          </p:cNvSpPr>
          <p:nvPr/>
        </p:nvSpPr>
        <p:spPr bwMode="auto">
          <a:xfrm>
            <a:off x="1676401" y="201796"/>
            <a:ext cx="184731"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br>
              <a:rPr lang="en-GB" altLang="en-US" sz="1100">
                <a:latin typeface="Arial" pitchFamily="34" charset="0"/>
                <a:cs typeface="Arial" pitchFamily="34" charset="0"/>
              </a:rPr>
            </a:br>
            <a:endParaRPr lang="en-GB" altLang="en-US">
              <a:latin typeface="Arial" pitchFamily="34" charset="0"/>
              <a:cs typeface="Arial" pitchFamily="34" charset="0"/>
            </a:endParaRPr>
          </a:p>
          <a:p>
            <a:pPr eaLnBrk="0" fontAlgn="base" hangingPunct="0">
              <a:spcBef>
                <a:spcPct val="0"/>
              </a:spcBef>
              <a:spcAft>
                <a:spcPct val="0"/>
              </a:spcAft>
            </a:pPr>
            <a:endParaRPr lang="en-GB" altLang="en-US">
              <a:latin typeface="Arial" pitchFamily="34" charset="0"/>
              <a:cs typeface="Arial" pitchFamily="34" charset="0"/>
            </a:endParaRPr>
          </a:p>
        </p:txBody>
      </p:sp>
      <p:sp>
        <p:nvSpPr>
          <p:cNvPr id="17" name="Rectangle 22"/>
          <p:cNvSpPr>
            <a:spLocks noChangeArrowheads="1"/>
          </p:cNvSpPr>
          <p:nvPr/>
        </p:nvSpPr>
        <p:spPr bwMode="auto">
          <a:xfrm>
            <a:off x="1676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a:latin typeface="Arial" pitchFamily="34" charset="0"/>
              <a:cs typeface="Arial" pitchFamily="34" charset="0"/>
            </a:endParaRPr>
          </a:p>
        </p:txBody>
      </p:sp>
      <p:sp>
        <p:nvSpPr>
          <p:cNvPr id="19" name="Titel 18">
            <a:extLst>
              <a:ext uri="{FF2B5EF4-FFF2-40B4-BE49-F238E27FC236}">
                <a16:creationId xmlns:a16="http://schemas.microsoft.com/office/drawing/2014/main" id="{F390D2DF-2828-5580-129E-30C84D0D670D}"/>
              </a:ext>
            </a:extLst>
          </p:cNvPr>
          <p:cNvSpPr>
            <a:spLocks noGrp="1"/>
          </p:cNvSpPr>
          <p:nvPr>
            <p:ph type="title"/>
          </p:nvPr>
        </p:nvSpPr>
        <p:spPr/>
        <p:txBody>
          <a:bodyPr/>
          <a:lstStyle/>
          <a:p>
            <a:r>
              <a:rPr lang="de-DE"/>
              <a:t>Triggers </a:t>
            </a:r>
            <a:r>
              <a:rPr lang="de-DE" err="1"/>
              <a:t>to</a:t>
            </a:r>
            <a:r>
              <a:rPr lang="de-DE"/>
              <a:t> </a:t>
            </a:r>
            <a:r>
              <a:rPr lang="de-DE" err="1"/>
              <a:t>entrepeneurship</a:t>
            </a:r>
            <a:endParaRPr lang="de-AT"/>
          </a:p>
        </p:txBody>
      </p:sp>
      <p:sp>
        <p:nvSpPr>
          <p:cNvPr id="7" name="Rechteck 6">
            <a:extLst>
              <a:ext uri="{FF2B5EF4-FFF2-40B4-BE49-F238E27FC236}">
                <a16:creationId xmlns:a16="http://schemas.microsoft.com/office/drawing/2014/main" id="{7A445C5F-5BEA-4776-0663-738B6C8BC1B9}"/>
              </a:ext>
            </a:extLst>
          </p:cNvPr>
          <p:cNvSpPr/>
          <p:nvPr/>
        </p:nvSpPr>
        <p:spPr>
          <a:xfrm flipH="1">
            <a:off x="0" y="0"/>
            <a:ext cx="131028" cy="685800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a:extLst>
              <a:ext uri="{FF2B5EF4-FFF2-40B4-BE49-F238E27FC236}">
                <a16:creationId xmlns:a16="http://schemas.microsoft.com/office/drawing/2014/main" id="{FC5961BA-80F7-2689-E925-4BF5361D9607}"/>
              </a:ext>
            </a:extLst>
          </p:cNvPr>
          <p:cNvSpPr/>
          <p:nvPr/>
        </p:nvSpPr>
        <p:spPr>
          <a:xfrm flipH="1">
            <a:off x="380990" y="1"/>
            <a:ext cx="131029" cy="685800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Rechteck 13">
            <a:extLst>
              <a:ext uri="{FF2B5EF4-FFF2-40B4-BE49-F238E27FC236}">
                <a16:creationId xmlns:a16="http://schemas.microsoft.com/office/drawing/2014/main" id="{ED7EAADB-ED5D-AF2A-4968-F73B209DAAE2}"/>
              </a:ext>
            </a:extLst>
          </p:cNvPr>
          <p:cNvSpPr/>
          <p:nvPr/>
        </p:nvSpPr>
        <p:spPr>
          <a:xfrm flipH="1">
            <a:off x="185052" y="0"/>
            <a:ext cx="131028" cy="685800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5" name="Rechteck 14">
            <a:extLst>
              <a:ext uri="{FF2B5EF4-FFF2-40B4-BE49-F238E27FC236}">
                <a16:creationId xmlns:a16="http://schemas.microsoft.com/office/drawing/2014/main" id="{643CBA08-B4C1-DC4E-4DC0-92752C20D13B}"/>
              </a:ext>
            </a:extLst>
          </p:cNvPr>
          <p:cNvSpPr/>
          <p:nvPr/>
        </p:nvSpPr>
        <p:spPr>
          <a:xfrm flipH="1">
            <a:off x="576937" y="0"/>
            <a:ext cx="131028" cy="685800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0" name="Grafik 19" descr="Ein Bild, das Grafiken, Grafikdesign, Farbigkeit, Kreis enthält.&#10;&#10;Automatisch generierte Beschreibung">
            <a:extLst>
              <a:ext uri="{FF2B5EF4-FFF2-40B4-BE49-F238E27FC236}">
                <a16:creationId xmlns:a16="http://schemas.microsoft.com/office/drawing/2014/main" id="{C93DE523-51F9-52F4-C19D-A8E7C429C3CA}"/>
              </a:ext>
            </a:extLst>
          </p:cNvPr>
          <p:cNvPicPr>
            <a:picLocks noChangeAspect="1"/>
          </p:cNvPicPr>
          <p:nvPr/>
        </p:nvPicPr>
        <p:blipFill>
          <a:blip r:embed="rId4"/>
          <a:stretch>
            <a:fillRect/>
          </a:stretch>
        </p:blipFill>
        <p:spPr>
          <a:xfrm>
            <a:off x="9340143" y="365125"/>
            <a:ext cx="2013657" cy="1256522"/>
          </a:xfrm>
          <a:prstGeom prst="rect">
            <a:avLst/>
          </a:prstGeom>
        </p:spPr>
      </p:pic>
      <p:pic>
        <p:nvPicPr>
          <p:cNvPr id="3" name="Grafik 2" descr="Ein Bild, das Grafiken, Schrift, Kreis, Grafikdesign enthält.&#10;&#10;Automatisch generierte Beschreibung">
            <a:extLst>
              <a:ext uri="{FF2B5EF4-FFF2-40B4-BE49-F238E27FC236}">
                <a16:creationId xmlns:a16="http://schemas.microsoft.com/office/drawing/2014/main" id="{BA5144DA-8383-16D6-EA4A-974AD89F0EF7}"/>
              </a:ext>
            </a:extLst>
          </p:cNvPr>
          <p:cNvPicPr>
            <a:picLocks noChangeAspect="1"/>
          </p:cNvPicPr>
          <p:nvPr/>
        </p:nvPicPr>
        <p:blipFill>
          <a:blip r:embed="rId5"/>
          <a:stretch>
            <a:fillRect/>
          </a:stretch>
        </p:blipFill>
        <p:spPr>
          <a:xfrm>
            <a:off x="1433976" y="1854017"/>
            <a:ext cx="1126398" cy="1126398"/>
          </a:xfrm>
          <a:prstGeom prst="rect">
            <a:avLst/>
          </a:prstGeom>
        </p:spPr>
      </p:pic>
      <p:sp>
        <p:nvSpPr>
          <p:cNvPr id="13" name="Text Box 50">
            <a:extLst>
              <a:ext uri="{FF2B5EF4-FFF2-40B4-BE49-F238E27FC236}">
                <a16:creationId xmlns:a16="http://schemas.microsoft.com/office/drawing/2014/main" id="{DA1C5CFD-EB24-5C56-CF8C-F370F64706B4}"/>
              </a:ext>
            </a:extLst>
          </p:cNvPr>
          <p:cNvSpPr txBox="1"/>
          <p:nvPr/>
        </p:nvSpPr>
        <p:spPr>
          <a:xfrm>
            <a:off x="1993884" y="3143744"/>
            <a:ext cx="3962263" cy="267881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600"/>
              </a:spcAft>
            </a:pPr>
            <a:r>
              <a:rPr lang="en-GB" sz="2000" b="1" err="1">
                <a:solidFill>
                  <a:schemeClr val="bg1">
                    <a:lumMod val="50000"/>
                  </a:schemeClr>
                </a:solidFill>
                <a:ea typeface="Calibri"/>
                <a:cs typeface="Times New Roman"/>
              </a:rPr>
              <a:t>Necessety</a:t>
            </a:r>
            <a:endParaRPr lang="en-GB" sz="2000" b="1">
              <a:solidFill>
                <a:schemeClr val="bg1">
                  <a:lumMod val="50000"/>
                </a:schemeClr>
              </a:solidFill>
              <a:ea typeface="Calibri"/>
              <a:cs typeface="Times New Roman"/>
            </a:endParaRPr>
          </a:p>
          <a:p>
            <a:pPr marL="342900" indent="-342900">
              <a:buClr>
                <a:schemeClr val="tx2"/>
              </a:buClr>
              <a:buFont typeface="Arial" panose="020B0604020202020204" pitchFamily="34" charset="0"/>
              <a:buChar char="•"/>
            </a:pPr>
            <a:r>
              <a:rPr lang="en-US" sz="2400">
                <a:solidFill>
                  <a:schemeClr val="bg1">
                    <a:lumMod val="50000"/>
                  </a:schemeClr>
                </a:solidFill>
                <a:ea typeface="Calibri"/>
                <a:cs typeface="Times New Roman"/>
              </a:rPr>
              <a:t>Poverty</a:t>
            </a:r>
          </a:p>
          <a:p>
            <a:pPr marL="342900" indent="-342900">
              <a:buClr>
                <a:schemeClr val="tx2"/>
              </a:buClr>
              <a:buFont typeface="Arial" panose="020B0604020202020204" pitchFamily="34" charset="0"/>
              <a:buChar char="•"/>
            </a:pPr>
            <a:r>
              <a:rPr lang="en-US" sz="2400">
                <a:solidFill>
                  <a:schemeClr val="bg1">
                    <a:lumMod val="50000"/>
                  </a:schemeClr>
                </a:solidFill>
                <a:ea typeface="Calibri"/>
                <a:cs typeface="Times New Roman"/>
              </a:rPr>
              <a:t>Unemployment</a:t>
            </a:r>
            <a:endParaRPr lang="en-GB" sz="2400">
              <a:solidFill>
                <a:schemeClr val="bg1">
                  <a:lumMod val="50000"/>
                </a:schemeClr>
              </a:solidFill>
              <a:ea typeface="Calibri"/>
              <a:cs typeface="Times New Roman"/>
            </a:endParaRPr>
          </a:p>
          <a:p>
            <a:pPr marL="342900" indent="-342900">
              <a:buClr>
                <a:schemeClr val="tx2"/>
              </a:buClr>
              <a:buFont typeface="Arial" panose="020B0604020202020204" pitchFamily="34" charset="0"/>
              <a:buChar char="•"/>
            </a:pPr>
            <a:r>
              <a:rPr lang="en-US" sz="2400">
                <a:solidFill>
                  <a:schemeClr val="bg1">
                    <a:lumMod val="50000"/>
                  </a:schemeClr>
                </a:solidFill>
                <a:ea typeface="Calibri"/>
                <a:cs typeface="Times New Roman"/>
              </a:rPr>
              <a:t>Disagreements</a:t>
            </a:r>
            <a:endParaRPr lang="en-GB" sz="2400">
              <a:solidFill>
                <a:schemeClr val="bg1">
                  <a:lumMod val="50000"/>
                </a:schemeClr>
              </a:solidFill>
              <a:ea typeface="Calibri"/>
              <a:cs typeface="Times New Roman"/>
            </a:endParaRPr>
          </a:p>
          <a:p>
            <a:pPr marL="342900" indent="-342900">
              <a:buClr>
                <a:schemeClr val="tx2"/>
              </a:buClr>
              <a:buFont typeface="Arial" panose="020B0604020202020204" pitchFamily="34" charset="0"/>
              <a:buChar char="•"/>
            </a:pPr>
            <a:r>
              <a:rPr lang="en-US" sz="2400">
                <a:solidFill>
                  <a:schemeClr val="bg1">
                    <a:lumMod val="50000"/>
                  </a:schemeClr>
                </a:solidFill>
                <a:ea typeface="Calibri"/>
                <a:cs typeface="Times New Roman"/>
              </a:rPr>
              <a:t>‘Misfit’</a:t>
            </a:r>
            <a:endParaRPr lang="en-GB" sz="2400">
              <a:solidFill>
                <a:schemeClr val="bg1">
                  <a:lumMod val="50000"/>
                </a:schemeClr>
              </a:solidFill>
              <a:ea typeface="Calibri"/>
              <a:cs typeface="Times New Roman"/>
            </a:endParaRPr>
          </a:p>
          <a:p>
            <a:pPr marL="342900" indent="-342900">
              <a:buClr>
                <a:schemeClr val="tx2"/>
              </a:buClr>
              <a:buFont typeface="Arial" panose="020B0604020202020204" pitchFamily="34" charset="0"/>
              <a:buChar char="•"/>
            </a:pPr>
            <a:r>
              <a:rPr lang="en-US" sz="2400">
                <a:solidFill>
                  <a:schemeClr val="bg1">
                    <a:lumMod val="50000"/>
                  </a:schemeClr>
                </a:solidFill>
                <a:ea typeface="Calibri"/>
                <a:cs typeface="Times New Roman"/>
              </a:rPr>
              <a:t>No other option</a:t>
            </a:r>
            <a:endParaRPr lang="en-GB" sz="2400">
              <a:solidFill>
                <a:schemeClr val="bg1">
                  <a:lumMod val="50000"/>
                </a:schemeClr>
              </a:solidFill>
              <a:ea typeface="Calibri"/>
              <a:cs typeface="Times New Roman"/>
            </a:endParaRPr>
          </a:p>
        </p:txBody>
      </p:sp>
      <p:sp>
        <p:nvSpPr>
          <p:cNvPr id="18" name="Text Box 51">
            <a:extLst>
              <a:ext uri="{FF2B5EF4-FFF2-40B4-BE49-F238E27FC236}">
                <a16:creationId xmlns:a16="http://schemas.microsoft.com/office/drawing/2014/main" id="{DFBC17AC-A0B7-E744-2231-70B59EBE2F29}"/>
              </a:ext>
            </a:extLst>
          </p:cNvPr>
          <p:cNvSpPr txBox="1"/>
          <p:nvPr/>
        </p:nvSpPr>
        <p:spPr>
          <a:xfrm>
            <a:off x="6741230" y="3161160"/>
            <a:ext cx="3627689" cy="277905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600"/>
              </a:spcAft>
            </a:pPr>
            <a:r>
              <a:rPr lang="en-GB" sz="2000" b="1" err="1">
                <a:solidFill>
                  <a:schemeClr val="bg1">
                    <a:lumMod val="50000"/>
                  </a:schemeClr>
                </a:solidFill>
                <a:ea typeface="Calibri"/>
                <a:cs typeface="Times New Roman"/>
              </a:rPr>
              <a:t>Oppurtunity</a:t>
            </a:r>
            <a:endParaRPr lang="en-GB" sz="2000">
              <a:solidFill>
                <a:schemeClr val="bg1">
                  <a:lumMod val="50000"/>
                </a:schemeClr>
              </a:solidFill>
              <a:latin typeface="+mj-lt"/>
              <a:ea typeface="Calibri"/>
              <a:cs typeface="Times New Roman"/>
            </a:endParaRPr>
          </a:p>
          <a:p>
            <a:pPr marL="342900" indent="-342900">
              <a:buClr>
                <a:schemeClr val="tx2"/>
              </a:buClr>
              <a:buFont typeface="Arial" panose="020B0604020202020204" pitchFamily="34" charset="0"/>
              <a:buChar char="•"/>
            </a:pPr>
            <a:r>
              <a:rPr lang="en-US" sz="2400">
                <a:solidFill>
                  <a:schemeClr val="bg1">
                    <a:lumMod val="50000"/>
                  </a:schemeClr>
                </a:solidFill>
                <a:ea typeface="Calibri"/>
                <a:cs typeface="Times New Roman"/>
              </a:rPr>
              <a:t>Independence</a:t>
            </a:r>
            <a:endParaRPr lang="en-GB" sz="2400">
              <a:solidFill>
                <a:schemeClr val="bg1">
                  <a:lumMod val="50000"/>
                </a:schemeClr>
              </a:solidFill>
              <a:ea typeface="Calibri"/>
              <a:cs typeface="Times New Roman"/>
            </a:endParaRPr>
          </a:p>
          <a:p>
            <a:pPr marL="342900" indent="-342900">
              <a:buClr>
                <a:schemeClr val="tx2"/>
              </a:buClr>
              <a:buFont typeface="Arial" panose="020B0604020202020204" pitchFamily="34" charset="0"/>
              <a:buChar char="•"/>
            </a:pPr>
            <a:r>
              <a:rPr lang="en-US" sz="2400">
                <a:solidFill>
                  <a:schemeClr val="bg1">
                    <a:lumMod val="50000"/>
                  </a:schemeClr>
                </a:solidFill>
                <a:ea typeface="Calibri"/>
                <a:cs typeface="Times New Roman"/>
              </a:rPr>
              <a:t>Achievement </a:t>
            </a:r>
          </a:p>
          <a:p>
            <a:pPr marL="342900" indent="-342900">
              <a:buClr>
                <a:schemeClr val="tx2"/>
              </a:buClr>
              <a:buFont typeface="Arial" panose="020B0604020202020204" pitchFamily="34" charset="0"/>
              <a:buChar char="•"/>
            </a:pPr>
            <a:r>
              <a:rPr lang="en-US" sz="2400">
                <a:solidFill>
                  <a:schemeClr val="bg1">
                    <a:lumMod val="50000"/>
                  </a:schemeClr>
                </a:solidFill>
                <a:ea typeface="Calibri"/>
                <a:cs typeface="Times New Roman"/>
              </a:rPr>
              <a:t>Wealth</a:t>
            </a:r>
          </a:p>
          <a:p>
            <a:pPr marL="342900" indent="-342900">
              <a:buClr>
                <a:schemeClr val="tx2"/>
              </a:buClr>
              <a:buFont typeface="Arial" panose="020B0604020202020204" pitchFamily="34" charset="0"/>
              <a:buChar char="•"/>
            </a:pPr>
            <a:r>
              <a:rPr lang="en-US" sz="2400">
                <a:solidFill>
                  <a:schemeClr val="bg1">
                    <a:lumMod val="50000"/>
                  </a:schemeClr>
                </a:solidFill>
                <a:ea typeface="Calibri"/>
                <a:cs typeface="Times New Roman"/>
              </a:rPr>
              <a:t>Recognition</a:t>
            </a:r>
            <a:endParaRPr lang="en-GB" sz="2400">
              <a:solidFill>
                <a:schemeClr val="bg1">
                  <a:lumMod val="50000"/>
                </a:schemeClr>
              </a:solidFill>
              <a:ea typeface="Calibri"/>
              <a:cs typeface="Times New Roman"/>
            </a:endParaRPr>
          </a:p>
          <a:p>
            <a:pPr marL="342900" indent="-342900">
              <a:buClr>
                <a:schemeClr val="tx2"/>
              </a:buClr>
              <a:buFont typeface="Arial" panose="020B0604020202020204" pitchFamily="34" charset="0"/>
              <a:buChar char="•"/>
            </a:pPr>
            <a:r>
              <a:rPr lang="en-US" sz="2400">
                <a:solidFill>
                  <a:schemeClr val="bg1">
                    <a:lumMod val="50000"/>
                  </a:schemeClr>
                </a:solidFill>
                <a:ea typeface="Calibri"/>
                <a:cs typeface="Times New Roman"/>
              </a:rPr>
              <a:t>Personal development</a:t>
            </a:r>
            <a:endParaRPr lang="en-GB" sz="2400">
              <a:solidFill>
                <a:schemeClr val="bg1">
                  <a:lumMod val="50000"/>
                </a:schemeClr>
              </a:solidFill>
              <a:ea typeface="Calibri"/>
              <a:cs typeface="Times New Roman"/>
            </a:endParaRPr>
          </a:p>
        </p:txBody>
      </p:sp>
    </p:spTree>
    <p:extLst>
      <p:ext uri="{BB962C8B-B14F-4D97-AF65-F5344CB8AC3E}">
        <p14:creationId xmlns:p14="http://schemas.microsoft.com/office/powerpoint/2010/main" val="259624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8"/>
          <p:cNvSpPr>
            <a:spLocks noChangeArrowheads="1"/>
          </p:cNvSpPr>
          <p:nvPr/>
        </p:nvSpPr>
        <p:spPr bwMode="auto">
          <a:xfrm>
            <a:off x="1676401" y="201796"/>
            <a:ext cx="184731"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br>
              <a:rPr lang="en-GB" altLang="en-US" sz="1100">
                <a:latin typeface="Arial" pitchFamily="34" charset="0"/>
                <a:cs typeface="Arial" pitchFamily="34" charset="0"/>
              </a:rPr>
            </a:br>
            <a:endParaRPr lang="en-GB" altLang="en-US">
              <a:latin typeface="Arial" pitchFamily="34" charset="0"/>
              <a:cs typeface="Arial" pitchFamily="34" charset="0"/>
            </a:endParaRPr>
          </a:p>
          <a:p>
            <a:pPr eaLnBrk="0" fontAlgn="base" hangingPunct="0">
              <a:spcBef>
                <a:spcPct val="0"/>
              </a:spcBef>
              <a:spcAft>
                <a:spcPct val="0"/>
              </a:spcAft>
            </a:pPr>
            <a:endParaRPr lang="en-GB" altLang="en-US">
              <a:latin typeface="Arial" pitchFamily="34" charset="0"/>
              <a:cs typeface="Arial" pitchFamily="34" charset="0"/>
            </a:endParaRPr>
          </a:p>
        </p:txBody>
      </p:sp>
      <p:sp>
        <p:nvSpPr>
          <p:cNvPr id="17" name="Rectangle 22"/>
          <p:cNvSpPr>
            <a:spLocks noChangeArrowheads="1"/>
          </p:cNvSpPr>
          <p:nvPr/>
        </p:nvSpPr>
        <p:spPr bwMode="auto">
          <a:xfrm>
            <a:off x="1676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a:latin typeface="Arial" pitchFamily="34" charset="0"/>
              <a:cs typeface="Arial" pitchFamily="34" charset="0"/>
            </a:endParaRPr>
          </a:p>
        </p:txBody>
      </p:sp>
      <p:sp>
        <p:nvSpPr>
          <p:cNvPr id="19" name="Titel 18">
            <a:extLst>
              <a:ext uri="{FF2B5EF4-FFF2-40B4-BE49-F238E27FC236}">
                <a16:creationId xmlns:a16="http://schemas.microsoft.com/office/drawing/2014/main" id="{F390D2DF-2828-5580-129E-30C84D0D670D}"/>
              </a:ext>
            </a:extLst>
          </p:cNvPr>
          <p:cNvSpPr>
            <a:spLocks noGrp="1"/>
          </p:cNvSpPr>
          <p:nvPr>
            <p:ph type="title"/>
          </p:nvPr>
        </p:nvSpPr>
        <p:spPr/>
        <p:txBody>
          <a:bodyPr/>
          <a:lstStyle/>
          <a:p>
            <a:r>
              <a:rPr lang="de-DE" err="1"/>
              <a:t>Barriers</a:t>
            </a:r>
            <a:r>
              <a:rPr lang="de-DE"/>
              <a:t> </a:t>
            </a:r>
            <a:r>
              <a:rPr lang="de-DE" err="1"/>
              <a:t>to</a:t>
            </a:r>
            <a:r>
              <a:rPr lang="de-DE"/>
              <a:t> </a:t>
            </a:r>
            <a:r>
              <a:rPr lang="de-DE" err="1"/>
              <a:t>entrepeneurship</a:t>
            </a:r>
            <a:endParaRPr lang="de-AT"/>
          </a:p>
        </p:txBody>
      </p:sp>
      <p:sp>
        <p:nvSpPr>
          <p:cNvPr id="4" name="TextBox 3"/>
          <p:cNvSpPr txBox="1"/>
          <p:nvPr/>
        </p:nvSpPr>
        <p:spPr>
          <a:xfrm>
            <a:off x="1325237" y="2040197"/>
            <a:ext cx="3863232" cy="2434513"/>
          </a:xfrm>
          <a:prstGeom prst="rect">
            <a:avLst/>
          </a:prstGeom>
          <a:noFill/>
        </p:spPr>
        <p:txBody>
          <a:bodyPr wrap="square" rtlCol="0">
            <a:spAutoFit/>
          </a:bodyPr>
          <a:lstStyle/>
          <a:p>
            <a:pPr>
              <a:lnSpc>
                <a:spcPct val="115000"/>
              </a:lnSpc>
            </a:pPr>
            <a:r>
              <a:rPr lang="en-GB" sz="2800" b="1">
                <a:latin typeface="+mj-lt"/>
                <a:ea typeface="Calibri"/>
                <a:cs typeface="Times New Roman"/>
              </a:rPr>
              <a:t>Barriers to start-up</a:t>
            </a:r>
          </a:p>
          <a:p>
            <a:pPr marL="342900" indent="-342900">
              <a:buClr>
                <a:schemeClr val="tx2"/>
              </a:buClr>
              <a:buFont typeface="Arial" panose="020B0604020202020204" pitchFamily="34" charset="0"/>
              <a:buChar char="•"/>
            </a:pPr>
            <a:r>
              <a:rPr lang="en-US" sz="2400">
                <a:solidFill>
                  <a:schemeClr val="bg1">
                    <a:lumMod val="50000"/>
                  </a:schemeClr>
                </a:solidFill>
                <a:ea typeface="Calibri"/>
                <a:cs typeface="Times New Roman"/>
              </a:rPr>
              <a:t>Need for regular income</a:t>
            </a:r>
            <a:endParaRPr lang="en-GB" sz="2400">
              <a:solidFill>
                <a:schemeClr val="bg1">
                  <a:lumMod val="50000"/>
                </a:schemeClr>
              </a:solidFill>
              <a:ea typeface="Calibri"/>
              <a:cs typeface="Times New Roman"/>
            </a:endParaRPr>
          </a:p>
          <a:p>
            <a:pPr marL="342900" indent="-342900">
              <a:buClr>
                <a:schemeClr val="tx2"/>
              </a:buClr>
              <a:buFont typeface="Arial" panose="020B0604020202020204" pitchFamily="34" charset="0"/>
              <a:buChar char="•"/>
            </a:pPr>
            <a:r>
              <a:rPr lang="en-US" sz="2400">
                <a:solidFill>
                  <a:schemeClr val="bg1">
                    <a:lumMod val="50000"/>
                  </a:schemeClr>
                </a:solidFill>
                <a:ea typeface="Calibri"/>
                <a:cs typeface="Times New Roman"/>
              </a:rPr>
              <a:t>Fear of loss of capital</a:t>
            </a:r>
            <a:endParaRPr lang="en-GB" sz="2400">
              <a:solidFill>
                <a:schemeClr val="bg1">
                  <a:lumMod val="50000"/>
                </a:schemeClr>
              </a:solidFill>
              <a:ea typeface="Calibri"/>
              <a:cs typeface="Times New Roman"/>
            </a:endParaRPr>
          </a:p>
          <a:p>
            <a:pPr marL="342900" indent="-342900">
              <a:buClr>
                <a:schemeClr val="tx2"/>
              </a:buClr>
              <a:buFont typeface="Arial" panose="020B0604020202020204" pitchFamily="34" charset="0"/>
              <a:buChar char="•"/>
            </a:pPr>
            <a:r>
              <a:rPr lang="en-US" sz="2400">
                <a:solidFill>
                  <a:schemeClr val="bg1">
                    <a:lumMod val="50000"/>
                  </a:schemeClr>
                </a:solidFill>
                <a:ea typeface="Calibri"/>
                <a:cs typeface="Times New Roman"/>
              </a:rPr>
              <a:t>No capital</a:t>
            </a:r>
            <a:endParaRPr lang="en-GB" sz="2400">
              <a:solidFill>
                <a:schemeClr val="bg1">
                  <a:lumMod val="50000"/>
                </a:schemeClr>
              </a:solidFill>
              <a:ea typeface="Calibri"/>
              <a:cs typeface="Times New Roman"/>
            </a:endParaRPr>
          </a:p>
          <a:p>
            <a:pPr marL="342900" indent="-342900">
              <a:buClr>
                <a:schemeClr val="tx2"/>
              </a:buClr>
              <a:buFont typeface="Arial" panose="020B0604020202020204" pitchFamily="34" charset="0"/>
              <a:buChar char="•"/>
            </a:pPr>
            <a:r>
              <a:rPr lang="en-US" sz="2400">
                <a:solidFill>
                  <a:schemeClr val="bg1">
                    <a:lumMod val="50000"/>
                  </a:schemeClr>
                </a:solidFill>
                <a:ea typeface="Calibri"/>
                <a:cs typeface="Times New Roman"/>
              </a:rPr>
              <a:t>Risk averse</a:t>
            </a:r>
            <a:endParaRPr lang="en-GB" sz="2400">
              <a:solidFill>
                <a:schemeClr val="bg1">
                  <a:lumMod val="50000"/>
                </a:schemeClr>
              </a:solidFill>
              <a:ea typeface="Calibri"/>
              <a:cs typeface="Times New Roman"/>
            </a:endParaRPr>
          </a:p>
          <a:p>
            <a:pPr marL="342900" indent="-342900">
              <a:buClr>
                <a:schemeClr val="tx2"/>
              </a:buClr>
              <a:buFont typeface="Arial" panose="020B0604020202020204" pitchFamily="34" charset="0"/>
              <a:buChar char="•"/>
            </a:pPr>
            <a:r>
              <a:rPr lang="en-US" sz="2400">
                <a:solidFill>
                  <a:schemeClr val="bg1">
                    <a:lumMod val="50000"/>
                  </a:schemeClr>
                </a:solidFill>
                <a:ea typeface="Calibri"/>
                <a:cs typeface="Times New Roman"/>
              </a:rPr>
              <a:t>Doubts about ability</a:t>
            </a:r>
            <a:endParaRPr lang="en-GB" sz="2400">
              <a:solidFill>
                <a:schemeClr val="bg1">
                  <a:lumMod val="50000"/>
                </a:schemeClr>
              </a:solidFill>
              <a:ea typeface="Calibri"/>
              <a:cs typeface="Times New Roman"/>
            </a:endParaRPr>
          </a:p>
        </p:txBody>
      </p:sp>
      <p:sp>
        <p:nvSpPr>
          <p:cNvPr id="7" name="Rechteck 6">
            <a:extLst>
              <a:ext uri="{FF2B5EF4-FFF2-40B4-BE49-F238E27FC236}">
                <a16:creationId xmlns:a16="http://schemas.microsoft.com/office/drawing/2014/main" id="{7A445C5F-5BEA-4776-0663-738B6C8BC1B9}"/>
              </a:ext>
            </a:extLst>
          </p:cNvPr>
          <p:cNvSpPr/>
          <p:nvPr/>
        </p:nvSpPr>
        <p:spPr>
          <a:xfrm flipH="1">
            <a:off x="0" y="0"/>
            <a:ext cx="131028" cy="685800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a:extLst>
              <a:ext uri="{FF2B5EF4-FFF2-40B4-BE49-F238E27FC236}">
                <a16:creationId xmlns:a16="http://schemas.microsoft.com/office/drawing/2014/main" id="{FC5961BA-80F7-2689-E925-4BF5361D9607}"/>
              </a:ext>
            </a:extLst>
          </p:cNvPr>
          <p:cNvSpPr/>
          <p:nvPr/>
        </p:nvSpPr>
        <p:spPr>
          <a:xfrm flipH="1">
            <a:off x="380990" y="1"/>
            <a:ext cx="131029" cy="685800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Rechteck 13">
            <a:extLst>
              <a:ext uri="{FF2B5EF4-FFF2-40B4-BE49-F238E27FC236}">
                <a16:creationId xmlns:a16="http://schemas.microsoft.com/office/drawing/2014/main" id="{ED7EAADB-ED5D-AF2A-4968-F73B209DAAE2}"/>
              </a:ext>
            </a:extLst>
          </p:cNvPr>
          <p:cNvSpPr/>
          <p:nvPr/>
        </p:nvSpPr>
        <p:spPr>
          <a:xfrm flipH="1">
            <a:off x="185052" y="0"/>
            <a:ext cx="131028" cy="685800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5" name="Rechteck 14">
            <a:extLst>
              <a:ext uri="{FF2B5EF4-FFF2-40B4-BE49-F238E27FC236}">
                <a16:creationId xmlns:a16="http://schemas.microsoft.com/office/drawing/2014/main" id="{643CBA08-B4C1-DC4E-4DC0-92752C20D13B}"/>
              </a:ext>
            </a:extLst>
          </p:cNvPr>
          <p:cNvSpPr/>
          <p:nvPr/>
        </p:nvSpPr>
        <p:spPr>
          <a:xfrm flipH="1">
            <a:off x="576937" y="0"/>
            <a:ext cx="131028" cy="685800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0" name="Grafik 19" descr="Ein Bild, das Grafiken, Grafikdesign, Farbigkeit, Kreis enthält.&#10;&#10;Automatisch generierte Beschreibung">
            <a:extLst>
              <a:ext uri="{FF2B5EF4-FFF2-40B4-BE49-F238E27FC236}">
                <a16:creationId xmlns:a16="http://schemas.microsoft.com/office/drawing/2014/main" id="{C93DE523-51F9-52F4-C19D-A8E7C429C3CA}"/>
              </a:ext>
            </a:extLst>
          </p:cNvPr>
          <p:cNvPicPr>
            <a:picLocks noChangeAspect="1"/>
          </p:cNvPicPr>
          <p:nvPr/>
        </p:nvPicPr>
        <p:blipFill>
          <a:blip r:embed="rId3"/>
          <a:stretch>
            <a:fillRect/>
          </a:stretch>
        </p:blipFill>
        <p:spPr>
          <a:xfrm>
            <a:off x="9340143" y="365125"/>
            <a:ext cx="2013657" cy="1256522"/>
          </a:xfrm>
          <a:prstGeom prst="rect">
            <a:avLst/>
          </a:prstGeom>
        </p:spPr>
      </p:pic>
    </p:spTree>
    <p:extLst>
      <p:ext uri="{BB962C8B-B14F-4D97-AF65-F5344CB8AC3E}">
        <p14:creationId xmlns:p14="http://schemas.microsoft.com/office/powerpoint/2010/main" val="222338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EEC5AD1A-BE0B-F9EF-8B54-6351FFFE5965}"/>
              </a:ext>
            </a:extLst>
          </p:cNvPr>
          <p:cNvSpPr>
            <a:spLocks noGrp="1"/>
          </p:cNvSpPr>
          <p:nvPr>
            <p:ph type="title"/>
          </p:nvPr>
        </p:nvSpPr>
        <p:spPr/>
        <p:txBody>
          <a:bodyPr>
            <a:normAutofit/>
          </a:bodyPr>
          <a:lstStyle/>
          <a:p>
            <a:r>
              <a:rPr lang="en-GB" sz="4400">
                <a:latin typeface="Calibri Light" panose="020F0302020204030204" pitchFamily="34" charset="0"/>
                <a:ea typeface="Calibri Light" panose="020F0302020204030204" pitchFamily="34" charset="0"/>
                <a:cs typeface="Calibri Light" panose="020F0302020204030204" pitchFamily="34" charset="0"/>
              </a:rPr>
              <a:t>Entrepreneurship within companies – Intrapreneurship</a:t>
            </a:r>
            <a:endParaRPr lang="de-AT"/>
          </a:p>
        </p:txBody>
      </p:sp>
      <p:sp>
        <p:nvSpPr>
          <p:cNvPr id="2" name="Content Placeholder 1"/>
          <p:cNvSpPr>
            <a:spLocks noGrp="1"/>
          </p:cNvSpPr>
          <p:nvPr>
            <p:ph idx="1"/>
          </p:nvPr>
        </p:nvSpPr>
        <p:spPr/>
        <p:txBody>
          <a:bodyPr>
            <a:normAutofit/>
          </a:bodyPr>
          <a:lstStyle/>
          <a:p>
            <a:pPr marL="0" indent="0">
              <a:buNone/>
            </a:pPr>
            <a:endParaRPr lang="en-GB"/>
          </a:p>
          <a:p>
            <a:pPr marL="0" indent="0">
              <a:buNone/>
            </a:pPr>
            <a:r>
              <a:rPr lang="en-GB"/>
              <a:t>People developing new products or businesses &amp; operating within a company that is not owned by them self.</a:t>
            </a:r>
          </a:p>
          <a:p>
            <a:pPr marL="0" indent="0">
              <a:buNone/>
            </a:pPr>
            <a:endParaRPr lang="en-GB"/>
          </a:p>
          <a:p>
            <a:pPr marL="0" indent="0">
              <a:buNone/>
            </a:pPr>
            <a:endParaRPr lang="en-GB"/>
          </a:p>
        </p:txBody>
      </p:sp>
      <p:sp>
        <p:nvSpPr>
          <p:cNvPr id="5" name="Slide Number Placeholder 4"/>
          <p:cNvSpPr>
            <a:spLocks noGrp="1"/>
          </p:cNvSpPr>
          <p:nvPr>
            <p:ph type="sldNum" sz="quarter" idx="12"/>
          </p:nvPr>
        </p:nvSpPr>
        <p:spPr/>
        <p:txBody>
          <a:bodyPr/>
          <a:lstStyle/>
          <a:p>
            <a:fld id="{C3F65BB1-9206-4D7F-97F9-47DCC7DC6334}" type="slidenum">
              <a:rPr lang="en-GB" smtClean="0"/>
              <a:pPr/>
              <a:t>9</a:t>
            </a:fld>
            <a:endParaRPr lang="en-GB"/>
          </a:p>
        </p:txBody>
      </p:sp>
      <p:pic>
        <p:nvPicPr>
          <p:cNvPr id="4" name="Grafik 3" descr="Ein Bild, das Muster, Kreis, Grafiken, Design enthält.&#10;&#10;Automatisch generierte Beschreibung">
            <a:extLst>
              <a:ext uri="{FF2B5EF4-FFF2-40B4-BE49-F238E27FC236}">
                <a16:creationId xmlns:a16="http://schemas.microsoft.com/office/drawing/2014/main" id="{8E05F719-A2B3-770A-FE5E-C4034F772291}"/>
              </a:ext>
            </a:extLst>
          </p:cNvPr>
          <p:cNvPicPr>
            <a:picLocks noChangeAspect="1"/>
          </p:cNvPicPr>
          <p:nvPr/>
        </p:nvPicPr>
        <p:blipFill>
          <a:blip r:embed="rId3"/>
          <a:stretch>
            <a:fillRect/>
          </a:stretch>
        </p:blipFill>
        <p:spPr>
          <a:xfrm>
            <a:off x="1384075" y="4469833"/>
            <a:ext cx="1652028" cy="1652028"/>
          </a:xfrm>
          <a:prstGeom prst="rect">
            <a:avLst/>
          </a:prstGeom>
        </p:spPr>
      </p:pic>
      <p:sp>
        <p:nvSpPr>
          <p:cNvPr id="7" name="Textfeld 6">
            <a:extLst>
              <a:ext uri="{FF2B5EF4-FFF2-40B4-BE49-F238E27FC236}">
                <a16:creationId xmlns:a16="http://schemas.microsoft.com/office/drawing/2014/main" id="{D4A68B38-834A-77EC-CA1B-F17596A6DC01}"/>
              </a:ext>
            </a:extLst>
          </p:cNvPr>
          <p:cNvSpPr txBox="1"/>
          <p:nvPr/>
        </p:nvSpPr>
        <p:spPr>
          <a:xfrm>
            <a:off x="3426446" y="4718766"/>
            <a:ext cx="6096850" cy="1154162"/>
          </a:xfrm>
          <a:prstGeom prst="rect">
            <a:avLst/>
          </a:prstGeom>
          <a:noFill/>
        </p:spPr>
        <p:txBody>
          <a:bodyPr wrap="square">
            <a:spAutoFit/>
          </a:bodyPr>
          <a:lstStyle/>
          <a:p>
            <a:pPr marL="0" indent="0">
              <a:spcAft>
                <a:spcPts val="1800"/>
              </a:spcAft>
              <a:buNone/>
            </a:pPr>
            <a:r>
              <a:rPr lang="en-US" sz="1800">
                <a:solidFill>
                  <a:schemeClr val="bg1">
                    <a:lumMod val="50000"/>
                  </a:schemeClr>
                </a:solidFill>
              </a:rPr>
              <a:t>This is a TED talk by Joshua </a:t>
            </a:r>
            <a:r>
              <a:rPr lang="en-US" sz="1800" err="1">
                <a:solidFill>
                  <a:schemeClr val="bg1">
                    <a:lumMod val="50000"/>
                  </a:schemeClr>
                </a:solidFill>
              </a:rPr>
              <a:t>Mitro</a:t>
            </a:r>
            <a:r>
              <a:rPr lang="en-US" sz="1800">
                <a:solidFill>
                  <a:schemeClr val="bg1">
                    <a:lumMod val="50000"/>
                  </a:schemeClr>
                </a:solidFill>
              </a:rPr>
              <a:t> </a:t>
            </a:r>
            <a:r>
              <a:rPr lang="en-US" sz="1800" err="1">
                <a:solidFill>
                  <a:schemeClr val="bg1">
                    <a:lumMod val="50000"/>
                  </a:schemeClr>
                </a:solidFill>
              </a:rPr>
              <a:t>Lavra</a:t>
            </a:r>
            <a:r>
              <a:rPr lang="en-US" sz="1800">
                <a:solidFill>
                  <a:schemeClr val="bg1">
                    <a:lumMod val="50000"/>
                  </a:schemeClr>
                </a:solidFill>
              </a:rPr>
              <a:t> making the case for intrapreneurship</a:t>
            </a:r>
            <a:endParaRPr lang="en-US" sz="1800" b="1">
              <a:solidFill>
                <a:schemeClr val="bg1">
                  <a:lumMod val="50000"/>
                </a:schemeClr>
              </a:solidFill>
            </a:endParaRPr>
          </a:p>
          <a:p>
            <a:pPr marL="0" indent="0">
              <a:spcAft>
                <a:spcPts val="1800"/>
              </a:spcAft>
              <a:buNone/>
            </a:pPr>
            <a:r>
              <a:rPr lang="de-AT" sz="1800">
                <a:hlinkClick r:id="rId4"/>
              </a:rPr>
              <a:t>https://www.youtube.com/watch?v=6pm1bbLMqZE</a:t>
            </a:r>
            <a:endParaRPr lang="en-GB" sz="1800" b="1">
              <a:solidFill>
                <a:schemeClr val="bg1">
                  <a:lumMod val="50000"/>
                </a:schemeClr>
              </a:solidFill>
            </a:endParaRPr>
          </a:p>
        </p:txBody>
      </p:sp>
      <p:sp>
        <p:nvSpPr>
          <p:cNvPr id="3" name="!!Scrollen: vertikal 7">
            <a:extLst>
              <a:ext uri="{FF2B5EF4-FFF2-40B4-BE49-F238E27FC236}">
                <a16:creationId xmlns:a16="http://schemas.microsoft.com/office/drawing/2014/main" id="{84F2595D-037E-B215-1E83-5B67E42A9A3A}"/>
              </a:ext>
            </a:extLst>
          </p:cNvPr>
          <p:cNvSpPr/>
          <p:nvPr/>
        </p:nvSpPr>
        <p:spPr>
          <a:xfrm flipH="1">
            <a:off x="0" y="0"/>
            <a:ext cx="131028" cy="685800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Rahmen 9">
            <a:extLst>
              <a:ext uri="{FF2B5EF4-FFF2-40B4-BE49-F238E27FC236}">
                <a16:creationId xmlns:a16="http://schemas.microsoft.com/office/drawing/2014/main" id="{6A671C28-1937-1BCD-8BF2-5C6BFBB6984A}"/>
              </a:ext>
            </a:extLst>
          </p:cNvPr>
          <p:cNvSpPr/>
          <p:nvPr/>
        </p:nvSpPr>
        <p:spPr>
          <a:xfrm flipH="1">
            <a:off x="380990" y="1"/>
            <a:ext cx="131029" cy="685800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Sprechblase: oval 10">
            <a:extLst>
              <a:ext uri="{FF2B5EF4-FFF2-40B4-BE49-F238E27FC236}">
                <a16:creationId xmlns:a16="http://schemas.microsoft.com/office/drawing/2014/main" id="{82CC8352-33AA-08D7-2C23-0DB92DBE9A47}"/>
              </a:ext>
            </a:extLst>
          </p:cNvPr>
          <p:cNvSpPr/>
          <p:nvPr/>
        </p:nvSpPr>
        <p:spPr>
          <a:xfrm flipH="1">
            <a:off x="185052" y="0"/>
            <a:ext cx="131028" cy="685800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Sonne 11">
            <a:extLst>
              <a:ext uri="{FF2B5EF4-FFF2-40B4-BE49-F238E27FC236}">
                <a16:creationId xmlns:a16="http://schemas.microsoft.com/office/drawing/2014/main" id="{1E988ECA-2054-A76A-F07B-45F9E86178D6}"/>
              </a:ext>
            </a:extLst>
          </p:cNvPr>
          <p:cNvSpPr/>
          <p:nvPr/>
        </p:nvSpPr>
        <p:spPr>
          <a:xfrm flipH="1">
            <a:off x="576937" y="0"/>
            <a:ext cx="131028" cy="685800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0" name="Grafik 9" descr="Ein Bild, das Grafiken, Grafikdesign, Farbigkeit, Kreis enthält.&#10;&#10;Automatisch generierte Beschreibung">
            <a:extLst>
              <a:ext uri="{FF2B5EF4-FFF2-40B4-BE49-F238E27FC236}">
                <a16:creationId xmlns:a16="http://schemas.microsoft.com/office/drawing/2014/main" id="{27731CA0-FED6-523E-A3AD-77D35C4E2685}"/>
              </a:ext>
            </a:extLst>
          </p:cNvPr>
          <p:cNvPicPr>
            <a:picLocks noChangeAspect="1"/>
          </p:cNvPicPr>
          <p:nvPr/>
        </p:nvPicPr>
        <p:blipFill>
          <a:blip r:embed="rId5"/>
          <a:stretch>
            <a:fillRect/>
          </a:stretch>
        </p:blipFill>
        <p:spPr>
          <a:xfrm>
            <a:off x="9340143" y="365125"/>
            <a:ext cx="2013657" cy="1256522"/>
          </a:xfrm>
          <a:prstGeom prst="rect">
            <a:avLst/>
          </a:prstGeom>
        </p:spPr>
      </p:pic>
    </p:spTree>
    <p:extLst>
      <p:ext uri="{BB962C8B-B14F-4D97-AF65-F5344CB8AC3E}">
        <p14:creationId xmlns:p14="http://schemas.microsoft.com/office/powerpoint/2010/main" val="2531211131"/>
      </p:ext>
    </p:extLst>
  </p:cSld>
  <p:clrMapOvr>
    <a:masterClrMapping/>
  </p:clrMapOvr>
</p:sld>
</file>

<file path=ppt/theme/theme1.xml><?xml version="1.0" encoding="utf-8"?>
<a:theme xmlns:a="http://schemas.openxmlformats.org/drawingml/2006/main" name="Endorse">
  <a:themeElements>
    <a:clrScheme name="Benutzerdefiniert 4">
      <a:dk1>
        <a:srgbClr val="0E385E"/>
      </a:dk1>
      <a:lt1>
        <a:srgbClr val="F2F2F2"/>
      </a:lt1>
      <a:dk2>
        <a:srgbClr val="212529"/>
      </a:dk2>
      <a:lt2>
        <a:srgbClr val="F2F2F2"/>
      </a:lt2>
      <a:accent1>
        <a:srgbClr val="F07921"/>
      </a:accent1>
      <a:accent2>
        <a:srgbClr val="01AD4B"/>
      </a:accent2>
      <a:accent3>
        <a:srgbClr val="0281B4"/>
      </a:accent3>
      <a:accent4>
        <a:srgbClr val="EE297B"/>
      </a:accent4>
      <a:accent5>
        <a:srgbClr val="FFFFFF"/>
      </a:accent5>
      <a:accent6>
        <a:srgbClr val="FFFFFF"/>
      </a:accent6>
      <a:hlink>
        <a:srgbClr val="2F4866"/>
      </a:hlink>
      <a:folHlink>
        <a:srgbClr val="D6D6D6"/>
      </a:folHlink>
    </a:clrScheme>
    <a:fontScheme name="Endorse">
      <a:majorFont>
        <a:latin typeface="Aptos Serif"/>
        <a:ea typeface=""/>
        <a:cs typeface=""/>
      </a:majorFont>
      <a:minorFont>
        <a:latin typeface="Assista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dorse" id="{F71C5572-BEB1-440B-80CF-77D4E19E2E0D}" vid="{C87D53E5-185C-4862-8E10-3D83B8F85E0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58FFDB33B04204D805D358742B5F84C" ma:contentTypeVersion="17" ma:contentTypeDescription="Ein neues Dokument erstellen." ma:contentTypeScope="" ma:versionID="36fe9fd2917e1cb3d2dce232a023cd86">
  <xsd:schema xmlns:xsd="http://www.w3.org/2001/XMLSchema" xmlns:xs="http://www.w3.org/2001/XMLSchema" xmlns:p="http://schemas.microsoft.com/office/2006/metadata/properties" xmlns:ns2="323be961-96ff-4fd7-9242-58d5ac1cef53" xmlns:ns3="151c28b5-17be-487d-903d-7070014f18c7" targetNamespace="http://schemas.microsoft.com/office/2006/metadata/properties" ma:root="true" ma:fieldsID="30506698402d80daf3c72ec28496f49d" ns2:_="" ns3:_="">
    <xsd:import namespace="323be961-96ff-4fd7-9242-58d5ac1cef53"/>
    <xsd:import namespace="151c28b5-17be-487d-903d-7070014f18c7"/>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SearchProperties" minOccurs="0"/>
                <xsd:element ref="ns2:MediaLengthInSeconds" minOccurs="0"/>
                <xsd:element ref="ns2:MediaServiceLocatio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3be961-96ff-4fd7-9242-58d5ac1cef5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ildmarkierungen" ma:readOnly="false" ma:fieldId="{5cf76f15-5ced-4ddc-b409-7134ff3c332f}" ma:taxonomyMulti="true" ma:sspId="c16438b7-21d0-4069-86e7-cecdf0f7fcb0"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1c28b5-17be-487d-903d-7070014f18c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47913ba-997b-4f17-9f13-3e2be4c79f60}" ma:internalName="TaxCatchAll" ma:showField="CatchAllData" ma:web="151c28b5-17be-487d-903d-7070014f18c7">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23be961-96ff-4fd7-9242-58d5ac1cef53">
      <Terms xmlns="http://schemas.microsoft.com/office/infopath/2007/PartnerControls"/>
    </lcf76f155ced4ddcb4097134ff3c332f>
    <TaxCatchAll xmlns="151c28b5-17be-487d-903d-7070014f18c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854D10-7906-41DB-96EC-AEE777E46097}">
  <ds:schemaRefs>
    <ds:schemaRef ds:uri="151c28b5-17be-487d-903d-7070014f18c7"/>
    <ds:schemaRef ds:uri="323be961-96ff-4fd7-9242-58d5ac1cef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C419AAC-5780-4A5A-ADC1-C1ED69257832}">
  <ds:schemaRefs>
    <ds:schemaRef ds:uri="151c28b5-17be-487d-903d-7070014f18c7"/>
    <ds:schemaRef ds:uri="323be961-96ff-4fd7-9242-58d5ac1cef5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4776174-58D7-4A6C-ADC9-131E8AD43D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Bredbild</PresentationFormat>
  <Slides>11</Slides>
  <Notes>9</Notes>
  <HiddenSlides>0</HiddenSlides>
  <ScaleCrop>false</ScaleCrop>
  <HeadingPairs>
    <vt:vector size="4" baseType="variant">
      <vt:variant>
        <vt:lpstr>Tema</vt:lpstr>
      </vt:variant>
      <vt:variant>
        <vt:i4>1</vt:i4>
      </vt:variant>
      <vt:variant>
        <vt:lpstr>Bildrubriker</vt:lpstr>
      </vt:variant>
      <vt:variant>
        <vt:i4>11</vt:i4>
      </vt:variant>
    </vt:vector>
  </HeadingPairs>
  <TitlesOfParts>
    <vt:vector size="12" baseType="lpstr">
      <vt:lpstr>Endorse</vt:lpstr>
      <vt:lpstr> Entrepreneurship and New business creation </vt:lpstr>
      <vt:lpstr>1. 1 Entrepreneurship and Small Business</vt:lpstr>
      <vt:lpstr>Change is here</vt:lpstr>
      <vt:lpstr>What is Entrepreneurship?</vt:lpstr>
      <vt:lpstr>A lot of defintions</vt:lpstr>
      <vt:lpstr>Focus on new business creation</vt:lpstr>
      <vt:lpstr>Triggers to entrepeneurship</vt:lpstr>
      <vt:lpstr>Barriers to entrepeneurship</vt:lpstr>
      <vt:lpstr>Entrepreneurship within companies – Intrapreneurship</vt:lpstr>
      <vt:lpstr>Group assignment</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Alina Schoenberg</dc:creator>
  <cp:revision>2</cp:revision>
  <dcterms:created xsi:type="dcterms:W3CDTF">2022-04-04T19:32:46Z</dcterms:created>
  <dcterms:modified xsi:type="dcterms:W3CDTF">2024-03-22T14:57:04Z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0x010100558FFDB33B04204D805D358742B5F84C</vt:lpwstr>
  </property>
  <property fmtid="{D5CDD505-2E9C-101B-9397-08002B2CF9AE}" pid="3" name="MediaServiceImageTags">
    <vt:lpwstr/>
  </property>
</Properties>
</file>