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15"/>
  </p:notesMasterIdLst>
  <p:sldIdLst>
    <p:sldId id="494" r:id="rId5"/>
    <p:sldId id="464" r:id="rId6"/>
    <p:sldId id="450" r:id="rId7"/>
    <p:sldId id="437" r:id="rId8"/>
    <p:sldId id="438" r:id="rId9"/>
    <p:sldId id="439" r:id="rId10"/>
    <p:sldId id="440" r:id="rId11"/>
    <p:sldId id="455" r:id="rId12"/>
    <p:sldId id="534" r:id="rId13"/>
    <p:sldId id="53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85E"/>
    <a:srgbClr val="F07921"/>
    <a:srgbClr val="0281B4"/>
    <a:srgbClr val="01AD4B"/>
    <a:srgbClr val="EE2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E291F-4187-457D-A7D6-B9844B3D86F0}" v="1" dt="2024-03-22T14:57:46.957"/>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a Amon" userId="S::cornelia.amon@fh-krems.ac.at::5954e632-5942-4ce2-bb41-89c16c6cc23e" providerId="AD" clId="Web-{1EFC1BB6-D612-4653-A96A-A138511D60F5}"/>
    <pc:docChg chg="addSld">
      <pc:chgData name="Cornelia Amon" userId="S::cornelia.amon@fh-krems.ac.at::5954e632-5942-4ce2-bb41-89c16c6cc23e" providerId="AD" clId="Web-{1EFC1BB6-D612-4653-A96A-A138511D60F5}" dt="2024-03-15T08:03:11.361" v="0"/>
      <pc:docMkLst>
        <pc:docMk/>
      </pc:docMkLst>
      <pc:sldChg chg="add">
        <pc:chgData name="Cornelia Amon" userId="S::cornelia.amon@fh-krems.ac.at::5954e632-5942-4ce2-bb41-89c16c6cc23e" providerId="AD" clId="Web-{1EFC1BB6-D612-4653-A96A-A138511D60F5}" dt="2024-03-15T08:03:11.361" v="0"/>
        <pc:sldMkLst>
          <pc:docMk/>
          <pc:sldMk cId="2094950677" sldId="535"/>
        </pc:sldMkLst>
      </pc:sldChg>
    </pc:docChg>
  </pc:docChgLst>
  <pc:docChgLst>
    <pc:chgData name="yvonne.vonfriedrichs" userId="S::yvonne.vonfriedrichs_miun.se#ext#@imcfhkrems.onmicrosoft.com::1446dabb-076f-4b93-84a7-10efe9a3e9e5" providerId="AD" clId="Web-{40C2FA45-642D-4396-8B4F-70DFA158A353}"/>
    <pc:docChg chg="modSld">
      <pc:chgData name="yvonne.vonfriedrichs" userId="S::yvonne.vonfriedrichs_miun.se#ext#@imcfhkrems.onmicrosoft.com::1446dabb-076f-4b93-84a7-10efe9a3e9e5" providerId="AD" clId="Web-{40C2FA45-642D-4396-8B4F-70DFA158A353}" dt="2023-10-09T13:11:38.314" v="16" actId="20577"/>
      <pc:docMkLst>
        <pc:docMk/>
      </pc:docMkLst>
      <pc:sldChg chg="modSp">
        <pc:chgData name="yvonne.vonfriedrichs" userId="S::yvonne.vonfriedrichs_miun.se#ext#@imcfhkrems.onmicrosoft.com::1446dabb-076f-4b93-84a7-10efe9a3e9e5" providerId="AD" clId="Web-{40C2FA45-642D-4396-8B4F-70DFA158A353}" dt="2023-10-09T13:11:38.314" v="16" actId="20577"/>
        <pc:sldMkLst>
          <pc:docMk/>
          <pc:sldMk cId="2518453865" sldId="490"/>
        </pc:sldMkLst>
        <pc:spChg chg="mod">
          <ac:chgData name="yvonne.vonfriedrichs" userId="S::yvonne.vonfriedrichs_miun.se#ext#@imcfhkrems.onmicrosoft.com::1446dabb-076f-4b93-84a7-10efe9a3e9e5" providerId="AD" clId="Web-{40C2FA45-642D-4396-8B4F-70DFA158A353}" dt="2023-10-09T13:11:38.314" v="16" actId="20577"/>
          <ac:spMkLst>
            <pc:docMk/>
            <pc:sldMk cId="2518453865" sldId="490"/>
            <ac:spMk id="11" creationId="{FA7304FA-E397-A5FA-E111-D3633CF4F816}"/>
          </ac:spMkLst>
        </pc:spChg>
      </pc:sldChg>
    </pc:docChg>
  </pc:docChgLst>
  <pc:docChgLst>
    <pc:chgData name="Dalborg, Cecilia" userId="S::cecilia.dalborg_miun.se#ext#@imcfhkrems.onmicrosoft.com::8d1d843a-05de-4250-9056-cc783638e52e" providerId="AD" clId="Web-{4DC3A634-4170-4E16-BD67-82235AB99188}"/>
    <pc:docChg chg="modSld">
      <pc:chgData name="Dalborg, Cecilia" userId="S::cecilia.dalborg_miun.se#ext#@imcfhkrems.onmicrosoft.com::8d1d843a-05de-4250-9056-cc783638e52e" providerId="AD" clId="Web-{4DC3A634-4170-4E16-BD67-82235AB99188}" dt="2024-02-05T13:44:05.515" v="12" actId="20577"/>
      <pc:docMkLst>
        <pc:docMk/>
      </pc:docMkLst>
      <pc:sldChg chg="modSp">
        <pc:chgData name="Dalborg, Cecilia" userId="S::cecilia.dalborg_miun.se#ext#@imcfhkrems.onmicrosoft.com::8d1d843a-05de-4250-9056-cc783638e52e" providerId="AD" clId="Web-{4DC3A634-4170-4E16-BD67-82235AB99188}" dt="2024-02-05T13:42:16.840" v="4" actId="20577"/>
        <pc:sldMkLst>
          <pc:docMk/>
          <pc:sldMk cId="3620944923" sldId="464"/>
        </pc:sldMkLst>
        <pc:spChg chg="mod">
          <ac:chgData name="Dalborg, Cecilia" userId="S::cecilia.dalborg_miun.se#ext#@imcfhkrems.onmicrosoft.com::8d1d843a-05de-4250-9056-cc783638e52e" providerId="AD" clId="Web-{4DC3A634-4170-4E16-BD67-82235AB99188}" dt="2024-02-05T13:42:16.840" v="4" actId="20577"/>
          <ac:spMkLst>
            <pc:docMk/>
            <pc:sldMk cId="3620944923" sldId="464"/>
            <ac:spMk id="7" creationId="{873FA4FA-9E59-CAFC-9D21-7C99A28612C8}"/>
          </ac:spMkLst>
        </pc:spChg>
      </pc:sldChg>
      <pc:sldChg chg="modSp">
        <pc:chgData name="Dalborg, Cecilia" userId="S::cecilia.dalborg_miun.se#ext#@imcfhkrems.onmicrosoft.com::8d1d843a-05de-4250-9056-cc783638e52e" providerId="AD" clId="Web-{4DC3A634-4170-4E16-BD67-82235AB99188}" dt="2024-02-05T13:44:05.515" v="12" actId="20577"/>
        <pc:sldMkLst>
          <pc:docMk/>
          <pc:sldMk cId="1511500497" sldId="534"/>
        </pc:sldMkLst>
        <pc:spChg chg="mod">
          <ac:chgData name="Dalborg, Cecilia" userId="S::cecilia.dalborg_miun.se#ext#@imcfhkrems.onmicrosoft.com::8d1d843a-05de-4250-9056-cc783638e52e" providerId="AD" clId="Web-{4DC3A634-4170-4E16-BD67-82235AB99188}" dt="2024-02-05T13:44:05.515" v="12" actId="20577"/>
          <ac:spMkLst>
            <pc:docMk/>
            <pc:sldMk cId="1511500497" sldId="534"/>
            <ac:spMk id="10" creationId="{1C46043C-34A6-5DBE-D77D-87E447594DC0}"/>
          </ac:spMkLst>
        </pc:spChg>
      </pc:sldChg>
    </pc:docChg>
  </pc:docChgLst>
  <pc:docChgLst>
    <pc:chgData name="von Friedrichs, Yvonne" userId="S::yvonne.vonfriedrichs_miun.se#ext#@imcfhkrems.onmicrosoft.com::1446dabb-076f-4b93-84a7-10efe9a3e9e5" providerId="AD" clId="Web-{8B4E291F-4187-457D-A7D6-B9844B3D86F0}"/>
    <pc:docChg chg="modSld">
      <pc:chgData name="von Friedrichs, Yvonne" userId="S::yvonne.vonfriedrichs_miun.se#ext#@imcfhkrems.onmicrosoft.com::1446dabb-076f-4b93-84a7-10efe9a3e9e5" providerId="AD" clId="Web-{8B4E291F-4187-457D-A7D6-B9844B3D86F0}" dt="2024-03-22T14:57:46.957" v="0" actId="20577"/>
      <pc:docMkLst>
        <pc:docMk/>
      </pc:docMkLst>
      <pc:sldChg chg="modSp">
        <pc:chgData name="von Friedrichs, Yvonne" userId="S::yvonne.vonfriedrichs_miun.se#ext#@imcfhkrems.onmicrosoft.com::1446dabb-076f-4b93-84a7-10efe9a3e9e5" providerId="AD" clId="Web-{8B4E291F-4187-457D-A7D6-B9844B3D86F0}" dt="2024-03-22T14:57:46.957" v="0" actId="20577"/>
        <pc:sldMkLst>
          <pc:docMk/>
          <pc:sldMk cId="3620944923" sldId="464"/>
        </pc:sldMkLst>
        <pc:spChg chg="mod">
          <ac:chgData name="von Friedrichs, Yvonne" userId="S::yvonne.vonfriedrichs_miun.se#ext#@imcfhkrems.onmicrosoft.com::1446dabb-076f-4b93-84a7-10efe9a3e9e5" providerId="AD" clId="Web-{8B4E291F-4187-457D-A7D6-B9844B3D86F0}" dt="2024-03-22T14:57:46.957" v="0" actId="20577"/>
          <ac:spMkLst>
            <pc:docMk/>
            <pc:sldMk cId="3620944923" sldId="464"/>
            <ac:spMk id="7" creationId="{873FA4FA-9E59-CAFC-9D21-7C99A28612C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B7_F95A87E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B7_F95A87E8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B7_F95A87E8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B7_F95A87E8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Tabelle1!$B$1</c:f>
              <c:strCache>
                <c:ptCount val="1"/>
                <c:pt idx="0">
                  <c:v>Turnover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93-4DB0-8A72-344F365232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93-4DB0-8A72-344F365232C1}"/>
              </c:ext>
            </c:extLst>
          </c:dPt>
          <c:cat>
            <c:strRef>
              <c:f>Tabelle1!$A$2:$A$3</c:f>
              <c:strCache>
                <c:ptCount val="2"/>
                <c:pt idx="0">
                  <c:v>SMEs</c:v>
                </c:pt>
                <c:pt idx="1">
                  <c:v>Others</c:v>
                </c:pt>
              </c:strCache>
            </c:strRef>
          </c:cat>
          <c:val>
            <c:numRef>
              <c:f>Tabelle1!$B$2:$B$3</c:f>
              <c:numCache>
                <c:formatCode>General</c:formatCode>
                <c:ptCount val="2"/>
                <c:pt idx="0">
                  <c:v>52</c:v>
                </c:pt>
                <c:pt idx="1">
                  <c:v>48</c:v>
                </c:pt>
              </c:numCache>
            </c:numRef>
          </c:val>
          <c:extLst>
            <c:ext xmlns:c16="http://schemas.microsoft.com/office/drawing/2014/chart" uri="{C3380CC4-5D6E-409C-BE32-E72D297353CC}">
              <c16:uniqueId val="{00000000-2CCC-481F-90FF-F23F417CD60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Tabelle1!$B$1</c:f>
              <c:strCache>
                <c:ptCount val="1"/>
                <c:pt idx="0">
                  <c:v>Businesses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C3-4F25-852A-CF4FD47CAC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C3-4F25-852A-CF4FD47CAC27}"/>
              </c:ext>
            </c:extLst>
          </c:dPt>
          <c:cat>
            <c:strRef>
              <c:f>Tabelle1!$A$2:$A$3</c:f>
              <c:strCache>
                <c:ptCount val="2"/>
                <c:pt idx="0">
                  <c:v>SMEs</c:v>
                </c:pt>
                <c:pt idx="1">
                  <c:v>Others</c:v>
                </c:pt>
              </c:strCache>
            </c:strRef>
          </c:cat>
          <c:val>
            <c:numRef>
              <c:f>Tabelle1!$B$2:$B$3</c:f>
              <c:numCache>
                <c:formatCode>General</c:formatCode>
                <c:ptCount val="2"/>
                <c:pt idx="0">
                  <c:v>99.9</c:v>
                </c:pt>
                <c:pt idx="1">
                  <c:v>0.1</c:v>
                </c:pt>
              </c:numCache>
            </c:numRef>
          </c:val>
          <c:extLst>
            <c:ext xmlns:c16="http://schemas.microsoft.com/office/drawing/2014/chart" uri="{C3380CC4-5D6E-409C-BE32-E72D297353CC}">
              <c16:uniqueId val="{00000004-BEC3-4F25-852A-CF4FD47CAC2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Tabelle1!$B$1</c:f>
              <c:strCache>
                <c:ptCount val="1"/>
                <c:pt idx="0">
                  <c:v>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D1-4343-841E-9D5B1CEA2F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D1-4343-841E-9D5B1CEA2F4B}"/>
              </c:ext>
            </c:extLst>
          </c:dPt>
          <c:cat>
            <c:strRef>
              <c:f>Tabelle1!$A$2:$A$3</c:f>
              <c:strCache>
                <c:ptCount val="2"/>
                <c:pt idx="0">
                  <c:v>SMEs</c:v>
                </c:pt>
                <c:pt idx="1">
                  <c:v>Others</c:v>
                </c:pt>
              </c:strCache>
            </c:strRef>
          </c:cat>
          <c:val>
            <c:numRef>
              <c:f>Tabelle1!$B$2:$B$3</c:f>
              <c:numCache>
                <c:formatCode>General</c:formatCode>
                <c:ptCount val="2"/>
                <c:pt idx="0">
                  <c:v>60</c:v>
                </c:pt>
                <c:pt idx="1">
                  <c:v>40</c:v>
                </c:pt>
              </c:numCache>
            </c:numRef>
          </c:val>
          <c:extLst>
            <c:ext xmlns:c16="http://schemas.microsoft.com/office/drawing/2014/chart" uri="{C3380CC4-5D6E-409C-BE32-E72D297353CC}">
              <c16:uniqueId val="{00000004-53D1-4343-841E-9D5B1CEA2F4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err="1"/>
              <a:t>Survive</a:t>
            </a:r>
            <a:endParaRPr lang="de-AT"/>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Tabelle1!$B$1</c:f>
              <c:strCache>
                <c:ptCount val="1"/>
                <c:pt idx="0">
                  <c:v>Survive</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9B4-4DD2-A051-DBCB09B061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B4-4DD2-A051-DBCB09B0616B}"/>
              </c:ext>
            </c:extLst>
          </c:dPt>
          <c:cat>
            <c:strRef>
              <c:f>Tabelle1!$A$2:$A$3</c:f>
              <c:strCache>
                <c:ptCount val="2"/>
                <c:pt idx="0">
                  <c:v>Less than 5 years</c:v>
                </c:pt>
                <c:pt idx="1">
                  <c:v>More</c:v>
                </c:pt>
              </c:strCache>
            </c:strRef>
          </c:cat>
          <c:val>
            <c:numRef>
              <c:f>Tabelle1!$B$2:$B$3</c:f>
              <c:numCache>
                <c:formatCode>General</c:formatCode>
                <c:ptCount val="2"/>
                <c:pt idx="0">
                  <c:v>52</c:v>
                </c:pt>
                <c:pt idx="1">
                  <c:v>40</c:v>
                </c:pt>
              </c:numCache>
            </c:numRef>
          </c:val>
          <c:extLst>
            <c:ext xmlns:c16="http://schemas.microsoft.com/office/drawing/2014/chart" uri="{C3380CC4-5D6E-409C-BE32-E72D297353CC}">
              <c16:uniqueId val="{00000004-E9B4-4DD2-A051-DBCB09B0616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84D56-4EB1-4C21-92EA-B59ADE7CAE4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de-AT"/>
        </a:p>
      </dgm:t>
    </dgm:pt>
    <dgm:pt modelId="{E52CE08B-301F-45B3-B3F6-8A5CFF024458}">
      <dgm:prSet phldrT="[Text]" custT="1"/>
      <dgm:spPr>
        <a:solidFill>
          <a:srgbClr val="0D385E"/>
        </a:solidFill>
      </dgm:spPr>
      <dgm:t>
        <a:bodyPr/>
        <a:lstStyle/>
        <a:p>
          <a:r>
            <a:rPr lang="de-DE" sz="3200"/>
            <a:t>Start Up</a:t>
          </a:r>
          <a:endParaRPr lang="de-AT" sz="3200"/>
        </a:p>
      </dgm:t>
    </dgm:pt>
    <dgm:pt modelId="{E1B5637D-D2B2-44D8-9564-A17EE7EDA5D9}" type="parTrans" cxnId="{C7378CC1-B963-42B6-8F32-247EB383001D}">
      <dgm:prSet/>
      <dgm:spPr/>
      <dgm:t>
        <a:bodyPr/>
        <a:lstStyle/>
        <a:p>
          <a:endParaRPr lang="de-AT" sz="2800"/>
        </a:p>
      </dgm:t>
    </dgm:pt>
    <dgm:pt modelId="{75FC8D27-CFE5-4C88-8E4B-E95967EE2940}" type="sibTrans" cxnId="{C7378CC1-B963-42B6-8F32-247EB383001D}">
      <dgm:prSet/>
      <dgm:spPr/>
      <dgm:t>
        <a:bodyPr/>
        <a:lstStyle/>
        <a:p>
          <a:endParaRPr lang="de-AT" sz="2800"/>
        </a:p>
      </dgm:t>
    </dgm:pt>
    <dgm:pt modelId="{19272368-E5BD-49A9-B527-83EDEAE7B35B}">
      <dgm:prSet phldrT="[Text]" custT="1"/>
      <dgm:spPr>
        <a:solidFill>
          <a:srgbClr val="EE297B"/>
        </a:solidFill>
      </dgm:spPr>
      <dgm:t>
        <a:bodyPr/>
        <a:lstStyle/>
        <a:p>
          <a:r>
            <a:rPr lang="de-DE" sz="2000" err="1"/>
            <a:t>Entrepreneurial</a:t>
          </a:r>
          <a:r>
            <a:rPr lang="de-DE" sz="2000"/>
            <a:t> </a:t>
          </a:r>
          <a:r>
            <a:rPr lang="de-DE" sz="2000" err="1"/>
            <a:t>character</a:t>
          </a:r>
          <a:endParaRPr lang="de-AT" sz="2000"/>
        </a:p>
      </dgm:t>
    </dgm:pt>
    <dgm:pt modelId="{B5C46F1F-19E9-4C2E-9641-37AF8194C5FB}" type="parTrans" cxnId="{0A15CD3E-0760-429B-B178-D6CEFDC3EC84}">
      <dgm:prSet/>
      <dgm:spPr>
        <a:ln>
          <a:solidFill>
            <a:srgbClr val="0D385E"/>
          </a:solidFill>
        </a:ln>
      </dgm:spPr>
      <dgm:t>
        <a:bodyPr/>
        <a:lstStyle/>
        <a:p>
          <a:endParaRPr lang="de-AT" sz="1800"/>
        </a:p>
      </dgm:t>
    </dgm:pt>
    <dgm:pt modelId="{0E5E2058-C812-420A-8884-DDDAA233EF41}" type="sibTrans" cxnId="{0A15CD3E-0760-429B-B178-D6CEFDC3EC84}">
      <dgm:prSet/>
      <dgm:spPr/>
      <dgm:t>
        <a:bodyPr/>
        <a:lstStyle/>
        <a:p>
          <a:endParaRPr lang="de-AT" sz="2800"/>
        </a:p>
      </dgm:t>
    </dgm:pt>
    <dgm:pt modelId="{1C08D0A5-4380-45BB-8AEB-EC9132DD64AE}">
      <dgm:prSet phldrT="[Text]" custT="1"/>
      <dgm:spPr>
        <a:solidFill>
          <a:srgbClr val="01AD4B"/>
        </a:solidFill>
      </dgm:spPr>
      <dgm:t>
        <a:bodyPr/>
        <a:lstStyle/>
        <a:p>
          <a:r>
            <a:rPr lang="de-DE" sz="2000"/>
            <a:t>A </a:t>
          </a:r>
          <a:r>
            <a:rPr lang="de-DE" sz="2000" err="1"/>
            <a:t>good</a:t>
          </a:r>
          <a:r>
            <a:rPr lang="de-DE" sz="2000"/>
            <a:t> </a:t>
          </a:r>
          <a:r>
            <a:rPr lang="de-DE" sz="2000" err="1"/>
            <a:t>business</a:t>
          </a:r>
          <a:r>
            <a:rPr lang="de-DE" sz="2000"/>
            <a:t> </a:t>
          </a:r>
          <a:r>
            <a:rPr lang="de-DE" sz="2000" err="1"/>
            <a:t>idea</a:t>
          </a:r>
          <a:endParaRPr lang="de-AT" sz="2000"/>
        </a:p>
      </dgm:t>
    </dgm:pt>
    <dgm:pt modelId="{FF2DA42E-EAA5-4B32-A9C0-F988A0A22FA7}" type="parTrans" cxnId="{BC3E3ADF-A428-400E-B676-5EC158B7D4CA}">
      <dgm:prSet/>
      <dgm:spPr>
        <a:ln>
          <a:solidFill>
            <a:srgbClr val="0D385E"/>
          </a:solidFill>
        </a:ln>
      </dgm:spPr>
      <dgm:t>
        <a:bodyPr/>
        <a:lstStyle/>
        <a:p>
          <a:endParaRPr lang="de-AT" sz="1800"/>
        </a:p>
      </dgm:t>
    </dgm:pt>
    <dgm:pt modelId="{42ED8606-0C86-4FD4-B99B-933FE54F839C}" type="sibTrans" cxnId="{BC3E3ADF-A428-400E-B676-5EC158B7D4CA}">
      <dgm:prSet/>
      <dgm:spPr/>
      <dgm:t>
        <a:bodyPr/>
        <a:lstStyle/>
        <a:p>
          <a:endParaRPr lang="de-AT" sz="2800"/>
        </a:p>
      </dgm:t>
    </dgm:pt>
    <dgm:pt modelId="{B32E0806-6E59-4A1F-9EFE-6D1CEBA19532}">
      <dgm:prSet phldrT="[Text]" custT="1"/>
      <dgm:spPr/>
      <dgm:t>
        <a:bodyPr/>
        <a:lstStyle/>
        <a:p>
          <a:r>
            <a:rPr lang="de-DE" sz="2000"/>
            <a:t>Capital</a:t>
          </a:r>
          <a:endParaRPr lang="de-AT" sz="2000"/>
        </a:p>
      </dgm:t>
    </dgm:pt>
    <dgm:pt modelId="{6816444C-3D96-432F-AD53-1C99FD906607}" type="parTrans" cxnId="{2435DCB3-0595-4F7E-BFC1-A4F67A548BA6}">
      <dgm:prSet/>
      <dgm:spPr>
        <a:ln>
          <a:solidFill>
            <a:srgbClr val="0D385E"/>
          </a:solidFill>
        </a:ln>
      </dgm:spPr>
      <dgm:t>
        <a:bodyPr/>
        <a:lstStyle/>
        <a:p>
          <a:endParaRPr lang="de-AT" sz="1800"/>
        </a:p>
      </dgm:t>
    </dgm:pt>
    <dgm:pt modelId="{4D6BA315-D080-4572-A736-BEAB06CC7D0F}" type="sibTrans" cxnId="{2435DCB3-0595-4F7E-BFC1-A4F67A548BA6}">
      <dgm:prSet/>
      <dgm:spPr/>
      <dgm:t>
        <a:bodyPr/>
        <a:lstStyle/>
        <a:p>
          <a:endParaRPr lang="de-AT" sz="2800"/>
        </a:p>
      </dgm:t>
    </dgm:pt>
    <dgm:pt modelId="{FDB402E3-A158-45D3-AC36-EE06B406CE9B}">
      <dgm:prSet phldrT="[Text]" custT="1"/>
      <dgm:spPr>
        <a:solidFill>
          <a:srgbClr val="0281B4"/>
        </a:solidFill>
      </dgm:spPr>
      <dgm:t>
        <a:bodyPr/>
        <a:lstStyle/>
        <a:p>
          <a:r>
            <a:rPr lang="de-DE" sz="2000"/>
            <a:t>A plan</a:t>
          </a:r>
          <a:endParaRPr lang="de-AT" sz="2000"/>
        </a:p>
      </dgm:t>
    </dgm:pt>
    <dgm:pt modelId="{818835F5-C0DD-45CA-BA26-7E4064A98FE9}" type="parTrans" cxnId="{5DF7382B-B44B-40DA-9D8F-A5E79E1DE368}">
      <dgm:prSet/>
      <dgm:spPr>
        <a:ln>
          <a:solidFill>
            <a:srgbClr val="0D385E"/>
          </a:solidFill>
        </a:ln>
      </dgm:spPr>
      <dgm:t>
        <a:bodyPr/>
        <a:lstStyle/>
        <a:p>
          <a:endParaRPr lang="de-AT" sz="1800"/>
        </a:p>
      </dgm:t>
    </dgm:pt>
    <dgm:pt modelId="{60B8FA7D-F499-4CDA-8D03-F2E858EF6154}" type="sibTrans" cxnId="{5DF7382B-B44B-40DA-9D8F-A5E79E1DE368}">
      <dgm:prSet/>
      <dgm:spPr/>
      <dgm:t>
        <a:bodyPr/>
        <a:lstStyle/>
        <a:p>
          <a:endParaRPr lang="de-AT" sz="2800"/>
        </a:p>
      </dgm:t>
    </dgm:pt>
    <dgm:pt modelId="{515022AA-0993-44C3-8D3C-BEAA00008E6C}">
      <dgm:prSet phldrT="[Text]" custT="1"/>
      <dgm:spPr/>
      <dgm:t>
        <a:bodyPr/>
        <a:lstStyle/>
        <a:p>
          <a:r>
            <a:rPr lang="de-DE" sz="1600"/>
            <a:t>Financial</a:t>
          </a:r>
          <a:endParaRPr lang="de-AT" sz="1600"/>
        </a:p>
      </dgm:t>
    </dgm:pt>
    <dgm:pt modelId="{005A16BB-BC6C-45F0-9DBC-FB3B1B61A6E1}" type="parTrans" cxnId="{39F06A84-6026-4FB4-9FF7-14E0E7DC79CC}">
      <dgm:prSet/>
      <dgm:spPr/>
      <dgm:t>
        <a:bodyPr/>
        <a:lstStyle/>
        <a:p>
          <a:endParaRPr lang="de-AT" sz="1800"/>
        </a:p>
      </dgm:t>
    </dgm:pt>
    <dgm:pt modelId="{E72B4A21-63A7-42D4-9A9A-34151EF27CC5}" type="sibTrans" cxnId="{39F06A84-6026-4FB4-9FF7-14E0E7DC79CC}">
      <dgm:prSet/>
      <dgm:spPr/>
      <dgm:t>
        <a:bodyPr/>
        <a:lstStyle/>
        <a:p>
          <a:endParaRPr lang="de-AT" sz="2800"/>
        </a:p>
      </dgm:t>
    </dgm:pt>
    <dgm:pt modelId="{ED47FEE7-E9EF-4CE0-B3B7-B51AD9453ADC}">
      <dgm:prSet phldrT="[Text]" custT="1"/>
      <dgm:spPr/>
      <dgm:t>
        <a:bodyPr/>
        <a:lstStyle/>
        <a:p>
          <a:r>
            <a:rPr lang="de-DE" sz="1600" err="1"/>
            <a:t>Social</a:t>
          </a:r>
          <a:r>
            <a:rPr lang="de-DE" sz="1600"/>
            <a:t> </a:t>
          </a:r>
          <a:endParaRPr lang="de-AT" sz="1600"/>
        </a:p>
      </dgm:t>
    </dgm:pt>
    <dgm:pt modelId="{E2F744EA-22B2-40EB-90A9-48B9456E3350}" type="parTrans" cxnId="{173EB87B-6674-4048-B839-83CD4FA64F20}">
      <dgm:prSet/>
      <dgm:spPr/>
      <dgm:t>
        <a:bodyPr/>
        <a:lstStyle/>
        <a:p>
          <a:endParaRPr lang="de-AT" sz="1800"/>
        </a:p>
      </dgm:t>
    </dgm:pt>
    <dgm:pt modelId="{D640B451-2CC2-4840-A233-D9309753FB27}" type="sibTrans" cxnId="{173EB87B-6674-4048-B839-83CD4FA64F20}">
      <dgm:prSet/>
      <dgm:spPr/>
      <dgm:t>
        <a:bodyPr/>
        <a:lstStyle/>
        <a:p>
          <a:endParaRPr lang="de-AT" sz="2800"/>
        </a:p>
      </dgm:t>
    </dgm:pt>
    <dgm:pt modelId="{C2E67050-64C2-4EA7-B82C-CD805AE1214E}">
      <dgm:prSet phldrT="[Text]" custT="1"/>
      <dgm:spPr/>
      <dgm:t>
        <a:bodyPr/>
        <a:lstStyle/>
        <a:p>
          <a:r>
            <a:rPr lang="de-DE" sz="1600"/>
            <a:t>Human</a:t>
          </a:r>
          <a:endParaRPr lang="de-AT" sz="1600"/>
        </a:p>
      </dgm:t>
    </dgm:pt>
    <dgm:pt modelId="{63C3D0CA-037B-4941-8BC9-A082AE80B0FA}" type="parTrans" cxnId="{EDB7C9BA-8A4B-44A0-9849-950E037A02F7}">
      <dgm:prSet/>
      <dgm:spPr/>
      <dgm:t>
        <a:bodyPr/>
        <a:lstStyle/>
        <a:p>
          <a:endParaRPr lang="de-AT" sz="1800"/>
        </a:p>
      </dgm:t>
    </dgm:pt>
    <dgm:pt modelId="{76FBECA9-DAC3-45AB-B810-3CA505DF8EE7}" type="sibTrans" cxnId="{EDB7C9BA-8A4B-44A0-9849-950E037A02F7}">
      <dgm:prSet/>
      <dgm:spPr/>
      <dgm:t>
        <a:bodyPr/>
        <a:lstStyle/>
        <a:p>
          <a:endParaRPr lang="de-AT" sz="2800"/>
        </a:p>
      </dgm:t>
    </dgm:pt>
    <dgm:pt modelId="{D0DED2A2-DCB9-4ABD-97CB-C1BF5D2874C1}" type="pres">
      <dgm:prSet presAssocID="{BB684D56-4EB1-4C21-92EA-B59ADE7CAE48}" presName="Name0" presStyleCnt="0">
        <dgm:presLayoutVars>
          <dgm:chMax val="1"/>
          <dgm:chPref val="1"/>
          <dgm:dir/>
          <dgm:animOne val="branch"/>
          <dgm:animLvl val="lvl"/>
        </dgm:presLayoutVars>
      </dgm:prSet>
      <dgm:spPr/>
    </dgm:pt>
    <dgm:pt modelId="{B328FE53-F015-4E69-881B-1481234D77EB}" type="pres">
      <dgm:prSet presAssocID="{E52CE08B-301F-45B3-B3F6-8A5CFF024458}" presName="textCenter" presStyleLbl="node1" presStyleIdx="0" presStyleCnt="8" custScaleX="238229" custScaleY="172928" custLinFactNeighborX="38950" custLinFactNeighborY="-14958"/>
      <dgm:spPr/>
    </dgm:pt>
    <dgm:pt modelId="{0FB73C4F-C046-4B0D-92EE-F1869188591F}" type="pres">
      <dgm:prSet presAssocID="{E52CE08B-301F-45B3-B3F6-8A5CFF024458}" presName="cycle_1" presStyleCnt="0"/>
      <dgm:spPr/>
    </dgm:pt>
    <dgm:pt modelId="{AE1A14CC-10C2-45BE-B04B-7DAA9D7B51D0}" type="pres">
      <dgm:prSet presAssocID="{19272368-E5BD-49A9-B527-83EDEAE7B35B}" presName="childCenter1" presStyleLbl="node1" presStyleIdx="1" presStyleCnt="8" custScaleX="303623" custScaleY="172928" custLinFactNeighborX="13755" custLinFactNeighborY="-9834"/>
      <dgm:spPr/>
    </dgm:pt>
    <dgm:pt modelId="{51E18347-1B83-4918-A91F-F26882726FEC}" type="pres">
      <dgm:prSet presAssocID="{B5C46F1F-19E9-4C2E-9641-37AF8194C5FB}" presName="Name144" presStyleLbl="parChTrans1D2" presStyleIdx="0" presStyleCnt="4" custScaleX="6724"/>
      <dgm:spPr/>
    </dgm:pt>
    <dgm:pt modelId="{5D926AE0-129A-46B2-A642-4E1EA2CB66AE}" type="pres">
      <dgm:prSet presAssocID="{E52CE08B-301F-45B3-B3F6-8A5CFF024458}" presName="cycle_2" presStyleCnt="0"/>
      <dgm:spPr/>
    </dgm:pt>
    <dgm:pt modelId="{9887AB24-6AD7-4B0E-8E01-6994084ACC5F}" type="pres">
      <dgm:prSet presAssocID="{1C08D0A5-4380-45BB-8AEB-EC9132DD64AE}" presName="childCenter2" presStyleLbl="node1" presStyleIdx="2" presStyleCnt="8" custScaleX="303623" custScaleY="172928" custLinFactNeighborX="79483" custLinFactNeighborY="-4728"/>
      <dgm:spPr/>
    </dgm:pt>
    <dgm:pt modelId="{4C062F65-A712-4058-B466-7DC9F94CC379}" type="pres">
      <dgm:prSet presAssocID="{FF2DA42E-EAA5-4B32-A9C0-F988A0A22FA7}" presName="Name221" presStyleLbl="parChTrans1D2" presStyleIdx="1" presStyleCnt="4" custScaleX="2690"/>
      <dgm:spPr/>
    </dgm:pt>
    <dgm:pt modelId="{ADB755C2-7246-41D3-97EF-8B20480D938C}" type="pres">
      <dgm:prSet presAssocID="{E52CE08B-301F-45B3-B3F6-8A5CFF024458}" presName="cycle_3" presStyleCnt="0"/>
      <dgm:spPr/>
    </dgm:pt>
    <dgm:pt modelId="{F95C032E-1EAE-4FC3-96A0-511E1A86AC8A}" type="pres">
      <dgm:prSet presAssocID="{FDB402E3-A158-45D3-AC36-EE06B406CE9B}" presName="childCenter3" presStyleLbl="node1" presStyleIdx="3" presStyleCnt="8" custScaleX="303623" custScaleY="172928" custLinFactNeighborX="14903" custLinFactNeighborY="4861"/>
      <dgm:spPr/>
    </dgm:pt>
    <dgm:pt modelId="{5934CE47-E843-4A62-BF48-041B06953F3F}" type="pres">
      <dgm:prSet presAssocID="{818835F5-C0DD-45CA-BA26-7E4064A98FE9}" presName="Name288" presStyleLbl="parChTrans1D2" presStyleIdx="2" presStyleCnt="4" custScaleX="6724"/>
      <dgm:spPr/>
    </dgm:pt>
    <dgm:pt modelId="{3A589D1A-0336-4298-A8E0-1C9EE1BFCDF9}" type="pres">
      <dgm:prSet presAssocID="{E52CE08B-301F-45B3-B3F6-8A5CFF024458}" presName="cycle_4" presStyleCnt="0"/>
      <dgm:spPr/>
    </dgm:pt>
    <dgm:pt modelId="{6F110A7F-2E61-4EAD-905A-186359A1F7AE}" type="pres">
      <dgm:prSet presAssocID="{B32E0806-6E59-4A1F-9EFE-6D1CEBA19532}" presName="childCenter4" presStyleLbl="node1" presStyleIdx="4" presStyleCnt="8" custScaleX="303623" custScaleY="172928" custLinFactNeighborX="-64384" custLinFactNeighborY="-7227"/>
      <dgm:spPr/>
    </dgm:pt>
    <dgm:pt modelId="{F1F2C8BA-034F-44D6-9B6B-EE17F7419826}" type="pres">
      <dgm:prSet presAssocID="{005A16BB-BC6C-45F0-9DBC-FB3B1B61A6E1}" presName="Name342" presStyleLbl="parChTrans1D3" presStyleIdx="0" presStyleCnt="3" custSzX="372525"/>
      <dgm:spPr/>
    </dgm:pt>
    <dgm:pt modelId="{D62A0CB3-FF30-4FA8-B409-7C5C180DEFBF}" type="pres">
      <dgm:prSet presAssocID="{515022AA-0993-44C3-8D3C-BEAA00008E6C}" presName="text4" presStyleLbl="node1" presStyleIdx="5" presStyleCnt="8" custScaleX="201164" custScaleY="118615" custRadScaleRad="271184" custRadScaleInc="72081">
        <dgm:presLayoutVars>
          <dgm:bulletEnabled val="1"/>
        </dgm:presLayoutVars>
      </dgm:prSet>
      <dgm:spPr/>
    </dgm:pt>
    <dgm:pt modelId="{791773B5-BE9E-476C-AA3F-9D59F598E61C}" type="pres">
      <dgm:prSet presAssocID="{E2F744EA-22B2-40EB-90A9-48B9456E3350}" presName="Name342" presStyleLbl="parChTrans1D3" presStyleIdx="1" presStyleCnt="3" custSzX="140492"/>
      <dgm:spPr/>
    </dgm:pt>
    <dgm:pt modelId="{37723A95-3218-45EC-882F-C22E14E7EADE}" type="pres">
      <dgm:prSet presAssocID="{ED47FEE7-E9EF-4CE0-B3B7-B51AD9453ADC}" presName="text4" presStyleLbl="node1" presStyleIdx="6" presStyleCnt="8" custScaleX="201164" custScaleY="118615" custRadScaleRad="346621" custRadScaleInc="2965">
        <dgm:presLayoutVars>
          <dgm:bulletEnabled val="1"/>
        </dgm:presLayoutVars>
      </dgm:prSet>
      <dgm:spPr/>
    </dgm:pt>
    <dgm:pt modelId="{5EEBE702-1660-4940-98F6-B7735C8D9617}" type="pres">
      <dgm:prSet presAssocID="{63C3D0CA-037B-4941-8BC9-A082AE80B0FA}" presName="Name342" presStyleLbl="parChTrans1D3" presStyleIdx="2" presStyleCnt="3" custSzX="372525"/>
      <dgm:spPr/>
    </dgm:pt>
    <dgm:pt modelId="{110BDF66-795F-408B-8892-C6773B618A6E}" type="pres">
      <dgm:prSet presAssocID="{C2E67050-64C2-4EA7-B82C-CD805AE1214E}" presName="text4" presStyleLbl="node1" presStyleIdx="7" presStyleCnt="8" custScaleX="201164" custScaleY="118615" custRadScaleRad="293608" custRadScaleInc="-64492">
        <dgm:presLayoutVars>
          <dgm:bulletEnabled val="1"/>
        </dgm:presLayoutVars>
      </dgm:prSet>
      <dgm:spPr/>
    </dgm:pt>
    <dgm:pt modelId="{71BF6B49-2035-4604-8524-DBDE22FA0563}" type="pres">
      <dgm:prSet presAssocID="{6816444C-3D96-432F-AD53-1C99FD906607}" presName="Name345" presStyleLbl="parChTrans1D2" presStyleIdx="3" presStyleCnt="4" custScaleX="512"/>
      <dgm:spPr/>
    </dgm:pt>
  </dgm:ptLst>
  <dgm:cxnLst>
    <dgm:cxn modelId="{D7DE3718-AED0-41F6-A656-252E300ACF91}" type="presOf" srcId="{6816444C-3D96-432F-AD53-1C99FD906607}" destId="{71BF6B49-2035-4604-8524-DBDE22FA0563}" srcOrd="0" destOrd="0" presId="urn:microsoft.com/office/officeart/2008/layout/RadialCluster"/>
    <dgm:cxn modelId="{DB969C2A-815D-4252-9A09-D7F82EC595DA}" type="presOf" srcId="{FF2DA42E-EAA5-4B32-A9C0-F988A0A22FA7}" destId="{4C062F65-A712-4058-B466-7DC9F94CC379}" srcOrd="0" destOrd="0" presId="urn:microsoft.com/office/officeart/2008/layout/RadialCluster"/>
    <dgm:cxn modelId="{5DF7382B-B44B-40DA-9D8F-A5E79E1DE368}" srcId="{E52CE08B-301F-45B3-B3F6-8A5CFF024458}" destId="{FDB402E3-A158-45D3-AC36-EE06B406CE9B}" srcOrd="2" destOrd="0" parTransId="{818835F5-C0DD-45CA-BA26-7E4064A98FE9}" sibTransId="{60B8FA7D-F499-4CDA-8D03-F2E858EF6154}"/>
    <dgm:cxn modelId="{4932A02E-67DF-4246-8BB2-C200EBC7A7AF}" type="presOf" srcId="{E52CE08B-301F-45B3-B3F6-8A5CFF024458}" destId="{B328FE53-F015-4E69-881B-1481234D77EB}" srcOrd="0" destOrd="0" presId="urn:microsoft.com/office/officeart/2008/layout/RadialCluster"/>
    <dgm:cxn modelId="{0A15CD3E-0760-429B-B178-D6CEFDC3EC84}" srcId="{E52CE08B-301F-45B3-B3F6-8A5CFF024458}" destId="{19272368-E5BD-49A9-B527-83EDEAE7B35B}" srcOrd="0" destOrd="0" parTransId="{B5C46F1F-19E9-4C2E-9641-37AF8194C5FB}" sibTransId="{0E5E2058-C812-420A-8884-DDDAA233EF41}"/>
    <dgm:cxn modelId="{CA109565-7E89-40B3-A77E-2B50D2BC73D6}" type="presOf" srcId="{E2F744EA-22B2-40EB-90A9-48B9456E3350}" destId="{791773B5-BE9E-476C-AA3F-9D59F598E61C}" srcOrd="0" destOrd="0" presId="urn:microsoft.com/office/officeart/2008/layout/RadialCluster"/>
    <dgm:cxn modelId="{28F3E54E-27EE-4D8A-80B9-2AB22EE33311}" type="presOf" srcId="{FDB402E3-A158-45D3-AC36-EE06B406CE9B}" destId="{F95C032E-1EAE-4FC3-96A0-511E1A86AC8A}" srcOrd="0" destOrd="0" presId="urn:microsoft.com/office/officeart/2008/layout/RadialCluster"/>
    <dgm:cxn modelId="{173EB87B-6674-4048-B839-83CD4FA64F20}" srcId="{B32E0806-6E59-4A1F-9EFE-6D1CEBA19532}" destId="{ED47FEE7-E9EF-4CE0-B3B7-B51AD9453ADC}" srcOrd="1" destOrd="0" parTransId="{E2F744EA-22B2-40EB-90A9-48B9456E3350}" sibTransId="{D640B451-2CC2-4840-A233-D9309753FB27}"/>
    <dgm:cxn modelId="{39F06A84-6026-4FB4-9FF7-14E0E7DC79CC}" srcId="{B32E0806-6E59-4A1F-9EFE-6D1CEBA19532}" destId="{515022AA-0993-44C3-8D3C-BEAA00008E6C}" srcOrd="0" destOrd="0" parTransId="{005A16BB-BC6C-45F0-9DBC-FB3B1B61A6E1}" sibTransId="{E72B4A21-63A7-42D4-9A9A-34151EF27CC5}"/>
    <dgm:cxn modelId="{5BF75391-A922-4C9C-A3AC-BA70B38DA877}" type="presOf" srcId="{C2E67050-64C2-4EA7-B82C-CD805AE1214E}" destId="{110BDF66-795F-408B-8892-C6773B618A6E}" srcOrd="0" destOrd="0" presId="urn:microsoft.com/office/officeart/2008/layout/RadialCluster"/>
    <dgm:cxn modelId="{D3DBC09F-DEFA-4C3D-B8FB-52A1803F0D6D}" type="presOf" srcId="{19272368-E5BD-49A9-B527-83EDEAE7B35B}" destId="{AE1A14CC-10C2-45BE-B04B-7DAA9D7B51D0}" srcOrd="0" destOrd="0" presId="urn:microsoft.com/office/officeart/2008/layout/RadialCluster"/>
    <dgm:cxn modelId="{8F6BAAA0-DAEE-4239-91CA-70C4C526BC26}" type="presOf" srcId="{1C08D0A5-4380-45BB-8AEB-EC9132DD64AE}" destId="{9887AB24-6AD7-4B0E-8E01-6994084ACC5F}" srcOrd="0" destOrd="0" presId="urn:microsoft.com/office/officeart/2008/layout/RadialCluster"/>
    <dgm:cxn modelId="{BF993AA3-EACF-4385-8DFF-4005026500F9}" type="presOf" srcId="{63C3D0CA-037B-4941-8BC9-A082AE80B0FA}" destId="{5EEBE702-1660-4940-98F6-B7735C8D9617}" srcOrd="0" destOrd="0" presId="urn:microsoft.com/office/officeart/2008/layout/RadialCluster"/>
    <dgm:cxn modelId="{88B081B1-345F-4024-A248-D309D7112BC8}" type="presOf" srcId="{005A16BB-BC6C-45F0-9DBC-FB3B1B61A6E1}" destId="{F1F2C8BA-034F-44D6-9B6B-EE17F7419826}" srcOrd="0" destOrd="0" presId="urn:microsoft.com/office/officeart/2008/layout/RadialCluster"/>
    <dgm:cxn modelId="{04A59EB2-54C0-47FC-AEF9-2DE19D1F7E10}" type="presOf" srcId="{515022AA-0993-44C3-8D3C-BEAA00008E6C}" destId="{D62A0CB3-FF30-4FA8-B409-7C5C180DEFBF}" srcOrd="0" destOrd="0" presId="urn:microsoft.com/office/officeart/2008/layout/RadialCluster"/>
    <dgm:cxn modelId="{2435DCB3-0595-4F7E-BFC1-A4F67A548BA6}" srcId="{E52CE08B-301F-45B3-B3F6-8A5CFF024458}" destId="{B32E0806-6E59-4A1F-9EFE-6D1CEBA19532}" srcOrd="3" destOrd="0" parTransId="{6816444C-3D96-432F-AD53-1C99FD906607}" sibTransId="{4D6BA315-D080-4572-A736-BEAB06CC7D0F}"/>
    <dgm:cxn modelId="{EDB7C9BA-8A4B-44A0-9849-950E037A02F7}" srcId="{B32E0806-6E59-4A1F-9EFE-6D1CEBA19532}" destId="{C2E67050-64C2-4EA7-B82C-CD805AE1214E}" srcOrd="2" destOrd="0" parTransId="{63C3D0CA-037B-4941-8BC9-A082AE80B0FA}" sibTransId="{76FBECA9-DAC3-45AB-B810-3CA505DF8EE7}"/>
    <dgm:cxn modelId="{C7378CC1-B963-42B6-8F32-247EB383001D}" srcId="{BB684D56-4EB1-4C21-92EA-B59ADE7CAE48}" destId="{E52CE08B-301F-45B3-B3F6-8A5CFF024458}" srcOrd="0" destOrd="0" parTransId="{E1B5637D-D2B2-44D8-9564-A17EE7EDA5D9}" sibTransId="{75FC8D27-CFE5-4C88-8E4B-E95967EE2940}"/>
    <dgm:cxn modelId="{BC3E3ADF-A428-400E-B676-5EC158B7D4CA}" srcId="{E52CE08B-301F-45B3-B3F6-8A5CFF024458}" destId="{1C08D0A5-4380-45BB-8AEB-EC9132DD64AE}" srcOrd="1" destOrd="0" parTransId="{FF2DA42E-EAA5-4B32-A9C0-F988A0A22FA7}" sibTransId="{42ED8606-0C86-4FD4-B99B-933FE54F839C}"/>
    <dgm:cxn modelId="{3CEAAEE3-81A6-4265-A9E5-E9F134653EAA}" type="presOf" srcId="{BB684D56-4EB1-4C21-92EA-B59ADE7CAE48}" destId="{D0DED2A2-DCB9-4ABD-97CB-C1BF5D2874C1}" srcOrd="0" destOrd="0" presId="urn:microsoft.com/office/officeart/2008/layout/RadialCluster"/>
    <dgm:cxn modelId="{5E5CAEE9-6F54-490F-A12A-72D8D1FF9072}" type="presOf" srcId="{ED47FEE7-E9EF-4CE0-B3B7-B51AD9453ADC}" destId="{37723A95-3218-45EC-882F-C22E14E7EADE}" srcOrd="0" destOrd="0" presId="urn:microsoft.com/office/officeart/2008/layout/RadialCluster"/>
    <dgm:cxn modelId="{87F123EA-0839-49AC-B37C-6462941D67BD}" type="presOf" srcId="{B5C46F1F-19E9-4C2E-9641-37AF8194C5FB}" destId="{51E18347-1B83-4918-A91F-F26882726FEC}" srcOrd="0" destOrd="0" presId="urn:microsoft.com/office/officeart/2008/layout/RadialCluster"/>
    <dgm:cxn modelId="{C0C938F4-C839-4FEC-BD1A-70E7EF7766EF}" type="presOf" srcId="{818835F5-C0DD-45CA-BA26-7E4064A98FE9}" destId="{5934CE47-E843-4A62-BF48-041B06953F3F}" srcOrd="0" destOrd="0" presId="urn:microsoft.com/office/officeart/2008/layout/RadialCluster"/>
    <dgm:cxn modelId="{F745F1F6-1AFB-47C4-AD81-56F76DF0308C}" type="presOf" srcId="{B32E0806-6E59-4A1F-9EFE-6D1CEBA19532}" destId="{6F110A7F-2E61-4EAD-905A-186359A1F7AE}" srcOrd="0" destOrd="0" presId="urn:microsoft.com/office/officeart/2008/layout/RadialCluster"/>
    <dgm:cxn modelId="{81BAFE46-098A-4326-A76E-2F3623677420}" type="presParOf" srcId="{D0DED2A2-DCB9-4ABD-97CB-C1BF5D2874C1}" destId="{B328FE53-F015-4E69-881B-1481234D77EB}" srcOrd="0" destOrd="0" presId="urn:microsoft.com/office/officeart/2008/layout/RadialCluster"/>
    <dgm:cxn modelId="{65E64383-047E-494F-B6ED-A354985C037A}" type="presParOf" srcId="{D0DED2A2-DCB9-4ABD-97CB-C1BF5D2874C1}" destId="{0FB73C4F-C046-4B0D-92EE-F1869188591F}" srcOrd="1" destOrd="0" presId="urn:microsoft.com/office/officeart/2008/layout/RadialCluster"/>
    <dgm:cxn modelId="{3E90588A-4DCD-4DF8-A6CE-52B972186D3A}" type="presParOf" srcId="{0FB73C4F-C046-4B0D-92EE-F1869188591F}" destId="{AE1A14CC-10C2-45BE-B04B-7DAA9D7B51D0}" srcOrd="0" destOrd="0" presId="urn:microsoft.com/office/officeart/2008/layout/RadialCluster"/>
    <dgm:cxn modelId="{15458318-9D99-4935-9CE7-6F04285BD5E0}" type="presParOf" srcId="{D0DED2A2-DCB9-4ABD-97CB-C1BF5D2874C1}" destId="{51E18347-1B83-4918-A91F-F26882726FEC}" srcOrd="2" destOrd="0" presId="urn:microsoft.com/office/officeart/2008/layout/RadialCluster"/>
    <dgm:cxn modelId="{E9716D65-9FAE-42F1-AE60-AC4A951ABF23}" type="presParOf" srcId="{D0DED2A2-DCB9-4ABD-97CB-C1BF5D2874C1}" destId="{5D926AE0-129A-46B2-A642-4E1EA2CB66AE}" srcOrd="3" destOrd="0" presId="urn:microsoft.com/office/officeart/2008/layout/RadialCluster"/>
    <dgm:cxn modelId="{7F91F8FA-07A3-4512-BFA8-C1A1A41BE883}" type="presParOf" srcId="{5D926AE0-129A-46B2-A642-4E1EA2CB66AE}" destId="{9887AB24-6AD7-4B0E-8E01-6994084ACC5F}" srcOrd="0" destOrd="0" presId="urn:microsoft.com/office/officeart/2008/layout/RadialCluster"/>
    <dgm:cxn modelId="{E5CBF026-AADE-4151-9791-40527DFBAC00}" type="presParOf" srcId="{D0DED2A2-DCB9-4ABD-97CB-C1BF5D2874C1}" destId="{4C062F65-A712-4058-B466-7DC9F94CC379}" srcOrd="4" destOrd="0" presId="urn:microsoft.com/office/officeart/2008/layout/RadialCluster"/>
    <dgm:cxn modelId="{3EA29AF8-44AA-4ECE-B3DC-68A34D1CCB98}" type="presParOf" srcId="{D0DED2A2-DCB9-4ABD-97CB-C1BF5D2874C1}" destId="{ADB755C2-7246-41D3-97EF-8B20480D938C}" srcOrd="5" destOrd="0" presId="urn:microsoft.com/office/officeart/2008/layout/RadialCluster"/>
    <dgm:cxn modelId="{36102E1F-8B02-4BF0-8696-D9F831CDEE57}" type="presParOf" srcId="{ADB755C2-7246-41D3-97EF-8B20480D938C}" destId="{F95C032E-1EAE-4FC3-96A0-511E1A86AC8A}" srcOrd="0" destOrd="0" presId="urn:microsoft.com/office/officeart/2008/layout/RadialCluster"/>
    <dgm:cxn modelId="{AC4B8EAF-7F72-4FD9-9105-8319FCEB30F3}" type="presParOf" srcId="{D0DED2A2-DCB9-4ABD-97CB-C1BF5D2874C1}" destId="{5934CE47-E843-4A62-BF48-041B06953F3F}" srcOrd="6" destOrd="0" presId="urn:microsoft.com/office/officeart/2008/layout/RadialCluster"/>
    <dgm:cxn modelId="{4AF4727D-3E98-49DB-AFF1-25A8A42491AB}" type="presParOf" srcId="{D0DED2A2-DCB9-4ABD-97CB-C1BF5D2874C1}" destId="{3A589D1A-0336-4298-A8E0-1C9EE1BFCDF9}" srcOrd="7" destOrd="0" presId="urn:microsoft.com/office/officeart/2008/layout/RadialCluster"/>
    <dgm:cxn modelId="{12EDED30-A57E-429E-803A-445519D8F6B9}" type="presParOf" srcId="{3A589D1A-0336-4298-A8E0-1C9EE1BFCDF9}" destId="{6F110A7F-2E61-4EAD-905A-186359A1F7AE}" srcOrd="0" destOrd="0" presId="urn:microsoft.com/office/officeart/2008/layout/RadialCluster"/>
    <dgm:cxn modelId="{28FF1BE6-DDAE-4E72-8328-65CE8B7F7998}" type="presParOf" srcId="{3A589D1A-0336-4298-A8E0-1C9EE1BFCDF9}" destId="{F1F2C8BA-034F-44D6-9B6B-EE17F7419826}" srcOrd="1" destOrd="0" presId="urn:microsoft.com/office/officeart/2008/layout/RadialCluster"/>
    <dgm:cxn modelId="{2DA43F33-8562-416B-AC45-A6DD310354D4}" type="presParOf" srcId="{3A589D1A-0336-4298-A8E0-1C9EE1BFCDF9}" destId="{D62A0CB3-FF30-4FA8-B409-7C5C180DEFBF}" srcOrd="2" destOrd="0" presId="urn:microsoft.com/office/officeart/2008/layout/RadialCluster"/>
    <dgm:cxn modelId="{15DBFB6A-11B1-4835-A5EA-099AE7993F8D}" type="presParOf" srcId="{3A589D1A-0336-4298-A8E0-1C9EE1BFCDF9}" destId="{791773B5-BE9E-476C-AA3F-9D59F598E61C}" srcOrd="3" destOrd="0" presId="urn:microsoft.com/office/officeart/2008/layout/RadialCluster"/>
    <dgm:cxn modelId="{BCE2EC06-ABF6-496B-843D-01210573CF68}" type="presParOf" srcId="{3A589D1A-0336-4298-A8E0-1C9EE1BFCDF9}" destId="{37723A95-3218-45EC-882F-C22E14E7EADE}" srcOrd="4" destOrd="0" presId="urn:microsoft.com/office/officeart/2008/layout/RadialCluster"/>
    <dgm:cxn modelId="{74B77E78-AF23-43B9-814E-7286DD26A41A}" type="presParOf" srcId="{3A589D1A-0336-4298-A8E0-1C9EE1BFCDF9}" destId="{5EEBE702-1660-4940-98F6-B7735C8D9617}" srcOrd="5" destOrd="0" presId="urn:microsoft.com/office/officeart/2008/layout/RadialCluster"/>
    <dgm:cxn modelId="{5970322A-20C4-4A85-B14B-A07BEB4CB1A9}" type="presParOf" srcId="{3A589D1A-0336-4298-A8E0-1C9EE1BFCDF9}" destId="{110BDF66-795F-408B-8892-C6773B618A6E}" srcOrd="6" destOrd="0" presId="urn:microsoft.com/office/officeart/2008/layout/RadialCluster"/>
    <dgm:cxn modelId="{13D8BE9B-74F5-4545-B1CC-A55C156A3B29}" type="presParOf" srcId="{D0DED2A2-DCB9-4ABD-97CB-C1BF5D2874C1}" destId="{71BF6B49-2035-4604-8524-DBDE22FA0563}"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F6B49-2035-4604-8524-DBDE22FA0563}">
      <dsp:nvSpPr>
        <dsp:cNvPr id="0" name=""/>
        <dsp:cNvSpPr/>
      </dsp:nvSpPr>
      <dsp:spPr>
        <a:xfrm rot="10787059">
          <a:off x="3817010" y="2443121"/>
          <a:ext cx="719733" cy="0"/>
        </a:xfrm>
        <a:custGeom>
          <a:avLst/>
          <a:gdLst/>
          <a:ahLst/>
          <a:cxnLst/>
          <a:rect l="0" t="0" r="0" b="0"/>
          <a:pathLst>
            <a:path>
              <a:moveTo>
                <a:pt x="0" y="0"/>
              </a:moveTo>
              <a:lnTo>
                <a:pt x="719733" y="0"/>
              </a:lnTo>
            </a:path>
          </a:pathLst>
        </a:custGeom>
        <a:noFill/>
        <a:ln w="12700" cap="flat" cmpd="sng" algn="ctr">
          <a:solidFill>
            <a:srgbClr val="0D385E"/>
          </a:solidFill>
          <a:prstDash val="solid"/>
          <a:miter lim="800000"/>
        </a:ln>
        <a:effectLst/>
      </dsp:spPr>
      <dsp:style>
        <a:lnRef idx="2">
          <a:scrgbClr r="0" g="0" b="0"/>
        </a:lnRef>
        <a:fillRef idx="0">
          <a:scrgbClr r="0" g="0" b="0"/>
        </a:fillRef>
        <a:effectRef idx="0">
          <a:scrgbClr r="0" g="0" b="0"/>
        </a:effectRef>
        <a:fontRef idx="minor"/>
      </dsp:style>
    </dsp:sp>
    <dsp:sp modelId="{5934CE47-E843-4A62-BF48-041B06953F3F}">
      <dsp:nvSpPr>
        <dsp:cNvPr id="0" name=""/>
        <dsp:cNvSpPr/>
      </dsp:nvSpPr>
      <dsp:spPr>
        <a:xfrm rot="5352385">
          <a:off x="5453048" y="3501847"/>
          <a:ext cx="475064" cy="0"/>
        </a:xfrm>
        <a:custGeom>
          <a:avLst/>
          <a:gdLst/>
          <a:ahLst/>
          <a:cxnLst/>
          <a:rect l="0" t="0" r="0" b="0"/>
          <a:pathLst>
            <a:path>
              <a:moveTo>
                <a:pt x="0" y="0"/>
              </a:moveTo>
              <a:lnTo>
                <a:pt x="475064" y="0"/>
              </a:lnTo>
            </a:path>
          </a:pathLst>
        </a:custGeom>
        <a:noFill/>
        <a:ln w="12700" cap="flat" cmpd="sng" algn="ctr">
          <a:solidFill>
            <a:srgbClr val="0D385E"/>
          </a:solidFill>
          <a:prstDash val="solid"/>
          <a:miter lim="800000"/>
        </a:ln>
        <a:effectLst/>
      </dsp:spPr>
      <dsp:style>
        <a:lnRef idx="2">
          <a:scrgbClr r="0" g="0" b="0"/>
        </a:lnRef>
        <a:fillRef idx="0">
          <a:scrgbClr r="0" g="0" b="0"/>
        </a:fillRef>
        <a:effectRef idx="0">
          <a:scrgbClr r="0" g="0" b="0"/>
        </a:effectRef>
        <a:fontRef idx="minor"/>
      </dsp:style>
    </dsp:sp>
    <dsp:sp modelId="{4C062F65-A712-4058-B466-7DC9F94CC379}">
      <dsp:nvSpPr>
        <dsp:cNvPr id="0" name=""/>
        <dsp:cNvSpPr/>
      </dsp:nvSpPr>
      <dsp:spPr>
        <a:xfrm rot="17048">
          <a:off x="6814927" y="2446126"/>
          <a:ext cx="1209365" cy="0"/>
        </a:xfrm>
        <a:custGeom>
          <a:avLst/>
          <a:gdLst/>
          <a:ahLst/>
          <a:cxnLst/>
          <a:rect l="0" t="0" r="0" b="0"/>
          <a:pathLst>
            <a:path>
              <a:moveTo>
                <a:pt x="0" y="0"/>
              </a:moveTo>
              <a:lnTo>
                <a:pt x="1209365" y="0"/>
              </a:lnTo>
            </a:path>
          </a:pathLst>
        </a:custGeom>
        <a:noFill/>
        <a:ln w="12700" cap="flat" cmpd="sng" algn="ctr">
          <a:solidFill>
            <a:srgbClr val="0D385E"/>
          </a:solidFill>
          <a:prstDash val="solid"/>
          <a:miter lim="800000"/>
        </a:ln>
        <a:effectLst/>
      </dsp:spPr>
      <dsp:style>
        <a:lnRef idx="2">
          <a:scrgbClr r="0" g="0" b="0"/>
        </a:lnRef>
        <a:fillRef idx="0">
          <a:scrgbClr r="0" g="0" b="0"/>
        </a:fillRef>
        <a:effectRef idx="0">
          <a:scrgbClr r="0" g="0" b="0"/>
        </a:effectRef>
        <a:fontRef idx="minor"/>
      </dsp:style>
    </dsp:sp>
    <dsp:sp modelId="{51E18347-1B83-4918-A91F-F26882726FEC}">
      <dsp:nvSpPr>
        <dsp:cNvPr id="0" name=""/>
        <dsp:cNvSpPr/>
      </dsp:nvSpPr>
      <dsp:spPr>
        <a:xfrm rot="16190568">
          <a:off x="5512181" y="1449675"/>
          <a:ext cx="321891" cy="0"/>
        </a:xfrm>
        <a:custGeom>
          <a:avLst/>
          <a:gdLst/>
          <a:ahLst/>
          <a:cxnLst/>
          <a:rect l="0" t="0" r="0" b="0"/>
          <a:pathLst>
            <a:path>
              <a:moveTo>
                <a:pt x="0" y="0"/>
              </a:moveTo>
              <a:lnTo>
                <a:pt x="321891" y="0"/>
              </a:lnTo>
            </a:path>
          </a:pathLst>
        </a:custGeom>
        <a:noFill/>
        <a:ln w="12700" cap="flat" cmpd="sng" algn="ctr">
          <a:solidFill>
            <a:srgbClr val="0D385E"/>
          </a:solidFill>
          <a:prstDash val="solid"/>
          <a:miter lim="800000"/>
        </a:ln>
        <a:effectLst/>
      </dsp:spPr>
      <dsp:style>
        <a:lnRef idx="2">
          <a:scrgbClr r="0" g="0" b="0"/>
        </a:lnRef>
        <a:fillRef idx="0">
          <a:scrgbClr r="0" g="0" b="0"/>
        </a:fillRef>
        <a:effectRef idx="0">
          <a:scrgbClr r="0" g="0" b="0"/>
        </a:effectRef>
        <a:fontRef idx="minor"/>
      </dsp:style>
    </dsp:sp>
    <dsp:sp modelId="{B328FE53-F015-4E69-881B-1481234D77EB}">
      <dsp:nvSpPr>
        <dsp:cNvPr id="0" name=""/>
        <dsp:cNvSpPr/>
      </dsp:nvSpPr>
      <dsp:spPr>
        <a:xfrm>
          <a:off x="4536740" y="1610620"/>
          <a:ext cx="2278193" cy="1653717"/>
        </a:xfrm>
        <a:prstGeom prst="roundRect">
          <a:avLst/>
        </a:prstGeom>
        <a:solidFill>
          <a:srgbClr val="0D38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de-DE" sz="3200" kern="1200"/>
            <a:t>Start Up</a:t>
          </a:r>
          <a:endParaRPr lang="de-AT" sz="3200" kern="1200"/>
        </a:p>
      </dsp:txBody>
      <dsp:txXfrm>
        <a:off x="4617468" y="1691348"/>
        <a:ext cx="2116737" cy="1492261"/>
      </dsp:txXfrm>
    </dsp:sp>
    <dsp:sp modelId="{AE1A14CC-10C2-45BE-B04B-7DAA9D7B51D0}">
      <dsp:nvSpPr>
        <dsp:cNvPr id="0" name=""/>
        <dsp:cNvSpPr/>
      </dsp:nvSpPr>
      <dsp:spPr>
        <a:xfrm>
          <a:off x="4665158" y="142849"/>
          <a:ext cx="2011911" cy="1145881"/>
        </a:xfrm>
        <a:prstGeom prst="roundRect">
          <a:avLst/>
        </a:prstGeom>
        <a:solidFill>
          <a:srgbClr val="EE29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de-DE" sz="2000" kern="1200" err="1"/>
            <a:t>Entrepreneurial</a:t>
          </a:r>
          <a:r>
            <a:rPr lang="de-DE" sz="2000" kern="1200"/>
            <a:t> </a:t>
          </a:r>
          <a:r>
            <a:rPr lang="de-DE" sz="2000" kern="1200" err="1"/>
            <a:t>character</a:t>
          </a:r>
          <a:endParaRPr lang="de-AT" sz="2000" kern="1200"/>
        </a:p>
      </dsp:txBody>
      <dsp:txXfrm>
        <a:off x="4721095" y="198786"/>
        <a:ext cx="1900037" cy="1034007"/>
      </dsp:txXfrm>
    </dsp:sp>
    <dsp:sp modelId="{9887AB24-6AD7-4B0E-8E01-6994084ACC5F}">
      <dsp:nvSpPr>
        <dsp:cNvPr id="0" name=""/>
        <dsp:cNvSpPr/>
      </dsp:nvSpPr>
      <dsp:spPr>
        <a:xfrm>
          <a:off x="8024284" y="1881173"/>
          <a:ext cx="2011911" cy="1145881"/>
        </a:xfrm>
        <a:prstGeom prst="roundRect">
          <a:avLst/>
        </a:prstGeom>
        <a:solidFill>
          <a:srgbClr val="01AD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de-DE" sz="2000" kern="1200"/>
            <a:t>A </a:t>
          </a:r>
          <a:r>
            <a:rPr lang="de-DE" sz="2000" kern="1200" err="1"/>
            <a:t>good</a:t>
          </a:r>
          <a:r>
            <a:rPr lang="de-DE" sz="2000" kern="1200"/>
            <a:t> </a:t>
          </a:r>
          <a:r>
            <a:rPr lang="de-DE" sz="2000" kern="1200" err="1"/>
            <a:t>business</a:t>
          </a:r>
          <a:r>
            <a:rPr lang="de-DE" sz="2000" kern="1200"/>
            <a:t> </a:t>
          </a:r>
          <a:r>
            <a:rPr lang="de-DE" sz="2000" kern="1200" err="1"/>
            <a:t>idea</a:t>
          </a:r>
          <a:endParaRPr lang="de-AT" sz="2000" kern="1200"/>
        </a:p>
      </dsp:txBody>
      <dsp:txXfrm>
        <a:off x="8080221" y="1937110"/>
        <a:ext cx="1900037" cy="1034007"/>
      </dsp:txXfrm>
    </dsp:sp>
    <dsp:sp modelId="{F95C032E-1EAE-4FC3-96A0-511E1A86AC8A}">
      <dsp:nvSpPr>
        <dsp:cNvPr id="0" name=""/>
        <dsp:cNvSpPr/>
      </dsp:nvSpPr>
      <dsp:spPr>
        <a:xfrm>
          <a:off x="4695851" y="3739356"/>
          <a:ext cx="2011911" cy="1145881"/>
        </a:xfrm>
        <a:prstGeom prst="roundRect">
          <a:avLst/>
        </a:prstGeom>
        <a:solidFill>
          <a:srgbClr val="0281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de-DE" sz="2000" kern="1200"/>
            <a:t>A plan</a:t>
          </a:r>
          <a:endParaRPr lang="de-AT" sz="2000" kern="1200"/>
        </a:p>
      </dsp:txBody>
      <dsp:txXfrm>
        <a:off x="4751788" y="3795293"/>
        <a:ext cx="1900037" cy="1034007"/>
      </dsp:txXfrm>
    </dsp:sp>
    <dsp:sp modelId="{6F110A7F-2E61-4EAD-905A-186359A1F7AE}">
      <dsp:nvSpPr>
        <dsp:cNvPr id="0" name=""/>
        <dsp:cNvSpPr/>
      </dsp:nvSpPr>
      <dsp:spPr>
        <a:xfrm>
          <a:off x="1805100" y="1875322"/>
          <a:ext cx="2011911" cy="11458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de-DE" sz="2000" kern="1200"/>
            <a:t>Capital</a:t>
          </a:r>
          <a:endParaRPr lang="de-AT" sz="2000" kern="1200"/>
        </a:p>
      </dsp:txBody>
      <dsp:txXfrm>
        <a:off x="1861037" y="1931259"/>
        <a:ext cx="1900037" cy="1034007"/>
      </dsp:txXfrm>
    </dsp:sp>
    <dsp:sp modelId="{F1F2C8BA-034F-44D6-9B6B-EE17F7419826}">
      <dsp:nvSpPr>
        <dsp:cNvPr id="0" name=""/>
        <dsp:cNvSpPr/>
      </dsp:nvSpPr>
      <dsp:spPr>
        <a:xfrm rot="7996531">
          <a:off x="2056819" y="3113982"/>
          <a:ext cx="254863" cy="0"/>
        </a:xfrm>
        <a:custGeom>
          <a:avLst/>
          <a:gdLst/>
          <a:ahLst/>
          <a:cxnLst/>
          <a:rect l="0" t="0" r="0" b="0"/>
          <a:pathLst>
            <a:path>
              <a:moveTo>
                <a:pt x="0" y="0"/>
              </a:moveTo>
              <a:lnTo>
                <a:pt x="25486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A0CB3-FF30-4FA8-B409-7C5C180DEFBF}">
      <dsp:nvSpPr>
        <dsp:cNvPr id="0" name=""/>
        <dsp:cNvSpPr/>
      </dsp:nvSpPr>
      <dsp:spPr>
        <a:xfrm>
          <a:off x="1060384" y="3206761"/>
          <a:ext cx="1332982" cy="78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de-DE" sz="1600" kern="1200"/>
            <a:t>Financial</a:t>
          </a:r>
          <a:endParaRPr lang="de-AT" sz="1600" kern="1200"/>
        </a:p>
      </dsp:txBody>
      <dsp:txXfrm>
        <a:off x="1098753" y="3245130"/>
        <a:ext cx="1256244" cy="709246"/>
      </dsp:txXfrm>
    </dsp:sp>
    <dsp:sp modelId="{791773B5-BE9E-476C-AA3F-9D59F598E61C}">
      <dsp:nvSpPr>
        <dsp:cNvPr id="0" name=""/>
        <dsp:cNvSpPr/>
      </dsp:nvSpPr>
      <dsp:spPr>
        <a:xfrm rot="10741679">
          <a:off x="1485611" y="2468040"/>
          <a:ext cx="319512" cy="0"/>
        </a:xfrm>
        <a:custGeom>
          <a:avLst/>
          <a:gdLst/>
          <a:ahLst/>
          <a:cxnLst/>
          <a:rect l="0" t="0" r="0" b="0"/>
          <a:pathLst>
            <a:path>
              <a:moveTo>
                <a:pt x="0" y="0"/>
              </a:moveTo>
              <a:lnTo>
                <a:pt x="319512"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23A95-3218-45EC-882F-C22E14E7EADE}">
      <dsp:nvSpPr>
        <dsp:cNvPr id="0" name=""/>
        <dsp:cNvSpPr/>
      </dsp:nvSpPr>
      <dsp:spPr>
        <a:xfrm>
          <a:off x="152651" y="2089066"/>
          <a:ext cx="1332982" cy="78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de-DE" sz="1600" kern="1200" err="1"/>
            <a:t>Social</a:t>
          </a:r>
          <a:r>
            <a:rPr lang="de-DE" sz="1600" kern="1200"/>
            <a:t> </a:t>
          </a:r>
          <a:endParaRPr lang="de-AT" sz="1600" kern="1200"/>
        </a:p>
      </dsp:txBody>
      <dsp:txXfrm>
        <a:off x="191020" y="2127435"/>
        <a:ext cx="1256244" cy="709246"/>
      </dsp:txXfrm>
    </dsp:sp>
    <dsp:sp modelId="{5EEBE702-1660-4940-98F6-B7735C8D9617}">
      <dsp:nvSpPr>
        <dsp:cNvPr id="0" name=""/>
        <dsp:cNvSpPr/>
      </dsp:nvSpPr>
      <dsp:spPr>
        <a:xfrm rot="13479867">
          <a:off x="1992435" y="1777173"/>
          <a:ext cx="279248" cy="0"/>
        </a:xfrm>
        <a:custGeom>
          <a:avLst/>
          <a:gdLst/>
          <a:ahLst/>
          <a:cxnLst/>
          <a:rect l="0" t="0" r="0" b="0"/>
          <a:pathLst>
            <a:path>
              <a:moveTo>
                <a:pt x="0" y="0"/>
              </a:moveTo>
              <a:lnTo>
                <a:pt x="27924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0BDF66-795F-408B-8892-C6773B618A6E}">
      <dsp:nvSpPr>
        <dsp:cNvPr id="0" name=""/>
        <dsp:cNvSpPr/>
      </dsp:nvSpPr>
      <dsp:spPr>
        <a:xfrm>
          <a:off x="968640" y="893039"/>
          <a:ext cx="1332982" cy="78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de-DE" sz="1600" kern="1200"/>
            <a:t>Human</a:t>
          </a:r>
          <a:endParaRPr lang="de-AT" sz="1600" kern="1200"/>
        </a:p>
      </dsp:txBody>
      <dsp:txXfrm>
        <a:off x="1007009" y="931408"/>
        <a:ext cx="1256244" cy="70924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22/03/2024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Today's dynamic economy requires people who can take advantage of opportunities, take initiative and solve problems in creative ways. This course gives you the knowledge and skills to independently and critically approach the entrepreneurial processes that take place in all sectors of society, i.e. in businesses, in the public sector and in the civil society. It gives you tools to drive or facilitate entrepreneurship by starting your own business, developing local communities or to work with development processes in established companies, authorities, and non-profit organizations.</a:t>
            </a:r>
            <a:endParaRPr lang="sv-SE" sz="1200" kern="1200">
              <a:solidFill>
                <a:schemeClr val="tx1"/>
              </a:solidFill>
              <a:effectLst/>
              <a:latin typeface="+mn-lt"/>
              <a:ea typeface="+mn-ea"/>
              <a:cs typeface="+mn-cs"/>
            </a:endParaRPr>
          </a:p>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a:solidFill>
                  <a:schemeClr val="tx1"/>
                </a:solidFill>
                <a:effectLst/>
                <a:latin typeface="+mn-lt"/>
                <a:ea typeface="+mn-ea"/>
                <a:cs typeface="+mn-cs"/>
              </a:rPr>
              <a:t>Entrepreneurship, as well as intrapreneurship, is a way of thinking and acting where you can use your passion for innovation whether you plan to start your own business, or plan to work within an organisation, or develop an understanding of business operations and leadership. </a:t>
            </a:r>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Starting</a:t>
            </a:r>
            <a:r>
              <a:rPr lang="sv-SE"/>
              <a:t> a new venture or </a:t>
            </a:r>
            <a:r>
              <a:rPr lang="sv-SE" err="1"/>
              <a:t>owning</a:t>
            </a:r>
            <a:r>
              <a:rPr lang="sv-SE"/>
              <a:t> an </a:t>
            </a:r>
            <a:r>
              <a:rPr lang="sv-SE" err="1"/>
              <a:t>enterprise</a:t>
            </a:r>
            <a:r>
              <a:rPr lang="sv-SE"/>
              <a:t> is </a:t>
            </a:r>
            <a:r>
              <a:rPr lang="sv-SE" err="1"/>
              <a:t>often</a:t>
            </a:r>
            <a:r>
              <a:rPr lang="sv-SE"/>
              <a:t> taken as </a:t>
            </a:r>
            <a:r>
              <a:rPr lang="sv-SE" err="1"/>
              <a:t>granted</a:t>
            </a:r>
            <a:r>
              <a:rPr lang="sv-SE"/>
              <a:t> for </a:t>
            </a:r>
            <a:r>
              <a:rPr lang="sv-SE" err="1"/>
              <a:t>entrepreneurship</a:t>
            </a:r>
            <a:r>
              <a:rPr lang="sv-SE"/>
              <a:t>. </a:t>
            </a:r>
            <a:r>
              <a:rPr lang="sv-SE" err="1"/>
              <a:t>Every</a:t>
            </a:r>
            <a:r>
              <a:rPr lang="sv-SE"/>
              <a:t> </a:t>
            </a:r>
            <a:r>
              <a:rPr lang="sv-SE" err="1"/>
              <a:t>entrepreneur</a:t>
            </a:r>
            <a:r>
              <a:rPr lang="sv-SE"/>
              <a:t> </a:t>
            </a:r>
            <a:r>
              <a:rPr lang="sv-SE" err="1"/>
              <a:t>invests</a:t>
            </a:r>
            <a:r>
              <a:rPr lang="sv-SE"/>
              <a:t> </a:t>
            </a:r>
            <a:r>
              <a:rPr lang="sv-SE" err="1"/>
              <a:t>capital</a:t>
            </a:r>
            <a:r>
              <a:rPr lang="sv-SE"/>
              <a:t> in </a:t>
            </a:r>
            <a:r>
              <a:rPr lang="sv-SE" err="1"/>
              <a:t>their</a:t>
            </a:r>
            <a:r>
              <a:rPr lang="sv-SE"/>
              <a:t> start-</a:t>
            </a:r>
            <a:r>
              <a:rPr lang="sv-SE" err="1"/>
              <a:t>up</a:t>
            </a:r>
            <a:r>
              <a:rPr lang="sv-SE"/>
              <a:t> – not </a:t>
            </a:r>
            <a:r>
              <a:rPr lang="sv-SE" err="1"/>
              <a:t>least</a:t>
            </a:r>
            <a:r>
              <a:rPr lang="sv-SE"/>
              <a:t> from </a:t>
            </a:r>
            <a:r>
              <a:rPr lang="sv-SE" err="1"/>
              <a:t>their</a:t>
            </a:r>
            <a:r>
              <a:rPr lang="sv-SE"/>
              <a:t> </a:t>
            </a:r>
            <a:r>
              <a:rPr lang="sv-SE" err="1"/>
              <a:t>own</a:t>
            </a:r>
            <a:r>
              <a:rPr lang="sv-SE"/>
              <a:t> </a:t>
            </a:r>
            <a:r>
              <a:rPr lang="sv-SE" err="1"/>
              <a:t>character</a:t>
            </a:r>
            <a:r>
              <a:rPr lang="sv-SE"/>
              <a:t> and </a:t>
            </a:r>
            <a:r>
              <a:rPr lang="sv-SE" err="1"/>
              <a:t>mindset</a:t>
            </a:r>
            <a:r>
              <a:rPr lang="sv-SE"/>
              <a:t>. </a:t>
            </a:r>
            <a:r>
              <a:rPr lang="sv-SE" err="1"/>
              <a:t>Ther</a:t>
            </a:r>
            <a:r>
              <a:rPr lang="sv-SE"/>
              <a:t> </a:t>
            </a:r>
            <a:r>
              <a:rPr lang="sv-SE" err="1"/>
              <a:t>are</a:t>
            </a:r>
            <a:r>
              <a:rPr lang="sv-SE"/>
              <a:t> </a:t>
            </a:r>
            <a:r>
              <a:rPr lang="sv-SE" err="1"/>
              <a:t>three</a:t>
            </a:r>
            <a:r>
              <a:rPr lang="sv-SE"/>
              <a:t> kinds of </a:t>
            </a:r>
            <a:r>
              <a:rPr lang="sv-SE" err="1"/>
              <a:t>capital</a:t>
            </a:r>
            <a:r>
              <a:rPr lang="sv-SE"/>
              <a:t>: </a:t>
            </a:r>
            <a:r>
              <a:rPr lang="sv-SE" err="1"/>
              <a:t>Financial</a:t>
            </a:r>
            <a:r>
              <a:rPr lang="sv-SE"/>
              <a:t>, human and social </a:t>
            </a:r>
            <a:r>
              <a:rPr lang="sv-SE" err="1"/>
              <a:t>capital</a:t>
            </a:r>
            <a:r>
              <a:rPr lang="sv-SE"/>
              <a:t>. </a:t>
            </a:r>
            <a:r>
              <a:rPr lang="sv-SE" err="1"/>
              <a:t>These</a:t>
            </a:r>
            <a:r>
              <a:rPr lang="sv-SE"/>
              <a:t> </a:t>
            </a:r>
            <a:r>
              <a:rPr lang="sv-SE" err="1"/>
              <a:t>are</a:t>
            </a:r>
            <a:r>
              <a:rPr lang="sv-SE"/>
              <a:t> </a:t>
            </a:r>
            <a:r>
              <a:rPr lang="sv-SE" err="1"/>
              <a:t>considered</a:t>
            </a:r>
            <a:r>
              <a:rPr lang="sv-SE"/>
              <a:t> to be ”</a:t>
            </a:r>
            <a:r>
              <a:rPr lang="sv-SE" err="1"/>
              <a:t>faciliators</a:t>
            </a:r>
            <a:r>
              <a:rPr lang="sv-SE"/>
              <a:t> of innovation </a:t>
            </a:r>
            <a:r>
              <a:rPr lang="sv-SE" err="1"/>
              <a:t>activity</a:t>
            </a:r>
            <a:r>
              <a:rPr lang="sv-SE"/>
              <a:t>”. Lack of </a:t>
            </a:r>
            <a:r>
              <a:rPr lang="sv-SE" err="1"/>
              <a:t>one</a:t>
            </a:r>
            <a:r>
              <a:rPr lang="sv-SE"/>
              <a:t> kind </a:t>
            </a:r>
            <a:r>
              <a:rPr lang="sv-SE" err="1"/>
              <a:t>oc</a:t>
            </a:r>
            <a:r>
              <a:rPr lang="sv-SE"/>
              <a:t> </a:t>
            </a:r>
            <a:r>
              <a:rPr lang="sv-SE" err="1"/>
              <a:t>capital</a:t>
            </a:r>
            <a:r>
              <a:rPr lang="sv-SE"/>
              <a:t> </a:t>
            </a:r>
            <a:r>
              <a:rPr lang="sv-SE" err="1"/>
              <a:t>can</a:t>
            </a:r>
            <a:r>
              <a:rPr lang="sv-SE"/>
              <a:t> </a:t>
            </a:r>
            <a:r>
              <a:rPr lang="sv-SE" err="1"/>
              <a:t>often</a:t>
            </a:r>
            <a:r>
              <a:rPr lang="sv-SE"/>
              <a:t> be </a:t>
            </a:r>
            <a:r>
              <a:rPr lang="sv-SE" err="1"/>
              <a:t>compensated</a:t>
            </a:r>
            <a:r>
              <a:rPr lang="sv-SE"/>
              <a:t> for by an </a:t>
            </a:r>
            <a:r>
              <a:rPr lang="sv-SE" err="1"/>
              <a:t>abundance</a:t>
            </a:r>
            <a:r>
              <a:rPr lang="sv-SE"/>
              <a:t> of </a:t>
            </a:r>
            <a:r>
              <a:rPr lang="sv-SE" err="1"/>
              <a:t>another</a:t>
            </a:r>
            <a:r>
              <a:rPr lang="sv-SE"/>
              <a:t>. </a:t>
            </a:r>
            <a:r>
              <a:rPr lang="sv-SE" err="1"/>
              <a:t>Knowlede</a:t>
            </a:r>
            <a:r>
              <a:rPr lang="sv-SE"/>
              <a:t> of </a:t>
            </a:r>
            <a:r>
              <a:rPr lang="sv-SE" err="1"/>
              <a:t>deficiencies</a:t>
            </a:r>
            <a:r>
              <a:rPr lang="sv-SE"/>
              <a:t> </a:t>
            </a:r>
            <a:r>
              <a:rPr lang="sv-SE" err="1"/>
              <a:t>can</a:t>
            </a:r>
            <a:r>
              <a:rPr lang="sv-SE"/>
              <a:t> </a:t>
            </a:r>
            <a:r>
              <a:rPr lang="sv-SE" err="1"/>
              <a:t>usually</a:t>
            </a:r>
            <a:r>
              <a:rPr lang="sv-SE"/>
              <a:t> be </a:t>
            </a:r>
            <a:r>
              <a:rPr lang="sv-SE" err="1"/>
              <a:t>compensated</a:t>
            </a:r>
            <a:r>
              <a:rPr lang="sv-SE"/>
              <a:t> for </a:t>
            </a:r>
            <a:r>
              <a:rPr lang="sv-SE" err="1"/>
              <a:t>through</a:t>
            </a:r>
            <a:r>
              <a:rPr lang="sv-SE"/>
              <a:t> </a:t>
            </a:r>
            <a:r>
              <a:rPr lang="sv-SE" err="1"/>
              <a:t>staff</a:t>
            </a:r>
            <a:r>
              <a:rPr lang="sv-SE"/>
              <a:t> </a:t>
            </a:r>
            <a:r>
              <a:rPr lang="sv-SE" err="1"/>
              <a:t>recrutiment</a:t>
            </a:r>
            <a:r>
              <a:rPr lang="sv-SE"/>
              <a:t> and/or business </a:t>
            </a:r>
            <a:r>
              <a:rPr lang="sv-SE" err="1"/>
              <a:t>parnerships</a:t>
            </a:r>
            <a:r>
              <a:rPr lang="sv-SE"/>
              <a:t>. The </a:t>
            </a:r>
            <a:r>
              <a:rPr lang="sv-SE" err="1"/>
              <a:t>more</a:t>
            </a:r>
            <a:r>
              <a:rPr lang="sv-SE"/>
              <a:t> </a:t>
            </a:r>
            <a:r>
              <a:rPr lang="sv-SE" err="1"/>
              <a:t>resources</a:t>
            </a:r>
            <a:r>
              <a:rPr lang="sv-SE"/>
              <a:t> the </a:t>
            </a:r>
            <a:r>
              <a:rPr lang="sv-SE" err="1"/>
              <a:t>entrpreneurs</a:t>
            </a:r>
            <a:r>
              <a:rPr lang="sv-SE"/>
              <a:t> </a:t>
            </a:r>
            <a:r>
              <a:rPr lang="sv-SE" err="1"/>
              <a:t>brings</a:t>
            </a:r>
            <a:r>
              <a:rPr lang="sv-SE"/>
              <a:t> to the business, the </a:t>
            </a:r>
            <a:r>
              <a:rPr lang="sv-SE" err="1"/>
              <a:t>more</a:t>
            </a:r>
            <a:r>
              <a:rPr lang="sv-SE"/>
              <a:t> </a:t>
            </a:r>
            <a:r>
              <a:rPr lang="sv-SE" err="1"/>
              <a:t>able</a:t>
            </a:r>
            <a:r>
              <a:rPr lang="sv-SE"/>
              <a:t> </a:t>
            </a:r>
            <a:r>
              <a:rPr lang="sv-SE" err="1"/>
              <a:t>they</a:t>
            </a:r>
            <a:r>
              <a:rPr lang="sv-SE"/>
              <a:t> </a:t>
            </a:r>
            <a:r>
              <a:rPr lang="sv-SE" err="1"/>
              <a:t>are</a:t>
            </a:r>
            <a:r>
              <a:rPr lang="sv-SE"/>
              <a:t> to </a:t>
            </a:r>
            <a:r>
              <a:rPr lang="sv-SE" err="1"/>
              <a:t>detect</a:t>
            </a:r>
            <a:r>
              <a:rPr lang="sv-SE"/>
              <a:t> an </a:t>
            </a:r>
            <a:r>
              <a:rPr lang="sv-SE" err="1"/>
              <a:t>act</a:t>
            </a:r>
            <a:r>
              <a:rPr lang="sv-SE"/>
              <a:t> </a:t>
            </a:r>
            <a:r>
              <a:rPr lang="sv-SE" err="1"/>
              <a:t>upon</a:t>
            </a:r>
            <a:r>
              <a:rPr lang="sv-SE"/>
              <a:t> the </a:t>
            </a:r>
            <a:r>
              <a:rPr lang="sv-SE" err="1"/>
              <a:t>opportunities</a:t>
            </a:r>
            <a:r>
              <a:rPr lang="sv-SE"/>
              <a:t> </a:t>
            </a:r>
            <a:r>
              <a:rPr lang="sv-SE" err="1"/>
              <a:t>thy</a:t>
            </a:r>
            <a:r>
              <a:rPr lang="sv-SE"/>
              <a:t> </a:t>
            </a:r>
            <a:r>
              <a:rPr lang="sv-SE" err="1"/>
              <a:t>have</a:t>
            </a:r>
            <a:r>
              <a:rPr lang="sv-SE"/>
              <a:t> </a:t>
            </a:r>
            <a:r>
              <a:rPr lang="sv-SE" err="1"/>
              <a:t>found</a:t>
            </a:r>
            <a:r>
              <a:rPr lang="sv-SE"/>
              <a:t>.</a:t>
            </a:r>
          </a:p>
        </p:txBody>
      </p:sp>
      <p:sp>
        <p:nvSpPr>
          <p:cNvPr id="4" name="Slide Number Placehold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35217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err="1"/>
              <a:t>Businesses</a:t>
            </a:r>
            <a:r>
              <a:rPr lang="sv-SE"/>
              <a:t> </a:t>
            </a:r>
            <a:r>
              <a:rPr lang="sv-SE" err="1"/>
              <a:t>can</a:t>
            </a:r>
            <a:r>
              <a:rPr lang="sv-SE"/>
              <a:t> </a:t>
            </a:r>
            <a:r>
              <a:rPr lang="sv-SE" err="1"/>
              <a:t>take</a:t>
            </a:r>
            <a:r>
              <a:rPr lang="sv-SE"/>
              <a:t> a </a:t>
            </a:r>
            <a:r>
              <a:rPr lang="sv-SE" err="1"/>
              <a:t>number</a:t>
            </a:r>
            <a:r>
              <a:rPr lang="sv-SE"/>
              <a:t> of different forms. </a:t>
            </a:r>
          </a:p>
          <a:p>
            <a:endParaRPr lang="sv-SE"/>
          </a:p>
          <a:p>
            <a:r>
              <a:rPr lang="sv-SE"/>
              <a:t>Gazelles </a:t>
            </a:r>
            <a:r>
              <a:rPr lang="sv-SE" err="1"/>
              <a:t>are</a:t>
            </a:r>
            <a:r>
              <a:rPr lang="sv-SE"/>
              <a:t> </a:t>
            </a:r>
            <a:r>
              <a:rPr lang="sv-SE" err="1"/>
              <a:t>those</a:t>
            </a:r>
            <a:r>
              <a:rPr lang="sv-SE"/>
              <a:t> </a:t>
            </a:r>
            <a:r>
              <a:rPr lang="sv-SE" err="1"/>
              <a:t>businesses</a:t>
            </a:r>
            <a:r>
              <a:rPr lang="sv-SE"/>
              <a:t> </a:t>
            </a:r>
            <a:r>
              <a:rPr lang="sv-SE" err="1"/>
              <a:t>with</a:t>
            </a:r>
            <a:r>
              <a:rPr lang="sv-SE"/>
              <a:t> </a:t>
            </a:r>
            <a:r>
              <a:rPr lang="sv-SE" err="1"/>
              <a:t>growth</a:t>
            </a:r>
            <a:r>
              <a:rPr lang="sv-SE"/>
              <a:t> of over 20% per </a:t>
            </a:r>
            <a:r>
              <a:rPr lang="sv-SE" err="1"/>
              <a:t>annum</a:t>
            </a:r>
            <a:r>
              <a:rPr lang="sv-SE"/>
              <a:t>. </a:t>
            </a:r>
          </a:p>
          <a:p>
            <a:r>
              <a:rPr lang="sv-SE" err="1"/>
              <a:t>Unicorns</a:t>
            </a:r>
            <a:r>
              <a:rPr lang="sv-SE"/>
              <a:t> </a:t>
            </a:r>
            <a:r>
              <a:rPr lang="sv-SE" err="1"/>
              <a:t>are</a:t>
            </a:r>
            <a:r>
              <a:rPr lang="sv-SE"/>
              <a:t> </a:t>
            </a:r>
            <a:r>
              <a:rPr lang="sv-SE" err="1"/>
              <a:t>those</a:t>
            </a:r>
            <a:r>
              <a:rPr lang="sv-SE"/>
              <a:t> </a:t>
            </a:r>
            <a:r>
              <a:rPr lang="sv-SE" err="1"/>
              <a:t>businesses</a:t>
            </a:r>
            <a:r>
              <a:rPr lang="sv-SE"/>
              <a:t> </a:t>
            </a:r>
            <a:r>
              <a:rPr lang="sv-SE" err="1"/>
              <a:t>that</a:t>
            </a:r>
            <a:r>
              <a:rPr lang="sv-SE"/>
              <a:t> </a:t>
            </a:r>
            <a:r>
              <a:rPr lang="sv-SE" err="1"/>
              <a:t>achieve</a:t>
            </a:r>
            <a:r>
              <a:rPr lang="sv-SE"/>
              <a:t> a stock market </a:t>
            </a:r>
            <a:r>
              <a:rPr lang="sv-SE" err="1"/>
              <a:t>valuation</a:t>
            </a:r>
            <a:r>
              <a:rPr lang="sv-SE"/>
              <a:t> of over $1 billion.</a:t>
            </a:r>
          </a:p>
        </p:txBody>
      </p:sp>
      <p:sp>
        <p:nvSpPr>
          <p:cNvPr id="4" name="Slide Number Placehold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149572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 common </a:t>
            </a:r>
            <a:r>
              <a:rPr lang="sv-SE" err="1"/>
              <a:t>way</a:t>
            </a:r>
            <a:r>
              <a:rPr lang="sv-SE"/>
              <a:t> to </a:t>
            </a:r>
            <a:r>
              <a:rPr lang="sv-SE" err="1"/>
              <a:t>distinctions</a:t>
            </a:r>
            <a:r>
              <a:rPr lang="sv-SE"/>
              <a:t> </a:t>
            </a:r>
            <a:r>
              <a:rPr lang="sv-SE" err="1"/>
              <a:t>firms</a:t>
            </a:r>
            <a:r>
              <a:rPr lang="sv-SE"/>
              <a:t> </a:t>
            </a:r>
            <a:r>
              <a:rPr lang="sv-SE" err="1"/>
              <a:t>are</a:t>
            </a:r>
            <a:r>
              <a:rPr lang="sv-SE"/>
              <a:t> </a:t>
            </a:r>
            <a:r>
              <a:rPr lang="sv-SE" err="1"/>
              <a:t>based</a:t>
            </a:r>
            <a:r>
              <a:rPr lang="sv-SE"/>
              <a:t> on </a:t>
            </a:r>
            <a:r>
              <a:rPr lang="sv-SE" err="1"/>
              <a:t>size</a:t>
            </a:r>
            <a:r>
              <a:rPr lang="sv-SE"/>
              <a:t>. Most </a:t>
            </a:r>
            <a:r>
              <a:rPr lang="sv-SE" err="1"/>
              <a:t>businsses</a:t>
            </a:r>
            <a:r>
              <a:rPr lang="sv-SE"/>
              <a:t> </a:t>
            </a:r>
            <a:r>
              <a:rPr lang="sv-SE" err="1"/>
              <a:t>are</a:t>
            </a:r>
            <a:r>
              <a:rPr lang="sv-SE"/>
              <a:t> small, </a:t>
            </a:r>
            <a:r>
              <a:rPr lang="sv-SE" err="1"/>
              <a:t>however</a:t>
            </a:r>
            <a:r>
              <a:rPr lang="sv-SE"/>
              <a:t> </a:t>
            </a:r>
            <a:r>
              <a:rPr lang="sv-SE" err="1"/>
              <a:t>defined</a:t>
            </a:r>
            <a:r>
              <a:rPr lang="sv-SE"/>
              <a:t> and </a:t>
            </a:r>
            <a:r>
              <a:rPr lang="sv-SE" err="1"/>
              <a:t>they</a:t>
            </a:r>
            <a:r>
              <a:rPr lang="sv-SE"/>
              <a:t> </a:t>
            </a:r>
            <a:r>
              <a:rPr lang="sv-SE" err="1"/>
              <a:t>are</a:t>
            </a:r>
            <a:r>
              <a:rPr lang="sv-SE"/>
              <a:t> a vital part of the </a:t>
            </a:r>
            <a:r>
              <a:rPr lang="sv-SE" err="1"/>
              <a:t>economies</a:t>
            </a:r>
            <a:r>
              <a:rPr lang="sv-SE"/>
              <a:t> of </a:t>
            </a:r>
            <a:r>
              <a:rPr lang="sv-SE" err="1"/>
              <a:t>most</a:t>
            </a:r>
            <a:r>
              <a:rPr lang="sv-SE"/>
              <a:t> Western </a:t>
            </a:r>
            <a:r>
              <a:rPr lang="sv-SE" err="1"/>
              <a:t>countries</a:t>
            </a:r>
            <a:r>
              <a:rPr lang="sv-SE"/>
              <a:t>. Fast-</a:t>
            </a:r>
            <a:r>
              <a:rPr lang="sv-SE" err="1"/>
              <a:t>growing</a:t>
            </a:r>
            <a:r>
              <a:rPr lang="sv-SE"/>
              <a:t> ”</a:t>
            </a:r>
            <a:r>
              <a:rPr lang="sv-SE" err="1"/>
              <a:t>gazelles</a:t>
            </a:r>
            <a:r>
              <a:rPr lang="sv-SE"/>
              <a:t>” and ”</a:t>
            </a:r>
            <a:r>
              <a:rPr lang="sv-SE" err="1"/>
              <a:t>unicorns</a:t>
            </a:r>
            <a:r>
              <a:rPr lang="sv-SE"/>
              <a:t>” </a:t>
            </a:r>
            <a:r>
              <a:rPr lang="sv-SE" err="1"/>
              <a:t>generate</a:t>
            </a:r>
            <a:r>
              <a:rPr lang="sv-SE"/>
              <a:t> </a:t>
            </a:r>
            <a:r>
              <a:rPr lang="sv-SE" err="1"/>
              <a:t>most</a:t>
            </a:r>
            <a:r>
              <a:rPr lang="sv-SE"/>
              <a:t> of the </a:t>
            </a:r>
            <a:r>
              <a:rPr lang="sv-SE" err="1"/>
              <a:t>employment</a:t>
            </a:r>
            <a:r>
              <a:rPr lang="sv-SE"/>
              <a:t> </a:t>
            </a:r>
            <a:r>
              <a:rPr lang="sv-SE" err="1"/>
              <a:t>growth</a:t>
            </a:r>
            <a:r>
              <a:rPr lang="sv-SE"/>
              <a:t>.</a:t>
            </a:r>
          </a:p>
        </p:txBody>
      </p:sp>
      <p:sp>
        <p:nvSpPr>
          <p:cNvPr id="4" name="Slide Number Placeholder 3"/>
          <p:cNvSpPr>
            <a:spLocks noGrp="1"/>
          </p:cNvSpPr>
          <p:nvPr>
            <p:ph type="sldNum" sz="quarter" idx="5"/>
          </p:nvPr>
        </p:nvSpPr>
        <p:spPr/>
        <p:txBody>
          <a:bodyPr/>
          <a:lstStyle/>
          <a:p>
            <a:fld id="{6A403E6A-0E51-A24C-B8B0-7EAE05311EE0}" type="slidenum">
              <a:rPr lang="en-GB" smtClean="0"/>
              <a:t>5</a:t>
            </a:fld>
            <a:endParaRPr lang="en-GB"/>
          </a:p>
        </p:txBody>
      </p:sp>
    </p:spTree>
    <p:extLst>
      <p:ext uri="{BB962C8B-B14F-4D97-AF65-F5344CB8AC3E}">
        <p14:creationId xmlns:p14="http://schemas.microsoft.com/office/powerpoint/2010/main" val="251492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6CA07-5D97-43B0-8A2D-630A5F9021ED}" type="slidenum">
              <a:rPr lang="en-US" altLang="en-US"/>
              <a:pPr/>
              <a:t>6</a:t>
            </a:fld>
            <a:endParaRPr lang="en-US" alt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10090-E1B8-4D32-BDD2-232D06D7A698}" type="slidenum">
              <a:rPr lang="en-US" altLang="en-US"/>
              <a:pPr/>
              <a:t>7</a:t>
            </a:fld>
            <a:endParaRPr lang="en-US" alt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21421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175610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00044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2496818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05352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113139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79622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32785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A82DA39-3221-EA4E-AD8D-250D1D07B215}" type="datetimeFigureOut">
              <a:rPr lang="de-DE" smtClean="0"/>
              <a:t>22.03.2024</a:t>
            </a:fld>
            <a:endParaRPr lang="de-DE"/>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9DD30081-94F8-1D48-B8D6-57E1207AD86C}" type="slidenum">
              <a:rPr lang="de-DE" smtClean="0"/>
              <a:t>‹#›</a:t>
            </a:fld>
            <a:endParaRPr lang="de-DE"/>
          </a:p>
        </p:txBody>
      </p:sp>
    </p:spTree>
    <p:extLst>
      <p:ext uri="{BB962C8B-B14F-4D97-AF65-F5344CB8AC3E}">
        <p14:creationId xmlns:p14="http://schemas.microsoft.com/office/powerpoint/2010/main" val="246960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FACD1195-0D38-A84E-8D5B-B6C7070833D6}" type="slidenum">
              <a:rPr lang="de-DE" smtClean="0"/>
              <a:pPr/>
              <a:t>‹#›</a:t>
            </a:fld>
            <a:endParaRPr lang="de-DE"/>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2190514959"/>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DE"/>
          </a:p>
        </p:txBody>
      </p:sp>
    </p:spTree>
    <p:extLst>
      <p:ext uri="{BB962C8B-B14F-4D97-AF65-F5344CB8AC3E}">
        <p14:creationId xmlns:p14="http://schemas.microsoft.com/office/powerpoint/2010/main" val="127624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104563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C3F65BB1-9206-4D7F-97F9-47DCC7DC6334}" type="slidenum">
              <a:rPr lang="en-GB" smtClean="0"/>
              <a:pPr/>
              <a:t>‹#›</a:t>
            </a:fld>
            <a:endParaRPr lang="en-GB"/>
          </a:p>
        </p:txBody>
      </p:sp>
      <p:sp>
        <p:nvSpPr>
          <p:cNvPr id="7" name="Title 2"/>
          <p:cNvSpPr txBox="1">
            <a:spLocks/>
          </p:cNvSpPr>
          <p:nvPr userDrawn="1"/>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a:p>
        </p:txBody>
      </p:sp>
    </p:spTree>
    <p:extLst>
      <p:ext uri="{BB962C8B-B14F-4D97-AF65-F5344CB8AC3E}">
        <p14:creationId xmlns:p14="http://schemas.microsoft.com/office/powerpoint/2010/main" val="213323011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70694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44821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356258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8869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pPr/>
              <a:t>‹#›</a:t>
            </a:fld>
            <a:endParaRPr lang="de-DE"/>
          </a:p>
        </p:txBody>
      </p:sp>
    </p:spTree>
    <p:extLst>
      <p:ext uri="{BB962C8B-B14F-4D97-AF65-F5344CB8AC3E}">
        <p14:creationId xmlns:p14="http://schemas.microsoft.com/office/powerpoint/2010/main" val="18044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A6A25CF0-7DEC-774C-B59C-652D7453DD8B}" type="datetimeFigureOut">
              <a:rPr lang="de-DE" smtClean="0"/>
              <a:t>22.03.2024</a:t>
            </a:fld>
            <a:endParaRPr lang="de-DE"/>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41287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22.03.2024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00613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025C8087-821B-76C5-480C-62C9E0B190EF}"/>
              </a:ext>
            </a:extLst>
          </p:cNvPr>
          <p:cNvPicPr>
            <a:picLocks noChangeAspect="1"/>
          </p:cNvPicPr>
          <p:nvPr userDrawn="1"/>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22090152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creativecommons.org/licenses/by-sa/4.0/?ref=chooser-v1"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ons.gov.uk/businessindustryandtrade/business/activitysizeandlocation"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sbecouncil.org/about-us/facts-and-data/" TargetMode="External"/><Relationship Id="rId4" Type="http://schemas.openxmlformats.org/officeDocument/2006/relationships/hyperlink" Target="https://ec.europa.eu/eurosta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noFill/>
        </p:spPr>
        <p:txBody>
          <a:bodyPr wrap="square" rtlCol="0">
            <a:spAutoFit/>
          </a:bodyPr>
          <a:lstStyle/>
          <a:p>
            <a:br>
              <a:rPr lang="de-DE"/>
            </a:br>
            <a:r>
              <a:rPr lang="sv-SE"/>
              <a:t>Entrepreneurship and New business creation </a:t>
            </a:r>
            <a:endParaRPr lang="en-GB"/>
          </a:p>
        </p:txBody>
      </p:sp>
      <p:sp>
        <p:nvSpPr>
          <p:cNvPr id="9" name="Untertitel 8">
            <a:extLst>
              <a:ext uri="{FF2B5EF4-FFF2-40B4-BE49-F238E27FC236}">
                <a16:creationId xmlns:a16="http://schemas.microsoft.com/office/drawing/2014/main" id="{F8847AF9-6CCE-665E-0774-EF60203AA295}"/>
              </a:ext>
            </a:extLst>
          </p:cNvPr>
          <p:cNvSpPr>
            <a:spLocks noGrp="1"/>
          </p:cNvSpPr>
          <p:nvPr>
            <p:ph type="subTitle" idx="1"/>
          </p:nvPr>
        </p:nvSpPr>
        <p:spPr/>
        <p:txBody>
          <a:bodyPr>
            <a:normAutofit lnSpcReduction="10000"/>
          </a:bodyPr>
          <a:lstStyle/>
          <a:p>
            <a:r>
              <a:rPr lang="sv-SE"/>
              <a:t>(2 ECTS, 50-60 h)</a:t>
            </a:r>
            <a:endParaRPr lang="de-AT"/>
          </a:p>
        </p:txBody>
      </p:sp>
    </p:spTree>
    <p:extLst>
      <p:ext uri="{BB962C8B-B14F-4D97-AF65-F5344CB8AC3E}">
        <p14:creationId xmlns:p14="http://schemas.microsoft.com/office/powerpoint/2010/main" val="1062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DC7EB8B-D5F3-716F-E92A-163E109DF0F1}"/>
              </a:ext>
            </a:extLst>
          </p:cNvPr>
          <p:cNvSpPr>
            <a:spLocks noGrp="1"/>
          </p:cNvSpPr>
          <p:nvPr>
            <p:ph type="title"/>
          </p:nvPr>
        </p:nvSpPr>
        <p:spPr/>
        <p:txBody>
          <a:bodyPr/>
          <a:lstStyle/>
          <a:p>
            <a:r>
              <a:rPr lang="en-GB" sz="4400" b="0">
                <a:effectLst/>
              </a:rPr>
              <a:t>Acknowledgments</a:t>
            </a:r>
            <a:endParaRPr lang="de-AT"/>
          </a:p>
        </p:txBody>
      </p:sp>
      <p:sp>
        <p:nvSpPr>
          <p:cNvPr id="3" name="Content Placeholder 2"/>
          <p:cNvSpPr>
            <a:spLocks noGrp="1"/>
          </p:cNvSpPr>
          <p:nvPr>
            <p:ph idx="1"/>
          </p:nvPr>
        </p:nvSpPr>
        <p:spPr>
          <a:xfrm>
            <a:off x="1268186" y="1825625"/>
            <a:ext cx="10085614" cy="4351338"/>
          </a:xfrm>
        </p:spPr>
        <p:txBody>
          <a:bodyPr>
            <a:noAutofit/>
          </a:bodyPr>
          <a:lstStyle/>
          <a:p>
            <a:pPr marL="0" indent="0">
              <a:buNone/>
            </a:pPr>
            <a:r>
              <a:rPr lang="en-GB" sz="1800"/>
              <a:t>This Material is Part of the Education Package produced within the Erasmus+ Project: ENDORSE</a:t>
            </a:r>
          </a:p>
          <a:p>
            <a:pPr marL="0" indent="0">
              <a:buNone/>
            </a:pPr>
            <a:r>
              <a:rPr lang="en-GB" sz="1800"/>
              <a:t>Project Partners: </a:t>
            </a:r>
          </a:p>
          <a:p>
            <a:pPr marL="0" indent="0">
              <a:buNone/>
            </a:pPr>
            <a:endParaRPr lang="en-GB" sz="1800"/>
          </a:p>
          <a:p>
            <a:pPr marL="0" indent="0">
              <a:buNone/>
            </a:pPr>
            <a:endParaRPr lang="en-GB" sz="1800"/>
          </a:p>
          <a:p>
            <a:pPr marL="0" indent="0">
              <a:buNone/>
            </a:pPr>
            <a:endParaRPr lang="en-GB" sz="1800"/>
          </a:p>
          <a:p>
            <a:pPr marL="0" indent="0">
              <a:buNone/>
            </a:pPr>
            <a:r>
              <a:rPr lang="en-US" sz="1800" b="0" i="0">
                <a:solidFill>
                  <a:srgbClr val="333333"/>
                </a:solidFill>
                <a:effectLst/>
                <a:latin typeface="Source Sans Pro" panose="020B0503030403020204" pitchFamily="34" charset="0"/>
              </a:rPr>
              <a:t>ENDORSE Educational Material Entrepreneurship © 2024 by ENDORSE is licensed under </a:t>
            </a:r>
            <a:r>
              <a:rPr lang="en-US" sz="1800" b="0" i="0" u="none" strike="noStrike">
                <a:solidFill>
                  <a:srgbClr val="D14500"/>
                </a:solidFill>
                <a:effectLst/>
                <a:latin typeface="Source Sans Pro" panose="020B0503030403020204" pitchFamily="34" charset="0"/>
                <a:hlinkClick r:id="rId2"/>
              </a:rPr>
              <a:t>CC BY-SA 4.0</a:t>
            </a:r>
            <a:endParaRPr lang="en-US" sz="1800" b="0" i="0" u="none" strike="noStrike">
              <a:solidFill>
                <a:srgbClr val="D14500"/>
              </a:solidFill>
              <a:effectLst/>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endParaRPr lang="en-US" sz="1800">
              <a:solidFill>
                <a:srgbClr val="D14500"/>
              </a:solidFill>
              <a:latin typeface="Source Sans Pro" panose="020B0503030403020204" pitchFamily="34" charset="0"/>
            </a:endParaRPr>
          </a:p>
          <a:p>
            <a:pPr marL="0" indent="0">
              <a:buNone/>
            </a:pPr>
            <a:r>
              <a:rPr lang="en-US" sz="1800">
                <a:solidFill>
                  <a:srgbClr val="D14500"/>
                </a:solidFill>
                <a:latin typeface="Source Sans Pro" panose="020B0503030403020204" pitchFamily="34" charset="0"/>
              </a:rPr>
              <a:t>Logos of Partner Institutions and Erasmus+ are excepted. </a:t>
            </a:r>
            <a:endParaRPr lang="en-GB" sz="1800"/>
          </a:p>
        </p:txBody>
      </p:sp>
      <p:sp>
        <p:nvSpPr>
          <p:cNvPr id="12" name="AutoShape 8">
            <a:hlinkClick r:id="rId2"/>
            <a:extLst>
              <a:ext uri="{FF2B5EF4-FFF2-40B4-BE49-F238E27FC236}">
                <a16:creationId xmlns:a16="http://schemas.microsoft.com/office/drawing/2014/main" id="{A0277674-3939-649B-8A6F-3236C0E03DC5}"/>
              </a:ext>
            </a:extLst>
          </p:cNvPr>
          <p:cNvSpPr>
            <a:spLocks noChangeAspect="1" noChangeArrowheads="1"/>
          </p:cNvSpPr>
          <p:nvPr/>
        </p:nvSpPr>
        <p:spPr bwMode="auto">
          <a:xfrm>
            <a:off x="6456363"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AutoShape 9">
            <a:extLst>
              <a:ext uri="{FF2B5EF4-FFF2-40B4-BE49-F238E27FC236}">
                <a16:creationId xmlns:a16="http://schemas.microsoft.com/office/drawing/2014/main" id="{13196A70-0C30-56C4-4812-1D84CBD9E264}"/>
              </a:ext>
            </a:extLst>
          </p:cNvPr>
          <p:cNvSpPr>
            <a:spLocks noChangeAspect="1" noChangeArrowheads="1"/>
          </p:cNvSpPr>
          <p:nvPr/>
        </p:nvSpPr>
        <p:spPr bwMode="auto">
          <a:xfrm>
            <a:off x="6727825" y="-92075"/>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1049" name="Picture 25">
            <a:extLst>
              <a:ext uri="{FF2B5EF4-FFF2-40B4-BE49-F238E27FC236}">
                <a16:creationId xmlns:a16="http://schemas.microsoft.com/office/drawing/2014/main" id="{FE71E26D-F476-C3AD-6991-A81FFF30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70" y="4104971"/>
            <a:ext cx="1404618" cy="4914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5" descr="Ein Bild, das Grafiken, Grafikdesign, Schrift, Text enthält.&#10;&#10;Automatisch generierte Beschreibung">
            <a:extLst>
              <a:ext uri="{FF2B5EF4-FFF2-40B4-BE49-F238E27FC236}">
                <a16:creationId xmlns:a16="http://schemas.microsoft.com/office/drawing/2014/main" id="{300094A6-AC58-82AE-CE9C-4FB040666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32" y="2685329"/>
            <a:ext cx="2137903" cy="370793"/>
          </a:xfrm>
          <a:prstGeom prst="rect">
            <a:avLst/>
          </a:prstGeom>
        </p:spPr>
      </p:pic>
      <p:pic>
        <p:nvPicPr>
          <p:cNvPr id="27" name="Grafik 26" descr="Ein Bild, das Text, Schrift, Poster, Design enthält.&#10;&#10;Automatisch generierte Beschreibung">
            <a:extLst>
              <a:ext uri="{FF2B5EF4-FFF2-40B4-BE49-F238E27FC236}">
                <a16:creationId xmlns:a16="http://schemas.microsoft.com/office/drawing/2014/main" id="{084A0702-48FB-BD5B-0B44-25BD832EF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089" y="2495820"/>
            <a:ext cx="606492" cy="714704"/>
          </a:xfrm>
          <a:prstGeom prst="rect">
            <a:avLst/>
          </a:prstGeom>
        </p:spPr>
      </p:pic>
      <p:pic>
        <p:nvPicPr>
          <p:cNvPr id="28" name="Grafik 27" descr="Ein Bild, das Schrift, Screenshot, Grafiken, Grafikdesign enthält.&#10;&#10;Automatisch generierte Beschreibung">
            <a:extLst>
              <a:ext uri="{FF2B5EF4-FFF2-40B4-BE49-F238E27FC236}">
                <a16:creationId xmlns:a16="http://schemas.microsoft.com/office/drawing/2014/main" id="{6028076D-4B8C-98EA-335C-C286F11244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1065" y="2603635"/>
            <a:ext cx="1828804" cy="499873"/>
          </a:xfrm>
          <a:prstGeom prst="rect">
            <a:avLst/>
          </a:prstGeom>
        </p:spPr>
      </p:pic>
      <p:pic>
        <p:nvPicPr>
          <p:cNvPr id="29" name="Grafik 28" descr="Ein Bild, das Schrift, Grafiken, Logo, Symbol enthält.&#10;&#10;Automatisch generierte Beschreibung">
            <a:extLst>
              <a:ext uri="{FF2B5EF4-FFF2-40B4-BE49-F238E27FC236}">
                <a16:creationId xmlns:a16="http://schemas.microsoft.com/office/drawing/2014/main" id="{D3128190-211F-6A5C-9E19-F25E4175C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6899" y="2475375"/>
            <a:ext cx="1488144" cy="790703"/>
          </a:xfrm>
          <a:prstGeom prst="rect">
            <a:avLst/>
          </a:prstGeom>
        </p:spPr>
      </p:pic>
      <p:pic>
        <p:nvPicPr>
          <p:cNvPr id="30" name="Grafik 29" descr="Ein Bild, das Schrift, Logo, Grafiken, Grafikdesign enthält.&#10;&#10;Automatisch generierte Beschreibung">
            <a:extLst>
              <a:ext uri="{FF2B5EF4-FFF2-40B4-BE49-F238E27FC236}">
                <a16:creationId xmlns:a16="http://schemas.microsoft.com/office/drawing/2014/main" id="{49DEFB1A-B964-2CC2-7D02-7DE77BDF02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440" y="2449057"/>
            <a:ext cx="1319543" cy="650975"/>
          </a:xfrm>
          <a:prstGeom prst="rect">
            <a:avLst/>
          </a:prstGeom>
        </p:spPr>
      </p:pic>
      <p:pic>
        <p:nvPicPr>
          <p:cNvPr id="31" name="Grafik 30" descr="Ein Bild, das Grafiken, Schrift, Logo, Symbol enthält.&#10;&#10;Automatisch generierte Beschreibung">
            <a:extLst>
              <a:ext uri="{FF2B5EF4-FFF2-40B4-BE49-F238E27FC236}">
                <a16:creationId xmlns:a16="http://schemas.microsoft.com/office/drawing/2014/main" id="{135A5B80-4E68-0EC6-CC2F-26BE263C4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3870" y="2592783"/>
            <a:ext cx="1174570" cy="520779"/>
          </a:xfrm>
          <a:prstGeom prst="rect">
            <a:avLst/>
          </a:prstGeom>
        </p:spPr>
      </p:pic>
    </p:spTree>
    <p:extLst>
      <p:ext uri="{BB962C8B-B14F-4D97-AF65-F5344CB8AC3E}">
        <p14:creationId xmlns:p14="http://schemas.microsoft.com/office/powerpoint/2010/main" val="209495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702129"/>
            <a:ext cx="7821386" cy="1905000"/>
          </a:xfrm>
          <a:noFill/>
        </p:spPr>
        <p:txBody>
          <a:bodyPr wrap="square" rtlCol="0">
            <a:spAutoFit/>
          </a:bodyPr>
          <a:lstStyle/>
          <a:p>
            <a:r>
              <a:rPr lang="sv-SE"/>
              <a:t>1. 1 Entrepreneurship and Small Business</a:t>
            </a:r>
            <a:endParaRPr lang="en-GB"/>
          </a:p>
        </p:txBody>
      </p:sp>
      <p:sp>
        <p:nvSpPr>
          <p:cNvPr id="7" name="Inhaltsplatzhalter 6">
            <a:extLst>
              <a:ext uri="{FF2B5EF4-FFF2-40B4-BE49-F238E27FC236}">
                <a16:creationId xmlns:a16="http://schemas.microsoft.com/office/drawing/2014/main" id="{873FA4FA-9E59-CAFC-9D21-7C99A28612C8}"/>
              </a:ext>
            </a:extLst>
          </p:cNvPr>
          <p:cNvSpPr>
            <a:spLocks noGrp="1"/>
          </p:cNvSpPr>
          <p:nvPr>
            <p:ph type="subTitle" idx="1"/>
          </p:nvPr>
        </p:nvSpPr>
        <p:spPr>
          <a:xfrm>
            <a:off x="1524000" y="2764972"/>
            <a:ext cx="9144000" cy="2492828"/>
          </a:xfrm>
        </p:spPr>
        <p:txBody>
          <a:bodyPr vert="horz" lIns="91440" tIns="45720" rIns="91440" bIns="45720" rtlCol="0" anchor="t">
            <a:normAutofit/>
          </a:bodyPr>
          <a:lstStyle/>
          <a:p>
            <a:r>
              <a:rPr lang="sv-SE"/>
              <a:t>1.1.1 Entrepreneurship and intrapreneurship</a:t>
            </a:r>
          </a:p>
          <a:p>
            <a:r>
              <a:rPr lang="sv-SE" b="1"/>
              <a:t>1.1.2 New </a:t>
            </a:r>
            <a:r>
              <a:rPr lang="sv-SE" b="1" err="1"/>
              <a:t>ventures</a:t>
            </a:r>
            <a:r>
              <a:rPr lang="sv-SE" b="1"/>
              <a:t> and small business</a:t>
            </a:r>
          </a:p>
          <a:p>
            <a:r>
              <a:rPr lang="sv-SE"/>
              <a:t>1.1.3 </a:t>
            </a:r>
            <a:r>
              <a:rPr lang="en-US"/>
              <a:t>The demographics of entrepreneurship </a:t>
            </a:r>
          </a:p>
          <a:p>
            <a:r>
              <a:rPr lang="sv-SE"/>
              <a:t>1.1.4 The entrepreneur – notion and myths</a:t>
            </a:r>
          </a:p>
          <a:p>
            <a:endParaRPr lang="sv-SE" dirty="0"/>
          </a:p>
          <a:p>
            <a:endParaRPr lang="de-AT"/>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Tree>
    <p:extLst>
      <p:ext uri="{BB962C8B-B14F-4D97-AF65-F5344CB8AC3E}">
        <p14:creationId xmlns:p14="http://schemas.microsoft.com/office/powerpoint/2010/main" val="3620944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4" name="Rectangle 16"/>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6" name="Rectangle 19"/>
          <p:cNvSpPr>
            <a:spLocks noChangeArrowheads="1"/>
          </p:cNvSpPr>
          <p:nvPr/>
        </p:nvSpPr>
        <p:spPr bwMode="auto">
          <a:xfrm>
            <a:off x="1676401" y="201796"/>
            <a:ext cx="184731"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br>
              <a:rPr lang="en-GB" altLang="en-US" sz="1100">
                <a:latin typeface="Arial" pitchFamily="34" charset="0"/>
                <a:cs typeface="Arial" pitchFamily="34" charset="0"/>
              </a:rPr>
            </a:br>
            <a:endParaRPr lang="en-GB" altLang="en-US">
              <a:latin typeface="Arial" pitchFamily="34" charset="0"/>
              <a:cs typeface="Arial" pitchFamily="34" charset="0"/>
            </a:endParaRPr>
          </a:p>
          <a:p>
            <a:pPr eaLnBrk="0" fontAlgn="base" hangingPunct="0">
              <a:spcBef>
                <a:spcPct val="0"/>
              </a:spcBef>
              <a:spcAft>
                <a:spcPct val="0"/>
              </a:spcAft>
            </a:pPr>
            <a:endParaRPr lang="en-GB" altLang="en-US">
              <a:latin typeface="Arial" pitchFamily="34" charset="0"/>
              <a:cs typeface="Arial" pitchFamily="34" charset="0"/>
            </a:endParaRPr>
          </a:p>
        </p:txBody>
      </p:sp>
      <p:sp>
        <p:nvSpPr>
          <p:cNvPr id="17" name="Rectangle 23"/>
          <p:cNvSpPr>
            <a:spLocks noChangeArrowheads="1"/>
          </p:cNvSpPr>
          <p:nvPr/>
        </p:nvSpPr>
        <p:spPr bwMode="auto">
          <a:xfrm>
            <a:off x="1676401"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latin typeface="Arial" pitchFamily="34" charset="0"/>
              <a:cs typeface="Arial" pitchFamily="34" charset="0"/>
            </a:endParaRPr>
          </a:p>
        </p:txBody>
      </p:sp>
      <p:sp>
        <p:nvSpPr>
          <p:cNvPr id="19" name="Titel 18">
            <a:extLst>
              <a:ext uri="{FF2B5EF4-FFF2-40B4-BE49-F238E27FC236}">
                <a16:creationId xmlns:a16="http://schemas.microsoft.com/office/drawing/2014/main" id="{3AECF8EF-0596-1057-F969-9B008C8B8A95}"/>
              </a:ext>
            </a:extLst>
          </p:cNvPr>
          <p:cNvSpPr>
            <a:spLocks noGrp="1"/>
          </p:cNvSpPr>
          <p:nvPr>
            <p:ph type="title"/>
          </p:nvPr>
        </p:nvSpPr>
        <p:spPr/>
        <p:txBody>
          <a:bodyPr/>
          <a:lstStyle/>
          <a:p>
            <a:r>
              <a:rPr lang="de-DE"/>
              <a:t>New </a:t>
            </a:r>
            <a:r>
              <a:rPr lang="de-DE" err="1"/>
              <a:t>venture</a:t>
            </a:r>
            <a:r>
              <a:rPr lang="de-DE"/>
              <a:t> </a:t>
            </a:r>
            <a:r>
              <a:rPr lang="de-DE" err="1"/>
              <a:t>creation</a:t>
            </a:r>
            <a:endParaRPr lang="de-AT"/>
          </a:p>
        </p:txBody>
      </p:sp>
      <p:graphicFrame>
        <p:nvGraphicFramePr>
          <p:cNvPr id="23" name="Inhaltsplatzhalter 22">
            <a:extLst>
              <a:ext uri="{FF2B5EF4-FFF2-40B4-BE49-F238E27FC236}">
                <a16:creationId xmlns:a16="http://schemas.microsoft.com/office/drawing/2014/main" id="{E398D6A9-B73D-9881-E6AF-1B90CFEA1D56}"/>
              </a:ext>
            </a:extLst>
          </p:cNvPr>
          <p:cNvGraphicFramePr>
            <a:graphicFrameLocks noGrp="1"/>
          </p:cNvGraphicFramePr>
          <p:nvPr>
            <p:ph idx="1"/>
            <p:extLst>
              <p:ext uri="{D42A27DB-BD31-4B8C-83A1-F6EECF244321}">
                <p14:modId xmlns:p14="http://schemas.microsoft.com/office/powerpoint/2010/main" val="2609134626"/>
              </p:ext>
            </p:extLst>
          </p:nvPr>
        </p:nvGraphicFramePr>
        <p:xfrm>
          <a:off x="1118735" y="1547839"/>
          <a:ext cx="10318927" cy="494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35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BA9A7FB-A5F8-1ADD-6B70-60937877C571}"/>
              </a:ext>
            </a:extLst>
          </p:cNvPr>
          <p:cNvSpPr>
            <a:spLocks noGrp="1"/>
          </p:cNvSpPr>
          <p:nvPr>
            <p:ph type="title"/>
          </p:nvPr>
        </p:nvSpPr>
        <p:spPr/>
        <p:txBody>
          <a:bodyPr/>
          <a:lstStyle/>
          <a:p>
            <a:r>
              <a:rPr lang="en-GB" sz="4400" b="0">
                <a:latin typeface="+mj-lt"/>
              </a:rPr>
              <a:t>Start-up typologies</a:t>
            </a:r>
            <a:endParaRPr lang="de-AT"/>
          </a:p>
        </p:txBody>
      </p:sp>
      <p:sp>
        <p:nvSpPr>
          <p:cNvPr id="4" name="Content Placeholder 3"/>
          <p:cNvSpPr>
            <a:spLocks noGrp="1"/>
          </p:cNvSpPr>
          <p:nvPr>
            <p:ph sz="half" idx="2"/>
          </p:nvPr>
        </p:nvSpPr>
        <p:spPr>
          <a:xfrm>
            <a:off x="1268186" y="1690688"/>
            <a:ext cx="4729389" cy="4498975"/>
          </a:xfrm>
        </p:spPr>
        <p:txBody>
          <a:bodyPr numCol="1">
            <a:noAutofit/>
          </a:bodyPr>
          <a:lstStyle/>
          <a:p>
            <a:r>
              <a:rPr lang="en-GB" sz="2400"/>
              <a:t>Solo entrepreneurs</a:t>
            </a:r>
          </a:p>
          <a:p>
            <a:endParaRPr lang="en-GB" sz="2400"/>
          </a:p>
          <a:p>
            <a:r>
              <a:rPr lang="en-GB" sz="2400"/>
              <a:t>Micro firms</a:t>
            </a:r>
          </a:p>
          <a:p>
            <a:endParaRPr lang="en-GB" sz="2400"/>
          </a:p>
          <a:p>
            <a:r>
              <a:rPr lang="en-GB" sz="2400"/>
              <a:t>Small and medium sized firms</a:t>
            </a:r>
          </a:p>
          <a:p>
            <a:endParaRPr lang="en-GB" sz="2400"/>
          </a:p>
          <a:p>
            <a:r>
              <a:rPr lang="en-GB" sz="2400"/>
              <a:t>Large firms</a:t>
            </a:r>
          </a:p>
          <a:p>
            <a:endParaRPr lang="en-GB" sz="2400"/>
          </a:p>
        </p:txBody>
      </p:sp>
      <p:sp>
        <p:nvSpPr>
          <p:cNvPr id="12" name="Inhaltsplatzhalter 11">
            <a:extLst>
              <a:ext uri="{FF2B5EF4-FFF2-40B4-BE49-F238E27FC236}">
                <a16:creationId xmlns:a16="http://schemas.microsoft.com/office/drawing/2014/main" id="{FA78578C-1A77-2172-AED6-98AE1B674714}"/>
              </a:ext>
            </a:extLst>
          </p:cNvPr>
          <p:cNvSpPr>
            <a:spLocks noGrp="1"/>
          </p:cNvSpPr>
          <p:nvPr>
            <p:ph sz="quarter" idx="4"/>
          </p:nvPr>
        </p:nvSpPr>
        <p:spPr>
          <a:xfrm>
            <a:off x="6625996" y="1731741"/>
            <a:ext cx="4918943" cy="4457922"/>
          </a:xfrm>
        </p:spPr>
        <p:txBody>
          <a:bodyPr>
            <a:noAutofit/>
          </a:bodyPr>
          <a:lstStyle/>
          <a:p>
            <a:r>
              <a:rPr lang="en-GB" sz="2400"/>
              <a:t>Lifestyle firms</a:t>
            </a:r>
          </a:p>
          <a:p>
            <a:endParaRPr lang="en-GB" sz="2400"/>
          </a:p>
          <a:p>
            <a:r>
              <a:rPr lang="en-GB" sz="2400"/>
              <a:t>Social firms</a:t>
            </a:r>
          </a:p>
          <a:p>
            <a:endParaRPr lang="en-GB" sz="2400"/>
          </a:p>
          <a:p>
            <a:r>
              <a:rPr lang="en-GB" sz="2400"/>
              <a:t>Owner-managed businesses</a:t>
            </a:r>
          </a:p>
          <a:p>
            <a:endParaRPr lang="en-GB" sz="2400"/>
          </a:p>
          <a:p>
            <a:r>
              <a:rPr lang="en-GB" sz="2400"/>
              <a:t>Gig-workers</a:t>
            </a:r>
          </a:p>
          <a:p>
            <a:pPr marL="0" indent="0">
              <a:buNone/>
            </a:pPr>
            <a:endParaRPr lang="en-GB" sz="2400"/>
          </a:p>
          <a:p>
            <a:r>
              <a:rPr lang="en-GB" sz="2400"/>
              <a:t>Growth businesses </a:t>
            </a:r>
          </a:p>
          <a:p>
            <a:pPr marL="457200" lvl="1" indent="0">
              <a:buNone/>
            </a:pPr>
            <a:r>
              <a:rPr lang="en-GB"/>
              <a:t>Gazelles &amp; Unicorns</a:t>
            </a:r>
          </a:p>
          <a:p>
            <a:endParaRPr lang="de-AT" sz="2400"/>
          </a:p>
        </p:txBody>
      </p:sp>
      <p:pic>
        <p:nvPicPr>
          <p:cNvPr id="14" name="Grafik 13" descr="Ein Bild, das Pferd, Cartoon, Kunst, Darstellung enthält.&#10;&#10;Automatisch generierte Beschreibung">
            <a:extLst>
              <a:ext uri="{FF2B5EF4-FFF2-40B4-BE49-F238E27FC236}">
                <a16:creationId xmlns:a16="http://schemas.microsoft.com/office/drawing/2014/main" id="{D9B507D4-4E70-14C3-3B72-A54F9BC8B178}"/>
              </a:ext>
            </a:extLst>
          </p:cNvPr>
          <p:cNvPicPr>
            <a:picLocks noChangeAspect="1"/>
          </p:cNvPicPr>
          <p:nvPr/>
        </p:nvPicPr>
        <p:blipFill>
          <a:blip r:embed="rId3"/>
          <a:stretch>
            <a:fillRect/>
          </a:stretch>
        </p:blipFill>
        <p:spPr>
          <a:xfrm>
            <a:off x="10768890" y="5629018"/>
            <a:ext cx="1121289" cy="1121289"/>
          </a:xfrm>
          <a:prstGeom prst="rect">
            <a:avLst/>
          </a:prstGeom>
        </p:spPr>
      </p:pic>
      <p:pic>
        <p:nvPicPr>
          <p:cNvPr id="16" name="Grafik 15" descr="Ein Bild, das Grafiken, Clipart, Cartoon, Kunst enthält.&#10;&#10;Automatisch generierte Beschreibung">
            <a:extLst>
              <a:ext uri="{FF2B5EF4-FFF2-40B4-BE49-F238E27FC236}">
                <a16:creationId xmlns:a16="http://schemas.microsoft.com/office/drawing/2014/main" id="{CC223808-50BD-83D8-2115-6560AA378F55}"/>
              </a:ext>
            </a:extLst>
          </p:cNvPr>
          <p:cNvPicPr>
            <a:picLocks noChangeAspect="1"/>
          </p:cNvPicPr>
          <p:nvPr/>
        </p:nvPicPr>
        <p:blipFill>
          <a:blip r:embed="rId4"/>
          <a:stretch>
            <a:fillRect/>
          </a:stretch>
        </p:blipFill>
        <p:spPr>
          <a:xfrm>
            <a:off x="9802526" y="4788053"/>
            <a:ext cx="1121288" cy="1121288"/>
          </a:xfrm>
          <a:prstGeom prst="rect">
            <a:avLst/>
          </a:prstGeom>
        </p:spPr>
      </p:pic>
    </p:spTree>
    <p:extLst>
      <p:ext uri="{BB962C8B-B14F-4D97-AF65-F5344CB8AC3E}">
        <p14:creationId xmlns:p14="http://schemas.microsoft.com/office/powerpoint/2010/main" val="62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ssolve">
                                      <p:cBhvr>
                                        <p:cTn id="10" dur="500"/>
                                        <p:tgtEl>
                                          <p:spTgt spid="4">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8D75E28D-4770-58C5-A258-592305BF2948}"/>
              </a:ext>
            </a:extLst>
          </p:cNvPr>
          <p:cNvSpPr>
            <a:spLocks noGrp="1"/>
          </p:cNvSpPr>
          <p:nvPr>
            <p:ph type="title"/>
          </p:nvPr>
        </p:nvSpPr>
        <p:spPr/>
        <p:txBody>
          <a:bodyPr/>
          <a:lstStyle/>
          <a:p>
            <a:r>
              <a:rPr lang="en-GB" sz="4400" b="0">
                <a:effectLst/>
                <a:latin typeface="Calibri Light" panose="020F0302020204030204" pitchFamily="34" charset="0"/>
                <a:ea typeface="Calibri Light" panose="020F0302020204030204" pitchFamily="34" charset="0"/>
                <a:cs typeface="Calibri Light" panose="020F0302020204030204" pitchFamily="34" charset="0"/>
              </a:rPr>
              <a:t>EU definition of firms</a:t>
            </a:r>
            <a:endParaRPr lang="de-AT"/>
          </a:p>
        </p:txBody>
      </p:sp>
      <p:sp>
        <p:nvSpPr>
          <p:cNvPr id="2" name="Content Placeholder 1"/>
          <p:cNvSpPr>
            <a:spLocks noGrp="1"/>
          </p:cNvSpPr>
          <p:nvPr>
            <p:ph idx="1"/>
          </p:nvPr>
        </p:nvSpPr>
        <p:spPr/>
        <p:txBody>
          <a:bodyPr>
            <a:normAutofit/>
          </a:bodyPr>
          <a:lstStyle/>
          <a:p>
            <a:pPr marL="0" indent="0">
              <a:buNone/>
            </a:pPr>
            <a:r>
              <a:rPr lang="en-GB"/>
              <a:t>Micro:		0 - 9 employees (about 95%)</a:t>
            </a:r>
          </a:p>
          <a:p>
            <a:pPr marL="0" indent="0">
              <a:buNone/>
            </a:pPr>
            <a:endParaRPr lang="en-GB"/>
          </a:p>
          <a:p>
            <a:pPr marL="0" indent="0">
              <a:buNone/>
            </a:pPr>
            <a:r>
              <a:rPr lang="en-GB"/>
              <a:t>Small:		9 – 49 employees (about 4%)</a:t>
            </a:r>
          </a:p>
          <a:p>
            <a:pPr marL="0" indent="0">
              <a:buNone/>
            </a:pPr>
            <a:endParaRPr lang="en-GB"/>
          </a:p>
          <a:p>
            <a:pPr marL="0" indent="0">
              <a:buNone/>
            </a:pPr>
            <a:r>
              <a:rPr lang="en-GB"/>
              <a:t>Medium:		49 – 249 employees (&lt; 1%)</a:t>
            </a:r>
          </a:p>
          <a:p>
            <a:pPr marL="0" indent="0">
              <a:buNone/>
            </a:pPr>
            <a:endParaRPr lang="en-GB"/>
          </a:p>
          <a:p>
            <a:pPr marL="0" indent="0">
              <a:buNone/>
            </a:pPr>
            <a:r>
              <a:rPr lang="en-GB"/>
              <a:t>Large:		250 or more employees</a:t>
            </a:r>
          </a:p>
          <a:p>
            <a:endParaRPr lang="en-GB"/>
          </a:p>
        </p:txBody>
      </p:sp>
      <p:sp>
        <p:nvSpPr>
          <p:cNvPr id="4" name="Slide Number Placeholder 3"/>
          <p:cNvSpPr>
            <a:spLocks noGrp="1"/>
          </p:cNvSpPr>
          <p:nvPr>
            <p:ph type="sldNum" sz="quarter" idx="12"/>
          </p:nvPr>
        </p:nvSpPr>
        <p:spPr/>
        <p:txBody>
          <a:bodyPr/>
          <a:lstStyle/>
          <a:p>
            <a:fld id="{C3F65BB1-9206-4D7F-97F9-47DCC7DC6334}" type="slidenum">
              <a:rPr lang="en-GB" smtClean="0"/>
              <a:pPr/>
              <a:t>5</a:t>
            </a:fld>
            <a:endParaRPr lang="en-GB"/>
          </a:p>
        </p:txBody>
      </p:sp>
      <p:sp>
        <p:nvSpPr>
          <p:cNvPr id="5" name="Right Brace 4">
            <a:extLst>
              <a:ext uri="{FF2B5EF4-FFF2-40B4-BE49-F238E27FC236}">
                <a16:creationId xmlns:a16="http://schemas.microsoft.com/office/drawing/2014/main" id="{D6415D31-2745-4D82-8C86-D3780502F3F3}"/>
              </a:ext>
            </a:extLst>
          </p:cNvPr>
          <p:cNvSpPr/>
          <p:nvPr/>
        </p:nvSpPr>
        <p:spPr>
          <a:xfrm>
            <a:off x="8020156" y="1825625"/>
            <a:ext cx="1180877" cy="26033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Rectangle 5">
            <a:extLst>
              <a:ext uri="{FF2B5EF4-FFF2-40B4-BE49-F238E27FC236}">
                <a16:creationId xmlns:a16="http://schemas.microsoft.com/office/drawing/2014/main" id="{FF72FFE4-F151-4A20-ABCE-F90D14961335}"/>
              </a:ext>
            </a:extLst>
          </p:cNvPr>
          <p:cNvSpPr/>
          <p:nvPr/>
        </p:nvSpPr>
        <p:spPr>
          <a:xfrm>
            <a:off x="9276522" y="2665630"/>
            <a:ext cx="2554486" cy="923330"/>
          </a:xfrm>
          <a:prstGeom prst="rect">
            <a:avLst/>
          </a:prstGeom>
          <a:ln w="38100">
            <a:solidFill>
              <a:schemeClr val="tx1"/>
            </a:solidFill>
          </a:ln>
        </p:spPr>
        <p:txBody>
          <a:bodyPr wrap="square">
            <a:spAutoFit/>
          </a:bodyPr>
          <a:lstStyle/>
          <a:p>
            <a:pPr algn="ctr"/>
            <a:r>
              <a:rPr lang="en-GB">
                <a:solidFill>
                  <a:schemeClr val="tx2"/>
                </a:solidFill>
              </a:rPr>
              <a:t>SME: </a:t>
            </a:r>
          </a:p>
          <a:p>
            <a:pPr algn="ctr"/>
            <a:r>
              <a:rPr lang="en-GB">
                <a:solidFill>
                  <a:schemeClr val="tx2"/>
                </a:solidFill>
              </a:rPr>
              <a:t>0 – 249 employees, 99,9%</a:t>
            </a:r>
          </a:p>
        </p:txBody>
      </p:sp>
    </p:spTree>
    <p:extLst>
      <p:ext uri="{BB962C8B-B14F-4D97-AF65-F5344CB8AC3E}">
        <p14:creationId xmlns:p14="http://schemas.microsoft.com/office/powerpoint/2010/main" val="1188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268186" y="365125"/>
            <a:ext cx="8008336" cy="1325563"/>
          </a:xfrm>
        </p:spPr>
        <p:txBody>
          <a:bodyPr/>
          <a:lstStyle/>
          <a:p>
            <a:r>
              <a:rPr lang="en-GB" altLang="en-US"/>
              <a:t>SMEs in the UK</a:t>
            </a:r>
          </a:p>
        </p:txBody>
      </p:sp>
      <p:sp>
        <p:nvSpPr>
          <p:cNvPr id="354307" name="Rectangle 3"/>
          <p:cNvSpPr>
            <a:spLocks noGrp="1" noChangeArrowheads="1"/>
          </p:cNvSpPr>
          <p:nvPr>
            <p:ph idx="1"/>
          </p:nvPr>
        </p:nvSpPr>
        <p:spPr>
          <a:xfrm>
            <a:off x="1294628" y="1825625"/>
            <a:ext cx="2174214" cy="1603375"/>
          </a:xfrm>
          <a:ln w="12700">
            <a:solidFill>
              <a:srgbClr val="0D385E"/>
            </a:solidFill>
          </a:ln>
        </p:spPr>
        <p:txBody>
          <a:bodyPr anchor="ctr">
            <a:normAutofit/>
          </a:bodyPr>
          <a:lstStyle/>
          <a:p>
            <a:pPr marL="0" indent="0">
              <a:buNone/>
            </a:pPr>
            <a:r>
              <a:rPr lang="en-GB" altLang="en-US" sz="2400"/>
              <a:t>Represent 99.9% of firms</a:t>
            </a:r>
          </a:p>
        </p:txBody>
      </p:sp>
      <p:graphicFrame>
        <p:nvGraphicFramePr>
          <p:cNvPr id="8" name="Diagramm 7">
            <a:extLst>
              <a:ext uri="{FF2B5EF4-FFF2-40B4-BE49-F238E27FC236}">
                <a16:creationId xmlns:a16="http://schemas.microsoft.com/office/drawing/2014/main" id="{A867EBEC-F76A-7DD1-3418-E9F28E1508C6}"/>
              </a:ext>
            </a:extLst>
          </p:cNvPr>
          <p:cNvGraphicFramePr/>
          <p:nvPr>
            <p:extLst>
              <p:ext uri="{D42A27DB-BD31-4B8C-83A1-F6EECF244321}">
                <p14:modId xmlns:p14="http://schemas.microsoft.com/office/powerpoint/2010/main" val="100174976"/>
              </p:ext>
            </p:extLst>
          </p:nvPr>
        </p:nvGraphicFramePr>
        <p:xfrm>
          <a:off x="6285040" y="3587241"/>
          <a:ext cx="1889533" cy="1990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m 8">
            <a:extLst>
              <a:ext uri="{FF2B5EF4-FFF2-40B4-BE49-F238E27FC236}">
                <a16:creationId xmlns:a16="http://schemas.microsoft.com/office/drawing/2014/main" id="{CA7832DF-02B1-A47D-9CFA-FBEF21079978}"/>
              </a:ext>
            </a:extLst>
          </p:cNvPr>
          <p:cNvGraphicFramePr/>
          <p:nvPr>
            <p:extLst>
              <p:ext uri="{D42A27DB-BD31-4B8C-83A1-F6EECF244321}">
                <p14:modId xmlns:p14="http://schemas.microsoft.com/office/powerpoint/2010/main" val="2087747684"/>
              </p:ext>
            </p:extLst>
          </p:nvPr>
        </p:nvGraphicFramePr>
        <p:xfrm>
          <a:off x="1436968" y="3587241"/>
          <a:ext cx="1889533" cy="1990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m 9">
            <a:extLst>
              <a:ext uri="{FF2B5EF4-FFF2-40B4-BE49-F238E27FC236}">
                <a16:creationId xmlns:a16="http://schemas.microsoft.com/office/drawing/2014/main" id="{6750855D-A67F-BCC2-0FAF-F0451ABD70C6}"/>
              </a:ext>
            </a:extLst>
          </p:cNvPr>
          <p:cNvGraphicFramePr/>
          <p:nvPr>
            <p:extLst>
              <p:ext uri="{D42A27DB-BD31-4B8C-83A1-F6EECF244321}">
                <p14:modId xmlns:p14="http://schemas.microsoft.com/office/powerpoint/2010/main" val="297478599"/>
              </p:ext>
            </p:extLst>
          </p:nvPr>
        </p:nvGraphicFramePr>
        <p:xfrm>
          <a:off x="3861004" y="3587241"/>
          <a:ext cx="1889533" cy="1990329"/>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3">
            <a:extLst>
              <a:ext uri="{FF2B5EF4-FFF2-40B4-BE49-F238E27FC236}">
                <a16:creationId xmlns:a16="http://schemas.microsoft.com/office/drawing/2014/main" id="{9553684A-30E6-5C52-94A2-295BD3B0F09A}"/>
              </a:ext>
            </a:extLst>
          </p:cNvPr>
          <p:cNvSpPr txBox="1">
            <a:spLocks noChangeArrowheads="1"/>
          </p:cNvSpPr>
          <p:nvPr/>
        </p:nvSpPr>
        <p:spPr>
          <a:xfrm>
            <a:off x="3695314" y="1831815"/>
            <a:ext cx="2174214" cy="1597185"/>
          </a:xfrm>
          <a:prstGeom prst="rect">
            <a:avLst/>
          </a:prstGeom>
          <a:ln w="12700">
            <a:solidFill>
              <a:srgbClr val="0D385E"/>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400"/>
              <a:t>Generate 60% of employment </a:t>
            </a:r>
          </a:p>
        </p:txBody>
      </p:sp>
      <p:sp>
        <p:nvSpPr>
          <p:cNvPr id="12" name="Rectangle 3">
            <a:extLst>
              <a:ext uri="{FF2B5EF4-FFF2-40B4-BE49-F238E27FC236}">
                <a16:creationId xmlns:a16="http://schemas.microsoft.com/office/drawing/2014/main" id="{905FA7CF-D099-D818-7ED7-13528DC4EB5D}"/>
              </a:ext>
            </a:extLst>
          </p:cNvPr>
          <p:cNvSpPr txBox="1">
            <a:spLocks noChangeArrowheads="1"/>
          </p:cNvSpPr>
          <p:nvPr/>
        </p:nvSpPr>
        <p:spPr>
          <a:xfrm>
            <a:off x="6096000" y="1825625"/>
            <a:ext cx="2174214" cy="1597185"/>
          </a:xfrm>
          <a:prstGeom prst="rect">
            <a:avLst/>
          </a:prstGeom>
          <a:ln w="12700">
            <a:solidFill>
              <a:srgbClr val="0D385E"/>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400"/>
              <a:t>Generate 52% of turnover</a:t>
            </a:r>
          </a:p>
        </p:txBody>
      </p:sp>
      <p:sp>
        <p:nvSpPr>
          <p:cNvPr id="13" name="Rectangle 3">
            <a:extLst>
              <a:ext uri="{FF2B5EF4-FFF2-40B4-BE49-F238E27FC236}">
                <a16:creationId xmlns:a16="http://schemas.microsoft.com/office/drawing/2014/main" id="{98B3F19F-CAEB-4944-27A1-2E0CE666FE3B}"/>
              </a:ext>
            </a:extLst>
          </p:cNvPr>
          <p:cNvSpPr txBox="1">
            <a:spLocks noChangeArrowheads="1"/>
          </p:cNvSpPr>
          <p:nvPr/>
        </p:nvSpPr>
        <p:spPr>
          <a:xfrm>
            <a:off x="8522900" y="1825625"/>
            <a:ext cx="2174214" cy="1597185"/>
          </a:xfrm>
          <a:prstGeom prst="rect">
            <a:avLst/>
          </a:prstGeom>
          <a:ln w="12700">
            <a:solidFill>
              <a:srgbClr val="0D385E"/>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400"/>
              <a:t>Have a 40% chance of surviving 5 years</a:t>
            </a:r>
          </a:p>
        </p:txBody>
      </p:sp>
      <p:graphicFrame>
        <p:nvGraphicFramePr>
          <p:cNvPr id="14" name="Diagramm 13">
            <a:extLst>
              <a:ext uri="{FF2B5EF4-FFF2-40B4-BE49-F238E27FC236}">
                <a16:creationId xmlns:a16="http://schemas.microsoft.com/office/drawing/2014/main" id="{5381892C-5A2D-2D39-D119-81E5A5501248}"/>
              </a:ext>
            </a:extLst>
          </p:cNvPr>
          <p:cNvGraphicFramePr/>
          <p:nvPr>
            <p:extLst>
              <p:ext uri="{D42A27DB-BD31-4B8C-83A1-F6EECF244321}">
                <p14:modId xmlns:p14="http://schemas.microsoft.com/office/powerpoint/2010/main" val="2288506072"/>
              </p:ext>
            </p:extLst>
          </p:nvPr>
        </p:nvGraphicFramePr>
        <p:xfrm>
          <a:off x="8622946" y="3587240"/>
          <a:ext cx="1931828" cy="21647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83459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dissolve">
                                      <p:cBhvr>
                                        <p:cTn id="7" dur="500"/>
                                        <p:tgtEl>
                                          <p:spTgt spid="3543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dissolve">
                                      <p:cBhvr>
                                        <p:cTn id="10" dur="500"/>
                                        <p:tgtEl>
                                          <p:spTgt spid="11">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dissolve">
                                      <p:cBhvr>
                                        <p:cTn id="13" dur="500"/>
                                        <p:tgtEl>
                                          <p:spTgt spid="12">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dissolve">
                                      <p:cBhvr>
                                        <p:cTn id="1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uiExpand="1" build="p"/>
      <p:bldP spid="11" grpId="0" uiExpand="1" build="p"/>
      <p:bldP spid="12" grpId="0" uiExpand="1" build="p"/>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1268186" y="365125"/>
            <a:ext cx="8008336" cy="1325563"/>
          </a:xfrm>
        </p:spPr>
        <p:txBody>
          <a:bodyPr/>
          <a:lstStyle/>
          <a:p>
            <a:r>
              <a:rPr lang="en-GB" altLang="en-US"/>
              <a:t>SMEs in the USA compared to EU</a:t>
            </a:r>
          </a:p>
        </p:txBody>
      </p:sp>
      <p:sp>
        <p:nvSpPr>
          <p:cNvPr id="352259" name="Rectangle 3"/>
          <p:cNvSpPr>
            <a:spLocks noGrp="1" noChangeArrowheads="1"/>
          </p:cNvSpPr>
          <p:nvPr>
            <p:ph idx="1"/>
          </p:nvPr>
        </p:nvSpPr>
        <p:spPr>
          <a:xfrm>
            <a:off x="1268186" y="1825625"/>
            <a:ext cx="10085614" cy="4351338"/>
          </a:xfrm>
        </p:spPr>
        <p:txBody>
          <a:bodyPr>
            <a:normAutofit lnSpcReduction="10000"/>
          </a:bodyPr>
          <a:lstStyle/>
          <a:p>
            <a:r>
              <a:rPr lang="en-GB" altLang="en-US" sz="2400"/>
              <a:t>SMEs in USA are </a:t>
            </a:r>
            <a:r>
              <a:rPr lang="en-GB" altLang="en-US" sz="2400">
                <a:solidFill>
                  <a:srgbClr val="F07921"/>
                </a:solidFill>
              </a:rPr>
              <a:t>larger</a:t>
            </a:r>
            <a:r>
              <a:rPr lang="en-GB" altLang="en-US" sz="2400"/>
              <a:t> </a:t>
            </a:r>
            <a:r>
              <a:rPr lang="en-GB" sz="2400"/>
              <a:t>but self-employment rates not necessarily higher</a:t>
            </a:r>
          </a:p>
          <a:p>
            <a:endParaRPr lang="en-GB" altLang="en-US" sz="2400"/>
          </a:p>
          <a:p>
            <a:r>
              <a:rPr lang="en-GB" altLang="en-US" sz="2400"/>
              <a:t>New firms in the USA </a:t>
            </a:r>
            <a:r>
              <a:rPr lang="en-GB" altLang="en-US" sz="2400">
                <a:solidFill>
                  <a:srgbClr val="EE297B"/>
                </a:solidFill>
              </a:rPr>
              <a:t>expand more rapidly </a:t>
            </a:r>
          </a:p>
          <a:p>
            <a:endParaRPr lang="en-GB" altLang="en-US" sz="2400">
              <a:solidFill>
                <a:srgbClr val="EE297B"/>
              </a:solidFill>
            </a:endParaRPr>
          </a:p>
          <a:p>
            <a:r>
              <a:rPr lang="en-GB" altLang="en-US" sz="2400"/>
              <a:t>More productive SMEs in the USA have greater tendency to </a:t>
            </a:r>
            <a:r>
              <a:rPr lang="en-GB" altLang="en-US" sz="2400">
                <a:solidFill>
                  <a:srgbClr val="01AD4B"/>
                </a:solidFill>
              </a:rPr>
              <a:t>increase their market share </a:t>
            </a:r>
          </a:p>
          <a:p>
            <a:endParaRPr lang="en-GB" altLang="en-US" sz="2400">
              <a:solidFill>
                <a:srgbClr val="01AD4B"/>
              </a:solidFill>
            </a:endParaRPr>
          </a:p>
          <a:p>
            <a:r>
              <a:rPr lang="en-GB" altLang="en-US" sz="2400"/>
              <a:t>More </a:t>
            </a:r>
            <a:r>
              <a:rPr lang="en-GB" altLang="en-US" sz="2400" err="1">
                <a:solidFill>
                  <a:srgbClr val="0281B4"/>
                </a:solidFill>
              </a:rPr>
              <a:t>SuperEntrepreneurs</a:t>
            </a:r>
            <a:r>
              <a:rPr lang="en-GB" altLang="en-US" sz="2400"/>
              <a:t> in the USA</a:t>
            </a:r>
          </a:p>
          <a:p>
            <a:endParaRPr lang="en-GB" altLang="en-US" sz="2400"/>
          </a:p>
          <a:p>
            <a:r>
              <a:rPr lang="en-GB" sz="2400"/>
              <a:t>US markets probably </a:t>
            </a:r>
            <a:r>
              <a:rPr lang="en-GB" sz="2400">
                <a:solidFill>
                  <a:srgbClr val="F07921"/>
                </a:solidFill>
              </a:rPr>
              <a:t>more competitive </a:t>
            </a:r>
            <a:r>
              <a:rPr lang="en-GB" sz="2400"/>
              <a:t>with fewer barriers to growth</a:t>
            </a:r>
            <a:endParaRPr lang="en-GB" altLang="en-US" sz="2400"/>
          </a:p>
        </p:txBody>
      </p:sp>
      <p:sp>
        <p:nvSpPr>
          <p:cNvPr id="2" name="Slide Number Placeholder 1"/>
          <p:cNvSpPr>
            <a:spLocks noGrp="1"/>
          </p:cNvSpPr>
          <p:nvPr>
            <p:ph type="sldNum" sz="quarter" idx="12"/>
          </p:nvPr>
        </p:nvSpPr>
        <p:spPr>
          <a:xfrm>
            <a:off x="8610600" y="6356350"/>
            <a:ext cx="2743200" cy="365125"/>
          </a:xfrm>
        </p:spPr>
        <p:txBody>
          <a:bodyPr/>
          <a:lstStyle/>
          <a:p>
            <a:fld id="{7ADE8696-1FA9-4DB6-A72F-C4E5ABC90B8D}" type="slidenum">
              <a:rPr lang="en-GB" smtClean="0"/>
              <a:pPr/>
              <a:t>7</a:t>
            </a:fld>
            <a:endParaRPr lang="en-GB"/>
          </a:p>
        </p:txBody>
      </p:sp>
    </p:spTree>
    <p:extLst>
      <p:ext uri="{BB962C8B-B14F-4D97-AF65-F5344CB8AC3E}">
        <p14:creationId xmlns:p14="http://schemas.microsoft.com/office/powerpoint/2010/main" val="33846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dissolve">
                                      <p:cBhvr>
                                        <p:cTn id="7" dur="500"/>
                                        <p:tgtEl>
                                          <p:spTgt spid="35225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2259">
                                            <p:txEl>
                                              <p:pRg st="2" end="2"/>
                                            </p:txEl>
                                          </p:spTgt>
                                        </p:tgtEl>
                                        <p:attrNameLst>
                                          <p:attrName>style.visibility</p:attrName>
                                        </p:attrNameLst>
                                      </p:cBhvr>
                                      <p:to>
                                        <p:strVal val="visible"/>
                                      </p:to>
                                    </p:set>
                                    <p:animEffect transition="in" filter="dissolve">
                                      <p:cBhvr>
                                        <p:cTn id="10" dur="500"/>
                                        <p:tgtEl>
                                          <p:spTgt spid="352259">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2259">
                                            <p:txEl>
                                              <p:pRg st="4" end="4"/>
                                            </p:txEl>
                                          </p:spTgt>
                                        </p:tgtEl>
                                        <p:attrNameLst>
                                          <p:attrName>style.visibility</p:attrName>
                                        </p:attrNameLst>
                                      </p:cBhvr>
                                      <p:to>
                                        <p:strVal val="visible"/>
                                      </p:to>
                                    </p:set>
                                    <p:animEffect transition="in" filter="dissolve">
                                      <p:cBhvr>
                                        <p:cTn id="13" dur="500"/>
                                        <p:tgtEl>
                                          <p:spTgt spid="352259">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2259">
                                            <p:txEl>
                                              <p:pRg st="6" end="6"/>
                                            </p:txEl>
                                          </p:spTgt>
                                        </p:tgtEl>
                                        <p:attrNameLst>
                                          <p:attrName>style.visibility</p:attrName>
                                        </p:attrNameLst>
                                      </p:cBhvr>
                                      <p:to>
                                        <p:strVal val="visible"/>
                                      </p:to>
                                    </p:set>
                                    <p:animEffect transition="in" filter="dissolve">
                                      <p:cBhvr>
                                        <p:cTn id="16" dur="500"/>
                                        <p:tgtEl>
                                          <p:spTgt spid="352259">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2259">
                                            <p:txEl>
                                              <p:pRg st="8" end="8"/>
                                            </p:txEl>
                                          </p:spTgt>
                                        </p:tgtEl>
                                        <p:attrNameLst>
                                          <p:attrName>style.visibility</p:attrName>
                                        </p:attrNameLst>
                                      </p:cBhvr>
                                      <p:to>
                                        <p:strVal val="visible"/>
                                      </p:to>
                                    </p:set>
                                    <p:animEffect transition="in" filter="dissolve">
                                      <p:cBhvr>
                                        <p:cTn id="19" dur="500"/>
                                        <p:tgtEl>
                                          <p:spTgt spid="352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93298" y="1856761"/>
            <a:ext cx="3289740" cy="676532"/>
          </a:xfrm>
          <a:prstGeom prst="rect">
            <a:avLst/>
          </a:prstGeom>
          <a:noFill/>
        </p:spPr>
        <p:txBody>
          <a:bodyPr wrap="square" rtlCol="0" anchor="ctr">
            <a:spAutoFit/>
          </a:bodyPr>
          <a:lstStyle/>
          <a:p>
            <a:pPr algn="ctr">
              <a:lnSpc>
                <a:spcPct val="150000"/>
              </a:lnSpc>
            </a:pPr>
            <a:r>
              <a:rPr lang="en-GB" sz="2800"/>
              <a:t>USA statistics</a:t>
            </a:r>
          </a:p>
        </p:txBody>
      </p:sp>
      <p:pic>
        <p:nvPicPr>
          <p:cNvPr id="14" name="Picture 13">
            <a:hlinkClick r:id="rId2"/>
          </p:cNvPr>
          <p:cNvPicPr/>
          <p:nvPr/>
        </p:nvPicPr>
        <p:blipFill>
          <a:blip r:embed="rId3"/>
          <a:srcRect/>
          <a:stretch/>
        </p:blipFill>
        <p:spPr bwMode="auto">
          <a:xfrm>
            <a:off x="2316128" y="4919123"/>
            <a:ext cx="648000" cy="648000"/>
          </a:xfrm>
          <a:prstGeom prst="rect">
            <a:avLst/>
          </a:prstGeom>
          <a:noFill/>
          <a:ln>
            <a:noFill/>
          </a:ln>
        </p:spPr>
      </p:pic>
      <p:pic>
        <p:nvPicPr>
          <p:cNvPr id="15" name="Picture 14">
            <a:hlinkClick r:id="rId4"/>
          </p:cNvPr>
          <p:cNvPicPr/>
          <p:nvPr/>
        </p:nvPicPr>
        <p:blipFill>
          <a:blip r:embed="rId3"/>
          <a:srcRect/>
          <a:stretch/>
        </p:blipFill>
        <p:spPr bwMode="auto">
          <a:xfrm>
            <a:off x="5772000" y="4919123"/>
            <a:ext cx="648000" cy="648000"/>
          </a:xfrm>
          <a:prstGeom prst="rect">
            <a:avLst/>
          </a:prstGeom>
          <a:noFill/>
          <a:ln>
            <a:noFill/>
          </a:ln>
        </p:spPr>
      </p:pic>
      <p:pic>
        <p:nvPicPr>
          <p:cNvPr id="19" name="Picture 18">
            <a:hlinkClick r:id="rId5"/>
          </p:cNvPr>
          <p:cNvPicPr/>
          <p:nvPr/>
        </p:nvPicPr>
        <p:blipFill>
          <a:blip r:embed="rId3"/>
          <a:srcRect/>
          <a:stretch/>
        </p:blipFill>
        <p:spPr bwMode="auto">
          <a:xfrm>
            <a:off x="9214168" y="4919123"/>
            <a:ext cx="648000" cy="648000"/>
          </a:xfrm>
          <a:prstGeom prst="rect">
            <a:avLst/>
          </a:prstGeom>
          <a:noFill/>
          <a:ln>
            <a:noFill/>
          </a:ln>
        </p:spPr>
      </p:pic>
      <p:sp>
        <p:nvSpPr>
          <p:cNvPr id="4" name="Titel 3">
            <a:extLst>
              <a:ext uri="{FF2B5EF4-FFF2-40B4-BE49-F238E27FC236}">
                <a16:creationId xmlns:a16="http://schemas.microsoft.com/office/drawing/2014/main" id="{763A1CBD-9A5F-3D6B-D6A8-8AAB3BFEA570}"/>
              </a:ext>
            </a:extLst>
          </p:cNvPr>
          <p:cNvSpPr>
            <a:spLocks noGrp="1"/>
          </p:cNvSpPr>
          <p:nvPr>
            <p:ph type="title"/>
          </p:nvPr>
        </p:nvSpPr>
        <p:spPr/>
        <p:txBody>
          <a:bodyPr/>
          <a:lstStyle/>
          <a:p>
            <a:r>
              <a:rPr lang="de-DE"/>
              <a:t>National </a:t>
            </a:r>
            <a:r>
              <a:rPr lang="de-DE" err="1"/>
              <a:t>start</a:t>
            </a:r>
            <a:r>
              <a:rPr lang="de-DE"/>
              <a:t> – </a:t>
            </a:r>
            <a:r>
              <a:rPr lang="de-DE" err="1"/>
              <a:t>ups</a:t>
            </a:r>
            <a:r>
              <a:rPr lang="de-DE"/>
              <a:t> and SME </a:t>
            </a:r>
            <a:r>
              <a:rPr lang="de-DE" err="1"/>
              <a:t>statistics</a:t>
            </a:r>
            <a:endParaRPr lang="de-AT"/>
          </a:p>
        </p:txBody>
      </p:sp>
      <p:pic>
        <p:nvPicPr>
          <p:cNvPr id="6" name="Grafik 5" descr="Ein Bild, das Muster, Kreis, Grafiken, Schwarzweiß enthält.&#10;&#10;Automatisch generierte Beschreibung">
            <a:extLst>
              <a:ext uri="{FF2B5EF4-FFF2-40B4-BE49-F238E27FC236}">
                <a16:creationId xmlns:a16="http://schemas.microsoft.com/office/drawing/2014/main" id="{ADCB6DFB-97C7-8EFB-747C-0FC01BD737AF}"/>
              </a:ext>
            </a:extLst>
          </p:cNvPr>
          <p:cNvPicPr>
            <a:picLocks noChangeAspect="1"/>
          </p:cNvPicPr>
          <p:nvPr/>
        </p:nvPicPr>
        <p:blipFill>
          <a:blip r:embed="rId6"/>
          <a:stretch>
            <a:fillRect/>
          </a:stretch>
        </p:blipFill>
        <p:spPr>
          <a:xfrm>
            <a:off x="8551992" y="2649495"/>
            <a:ext cx="1972352" cy="1972352"/>
          </a:xfrm>
          <a:prstGeom prst="rect">
            <a:avLst/>
          </a:prstGeom>
        </p:spPr>
      </p:pic>
      <p:pic>
        <p:nvPicPr>
          <p:cNvPr id="9" name="Grafik 8" descr="Ein Bild, das Muster, Kreis, Grafiken, Kunst enthält.&#10;&#10;Automatisch generierte Beschreibung">
            <a:extLst>
              <a:ext uri="{FF2B5EF4-FFF2-40B4-BE49-F238E27FC236}">
                <a16:creationId xmlns:a16="http://schemas.microsoft.com/office/drawing/2014/main" id="{E6E89DC0-D658-F4FC-CBFC-1811A1395D34}"/>
              </a:ext>
            </a:extLst>
          </p:cNvPr>
          <p:cNvPicPr>
            <a:picLocks noChangeAspect="1"/>
          </p:cNvPicPr>
          <p:nvPr/>
        </p:nvPicPr>
        <p:blipFill>
          <a:blip r:embed="rId7"/>
          <a:stretch>
            <a:fillRect/>
          </a:stretch>
        </p:blipFill>
        <p:spPr>
          <a:xfrm>
            <a:off x="5109824" y="2649495"/>
            <a:ext cx="1972352" cy="1972352"/>
          </a:xfrm>
          <a:prstGeom prst="rect">
            <a:avLst/>
          </a:prstGeom>
        </p:spPr>
      </p:pic>
      <p:pic>
        <p:nvPicPr>
          <p:cNvPr id="12" name="Grafik 11" descr="Ein Bild, das Schwarzweiß, Muster, Screenshot, Kreis enthält.&#10;&#10;Automatisch generierte Beschreibung">
            <a:extLst>
              <a:ext uri="{FF2B5EF4-FFF2-40B4-BE49-F238E27FC236}">
                <a16:creationId xmlns:a16="http://schemas.microsoft.com/office/drawing/2014/main" id="{202D2ABF-0FD2-3F74-3655-3EB6069A2146}"/>
              </a:ext>
            </a:extLst>
          </p:cNvPr>
          <p:cNvPicPr>
            <a:picLocks noChangeAspect="1"/>
          </p:cNvPicPr>
          <p:nvPr/>
        </p:nvPicPr>
        <p:blipFill>
          <a:blip r:embed="rId8"/>
          <a:stretch>
            <a:fillRect/>
          </a:stretch>
        </p:blipFill>
        <p:spPr>
          <a:xfrm>
            <a:off x="1667658" y="2652185"/>
            <a:ext cx="1972352" cy="1972352"/>
          </a:xfrm>
          <a:prstGeom prst="rect">
            <a:avLst/>
          </a:prstGeom>
        </p:spPr>
      </p:pic>
      <p:sp>
        <p:nvSpPr>
          <p:cNvPr id="13" name="TextBox 7">
            <a:extLst>
              <a:ext uri="{FF2B5EF4-FFF2-40B4-BE49-F238E27FC236}">
                <a16:creationId xmlns:a16="http://schemas.microsoft.com/office/drawing/2014/main" id="{BE0E1BC4-2B61-8CCB-68D6-44E73C156E6C}"/>
              </a:ext>
            </a:extLst>
          </p:cNvPr>
          <p:cNvSpPr txBox="1"/>
          <p:nvPr/>
        </p:nvSpPr>
        <p:spPr>
          <a:xfrm>
            <a:off x="1008964" y="1856760"/>
            <a:ext cx="3289740" cy="676532"/>
          </a:xfrm>
          <a:prstGeom prst="rect">
            <a:avLst/>
          </a:prstGeom>
          <a:noFill/>
        </p:spPr>
        <p:txBody>
          <a:bodyPr wrap="square" rtlCol="0" anchor="ctr">
            <a:spAutoFit/>
          </a:bodyPr>
          <a:lstStyle/>
          <a:p>
            <a:pPr algn="ctr">
              <a:lnSpc>
                <a:spcPct val="150000"/>
              </a:lnSpc>
            </a:pPr>
            <a:r>
              <a:rPr lang="en-GB" sz="2800"/>
              <a:t>UK statistics</a:t>
            </a:r>
          </a:p>
        </p:txBody>
      </p:sp>
      <p:sp>
        <p:nvSpPr>
          <p:cNvPr id="16" name="TextBox 7">
            <a:extLst>
              <a:ext uri="{FF2B5EF4-FFF2-40B4-BE49-F238E27FC236}">
                <a16:creationId xmlns:a16="http://schemas.microsoft.com/office/drawing/2014/main" id="{6035A475-C2FD-D244-E81E-AF00233C84C3}"/>
              </a:ext>
            </a:extLst>
          </p:cNvPr>
          <p:cNvSpPr txBox="1"/>
          <p:nvPr/>
        </p:nvSpPr>
        <p:spPr>
          <a:xfrm>
            <a:off x="4589051" y="1856760"/>
            <a:ext cx="3289740" cy="676532"/>
          </a:xfrm>
          <a:prstGeom prst="rect">
            <a:avLst/>
          </a:prstGeom>
          <a:noFill/>
        </p:spPr>
        <p:txBody>
          <a:bodyPr wrap="square" rtlCol="0" anchor="ctr">
            <a:spAutoFit/>
          </a:bodyPr>
          <a:lstStyle/>
          <a:p>
            <a:pPr algn="ctr">
              <a:lnSpc>
                <a:spcPct val="150000"/>
              </a:lnSpc>
            </a:pPr>
            <a:r>
              <a:rPr lang="en-GB" sz="2800"/>
              <a:t>EU statistics</a:t>
            </a:r>
          </a:p>
        </p:txBody>
      </p:sp>
      <p:sp>
        <p:nvSpPr>
          <p:cNvPr id="2" name="!!Scrollen: vertikal 7">
            <a:extLst>
              <a:ext uri="{FF2B5EF4-FFF2-40B4-BE49-F238E27FC236}">
                <a16:creationId xmlns:a16="http://schemas.microsoft.com/office/drawing/2014/main" id="{F2266D0D-90F2-D725-5947-8992FE9EE48C}"/>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Rahmen 9">
            <a:extLst>
              <a:ext uri="{FF2B5EF4-FFF2-40B4-BE49-F238E27FC236}">
                <a16:creationId xmlns:a16="http://schemas.microsoft.com/office/drawing/2014/main" id="{30C3ABA5-D636-32E8-D1B1-D537A395C2F4}"/>
              </a:ext>
            </a:extLst>
          </p:cNvPr>
          <p:cNvSpPr/>
          <p:nvPr/>
        </p:nvSpPr>
        <p:spPr>
          <a:xfrm flipH="1">
            <a:off x="380990" y="1"/>
            <a:ext cx="131029"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Sprechblase: oval 10">
            <a:extLst>
              <a:ext uri="{FF2B5EF4-FFF2-40B4-BE49-F238E27FC236}">
                <a16:creationId xmlns:a16="http://schemas.microsoft.com/office/drawing/2014/main" id="{17CF5DA2-0301-26BC-7628-E39F5ABA388D}"/>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Sonne 11">
            <a:extLst>
              <a:ext uri="{FF2B5EF4-FFF2-40B4-BE49-F238E27FC236}">
                <a16:creationId xmlns:a16="http://schemas.microsoft.com/office/drawing/2014/main" id="{901937FA-917D-9F7E-155E-18E6FE2B09B8}"/>
              </a:ext>
            </a:extLst>
          </p:cNvPr>
          <p:cNvSpPr/>
          <p:nvPr/>
        </p:nvSpPr>
        <p:spPr>
          <a:xfrm flipH="1">
            <a:off x="576937" y="0"/>
            <a:ext cx="13102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98959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C46043C-34A6-5DBE-D77D-87E447594DC0}"/>
              </a:ext>
            </a:extLst>
          </p:cNvPr>
          <p:cNvSpPr>
            <a:spLocks noGrp="1"/>
          </p:cNvSpPr>
          <p:nvPr>
            <p:ph type="title"/>
          </p:nvPr>
        </p:nvSpPr>
        <p:spPr/>
        <p:txBody>
          <a:bodyPr/>
          <a:lstStyle/>
          <a:p>
            <a:r>
              <a:rPr lang="de-DE">
                <a:cs typeface="Aptos Serif"/>
              </a:rPr>
              <a:t>Assignment</a:t>
            </a:r>
          </a:p>
        </p:txBody>
      </p:sp>
      <p:sp>
        <p:nvSpPr>
          <p:cNvPr id="3" name="Content Placeholder 2"/>
          <p:cNvSpPr>
            <a:spLocks noGrp="1"/>
          </p:cNvSpPr>
          <p:nvPr>
            <p:ph idx="1"/>
          </p:nvPr>
        </p:nvSpPr>
        <p:spPr/>
        <p:txBody>
          <a:bodyPr>
            <a:noAutofit/>
          </a:bodyPr>
          <a:lstStyle/>
          <a:p>
            <a:pPr marL="0" indent="0">
              <a:buNone/>
            </a:pPr>
            <a:endParaRPr lang="en-IN"/>
          </a:p>
          <a:p>
            <a:pPr marL="0" indent="0">
              <a:buNone/>
            </a:pPr>
            <a:endParaRPr lang="en-IN"/>
          </a:p>
          <a:p>
            <a:pPr marL="0" indent="0">
              <a:buNone/>
            </a:pPr>
            <a:r>
              <a:rPr lang="en-IN"/>
              <a:t>Explain the statistics about start-ups and SME:s in your country/county. </a:t>
            </a:r>
          </a:p>
          <a:p>
            <a:pPr marL="0" indent="0">
              <a:buNone/>
            </a:pPr>
            <a:endParaRPr lang="en-IN"/>
          </a:p>
          <a:p>
            <a:pPr marL="0" indent="0">
              <a:buNone/>
            </a:pPr>
            <a:r>
              <a:rPr lang="en-IN"/>
              <a:t>What does this tell you about recent developments?</a:t>
            </a:r>
          </a:p>
          <a:p>
            <a:endParaRPr lang="en-IN"/>
          </a:p>
        </p:txBody>
      </p:sp>
      <p:pic>
        <p:nvPicPr>
          <p:cNvPr id="2" name="Grafik 1" descr="Ein Bild, das Grafiken, Grafikdesign, Farbigkeit, Kreis enthält.&#10;&#10;Automatisch generierte Beschreibung">
            <a:extLst>
              <a:ext uri="{FF2B5EF4-FFF2-40B4-BE49-F238E27FC236}">
                <a16:creationId xmlns:a16="http://schemas.microsoft.com/office/drawing/2014/main" id="{2E8432BE-4DA4-BB22-F863-D2A617CEC36F}"/>
              </a:ext>
            </a:extLst>
          </p:cNvPr>
          <p:cNvPicPr>
            <a:picLocks noChangeAspect="1"/>
          </p:cNvPicPr>
          <p:nvPr/>
        </p:nvPicPr>
        <p:blipFill>
          <a:blip r:embed="rId2"/>
          <a:stretch>
            <a:fillRect/>
          </a:stretch>
        </p:blipFill>
        <p:spPr>
          <a:xfrm>
            <a:off x="9340143" y="365125"/>
            <a:ext cx="2013657" cy="1256522"/>
          </a:xfrm>
          <a:prstGeom prst="rect">
            <a:avLst/>
          </a:prstGeom>
        </p:spPr>
      </p:pic>
      <p:sp>
        <p:nvSpPr>
          <p:cNvPr id="4" name="!!Scrollen: vertikal 7">
            <a:extLst>
              <a:ext uri="{FF2B5EF4-FFF2-40B4-BE49-F238E27FC236}">
                <a16:creationId xmlns:a16="http://schemas.microsoft.com/office/drawing/2014/main" id="{BCF13FB9-CE03-7166-0895-0E74013DF409}"/>
              </a:ext>
            </a:extLst>
          </p:cNvPr>
          <p:cNvSpPr/>
          <p:nvPr/>
        </p:nvSpPr>
        <p:spPr>
          <a:xfrm flipH="1">
            <a:off x="1143197" y="5441835"/>
            <a:ext cx="734792" cy="750438"/>
          </a:xfrm>
          <a:prstGeom prst="verticalScroll">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ahmen 9">
            <a:extLst>
              <a:ext uri="{FF2B5EF4-FFF2-40B4-BE49-F238E27FC236}">
                <a16:creationId xmlns:a16="http://schemas.microsoft.com/office/drawing/2014/main" id="{40CFE7A7-F157-5F4E-DFFE-64794A6B9D04}"/>
              </a:ext>
            </a:extLst>
          </p:cNvPr>
          <p:cNvSpPr/>
          <p:nvPr/>
        </p:nvSpPr>
        <p:spPr>
          <a:xfrm flipH="1">
            <a:off x="7245907" y="5451358"/>
            <a:ext cx="696692" cy="731393"/>
          </a:xfrm>
          <a:prstGeom prst="frame">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Sprechblase: oval 10">
            <a:extLst>
              <a:ext uri="{FF2B5EF4-FFF2-40B4-BE49-F238E27FC236}">
                <a16:creationId xmlns:a16="http://schemas.microsoft.com/office/drawing/2014/main" id="{B2D6E36D-6884-E473-141E-B09262A46DD9}"/>
              </a:ext>
            </a:extLst>
          </p:cNvPr>
          <p:cNvSpPr/>
          <p:nvPr/>
        </p:nvSpPr>
        <p:spPr>
          <a:xfrm flipH="1">
            <a:off x="4120870" y="5441835"/>
            <a:ext cx="882156" cy="750438"/>
          </a:xfrm>
          <a:prstGeom prst="wedgeEllipseCallou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Sonne 11">
            <a:extLst>
              <a:ext uri="{FF2B5EF4-FFF2-40B4-BE49-F238E27FC236}">
                <a16:creationId xmlns:a16="http://schemas.microsoft.com/office/drawing/2014/main" id="{0D7E0409-91CD-70A8-23A8-2F5486B21BDC}"/>
              </a:ext>
            </a:extLst>
          </p:cNvPr>
          <p:cNvSpPr/>
          <p:nvPr/>
        </p:nvSpPr>
        <p:spPr>
          <a:xfrm flipH="1">
            <a:off x="10185480" y="5367451"/>
            <a:ext cx="882155" cy="899206"/>
          </a:xfrm>
          <a:prstGeom prst="sun">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511500497"/>
      </p:ext>
    </p:extLst>
  </p:cSld>
  <p:clrMapOvr>
    <a:masterClrMapping/>
  </p:clrMapOvr>
</p:sld>
</file>

<file path=ppt/theme/theme1.xml><?xml version="1.0" encoding="utf-8"?>
<a:theme xmlns:a="http://schemas.openxmlformats.org/drawingml/2006/main" name="Endorse">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 id="{F71C5572-BEB1-440B-80CF-77D4E19E2E0D}" vid="{C87D53E5-185C-4862-8E10-3D83B8F85E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2.xml><?xml version="1.0" encoding="utf-8"?>
<ds:datastoreItem xmlns:ds="http://schemas.openxmlformats.org/officeDocument/2006/customXml" ds:itemID="{BC419AAC-5780-4A5A-ADC1-C1ED69257832}">
  <ds:schemaRefs>
    <ds:schemaRef ds:uri="151c28b5-17be-487d-903d-7070014f18c7"/>
    <ds:schemaRef ds:uri="323be961-96ff-4fd7-9242-58d5ac1ce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DC2051-69BB-4955-BB35-44AE2A6289CD}">
  <ds:schemaRefs>
    <ds:schemaRef ds:uri="151c28b5-17be-487d-903d-7070014f18c7"/>
    <ds:schemaRef ds:uri="323be961-96ff-4fd7-9242-58d5ac1cef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Bredbild</PresentationFormat>
  <Slides>10</Slides>
  <Notes>7</Notes>
  <HiddenSlides>0</HiddenSlide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Endorse</vt:lpstr>
      <vt:lpstr> Entrepreneurship and New business creation </vt:lpstr>
      <vt:lpstr>1. 1 Entrepreneurship and Small Business</vt:lpstr>
      <vt:lpstr>New venture creation</vt:lpstr>
      <vt:lpstr>Start-up typologies</vt:lpstr>
      <vt:lpstr>EU definition of firms</vt:lpstr>
      <vt:lpstr>SMEs in the UK</vt:lpstr>
      <vt:lpstr>SMEs in the USA compared to EU</vt:lpstr>
      <vt:lpstr>National start – ups and SME statistics</vt:lpstr>
      <vt:lpstr>Assignment</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revision>2</cp:revision>
  <dcterms:created xsi:type="dcterms:W3CDTF">2022-04-04T19:32:46Z</dcterms:created>
  <dcterms:modified xsi:type="dcterms:W3CDTF">2024-03-22T14:57:47Z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