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16"/>
  </p:notesMasterIdLst>
  <p:sldIdLst>
    <p:sldId id="494" r:id="rId5"/>
    <p:sldId id="464" r:id="rId6"/>
    <p:sldId id="441" r:id="rId7"/>
    <p:sldId id="442" r:id="rId8"/>
    <p:sldId id="443" r:id="rId9"/>
    <p:sldId id="492" r:id="rId10"/>
    <p:sldId id="457" r:id="rId11"/>
    <p:sldId id="430" r:id="rId12"/>
    <p:sldId id="491" r:id="rId13"/>
    <p:sldId id="493" r:id="rId14"/>
    <p:sldId id="496"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97B"/>
    <a:srgbClr val="0281B4"/>
    <a:srgbClr val="01AD4B"/>
    <a:srgbClr val="0D385E"/>
    <a:srgbClr val="F079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98C090-6817-4292-843B-715FE6E8BCB4}" v="1" dt="2024-03-22T14:58:21.685"/>
  </p1510:revLst>
</p1510:revInfo>
</file>

<file path=ppt/tableStyles.xml><?xml version="1.0" encoding="utf-8"?>
<a:tblStyleLst xmlns:a="http://schemas.openxmlformats.org/drawingml/2006/main" def="{5C22544A-7EE6-4342-B048-85BDC9FD1C3A}">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onne.vonfriedrichs" userId="S::yvonne.vonfriedrichs_miun.se#ext#@imcfhkrems.onmicrosoft.com::1446dabb-076f-4b93-84a7-10efe9a3e9e5" providerId="AD" clId="Web-{E6C6FB9C-DCBD-4540-BFA8-7226636B7A75}"/>
    <pc:docChg chg="modSld">
      <pc:chgData name="yvonne.vonfriedrichs" userId="S::yvonne.vonfriedrichs_miun.se#ext#@imcfhkrems.onmicrosoft.com::1446dabb-076f-4b93-84a7-10efe9a3e9e5" providerId="AD" clId="Web-{E6C6FB9C-DCBD-4540-BFA8-7226636B7A75}" dt="2023-10-09T13:13:30.840" v="4" actId="20577"/>
      <pc:docMkLst>
        <pc:docMk/>
      </pc:docMkLst>
      <pc:sldChg chg="modSp">
        <pc:chgData name="yvonne.vonfriedrichs" userId="S::yvonne.vonfriedrichs_miun.se#ext#@imcfhkrems.onmicrosoft.com::1446dabb-076f-4b93-84a7-10efe9a3e9e5" providerId="AD" clId="Web-{E6C6FB9C-DCBD-4540-BFA8-7226636B7A75}" dt="2023-10-09T13:13:30.840" v="4" actId="20577"/>
        <pc:sldMkLst>
          <pc:docMk/>
          <pc:sldMk cId="2139137483" sldId="459"/>
        </pc:sldMkLst>
        <pc:spChg chg="mod">
          <ac:chgData name="yvonne.vonfriedrichs" userId="S::yvonne.vonfriedrichs_miun.se#ext#@imcfhkrems.onmicrosoft.com::1446dabb-076f-4b93-84a7-10efe9a3e9e5" providerId="AD" clId="Web-{E6C6FB9C-DCBD-4540-BFA8-7226636B7A75}" dt="2023-10-09T13:13:30.840" v="4" actId="20577"/>
          <ac:spMkLst>
            <pc:docMk/>
            <pc:sldMk cId="2139137483" sldId="459"/>
            <ac:spMk id="3" creationId="{00000000-0000-0000-0000-000000000000}"/>
          </ac:spMkLst>
        </pc:spChg>
      </pc:sldChg>
      <pc:sldChg chg="modSp">
        <pc:chgData name="yvonne.vonfriedrichs" userId="S::yvonne.vonfriedrichs_miun.se#ext#@imcfhkrems.onmicrosoft.com::1446dabb-076f-4b93-84a7-10efe9a3e9e5" providerId="AD" clId="Web-{E6C6FB9C-DCBD-4540-BFA8-7226636B7A75}" dt="2023-10-09T13:12:25.808" v="3" actId="20577"/>
        <pc:sldMkLst>
          <pc:docMk/>
          <pc:sldMk cId="2518453865" sldId="490"/>
        </pc:sldMkLst>
        <pc:spChg chg="mod">
          <ac:chgData name="yvonne.vonfriedrichs" userId="S::yvonne.vonfriedrichs_miun.se#ext#@imcfhkrems.onmicrosoft.com::1446dabb-076f-4b93-84a7-10efe9a3e9e5" providerId="AD" clId="Web-{E6C6FB9C-DCBD-4540-BFA8-7226636B7A75}" dt="2023-10-09T13:12:25.808" v="3" actId="20577"/>
          <ac:spMkLst>
            <pc:docMk/>
            <pc:sldMk cId="2518453865" sldId="490"/>
            <ac:spMk id="11" creationId="{FA7304FA-E397-A5FA-E111-D3633CF4F816}"/>
          </ac:spMkLst>
        </pc:spChg>
      </pc:sldChg>
    </pc:docChg>
  </pc:docChgLst>
  <pc:docChgLst>
    <pc:chgData name="von Friedrichs, Yvonne" userId="S::yvonne.vonfriedrichs_miun.se#ext#@imcfhkrems.onmicrosoft.com::1446dabb-076f-4b93-84a7-10efe9a3e9e5" providerId="AD" clId="Web-{8998C090-6817-4292-843B-715FE6E8BCB4}"/>
    <pc:docChg chg="modSld">
      <pc:chgData name="von Friedrichs, Yvonne" userId="S::yvonne.vonfriedrichs_miun.se#ext#@imcfhkrems.onmicrosoft.com::1446dabb-076f-4b93-84a7-10efe9a3e9e5" providerId="AD" clId="Web-{8998C090-6817-4292-843B-715FE6E8BCB4}" dt="2024-03-22T14:58:21.685" v="0" actId="20577"/>
      <pc:docMkLst>
        <pc:docMk/>
      </pc:docMkLst>
      <pc:sldChg chg="modSp">
        <pc:chgData name="von Friedrichs, Yvonne" userId="S::yvonne.vonfriedrichs_miun.se#ext#@imcfhkrems.onmicrosoft.com::1446dabb-076f-4b93-84a7-10efe9a3e9e5" providerId="AD" clId="Web-{8998C090-6817-4292-843B-715FE6E8BCB4}" dt="2024-03-22T14:58:21.685" v="0" actId="20577"/>
        <pc:sldMkLst>
          <pc:docMk/>
          <pc:sldMk cId="3620944923" sldId="464"/>
        </pc:sldMkLst>
        <pc:spChg chg="mod">
          <ac:chgData name="von Friedrichs, Yvonne" userId="S::yvonne.vonfriedrichs_miun.se#ext#@imcfhkrems.onmicrosoft.com::1446dabb-076f-4b93-84a7-10efe9a3e9e5" providerId="AD" clId="Web-{8998C090-6817-4292-843B-715FE6E8BCB4}" dt="2024-03-22T14:58:21.685" v="0" actId="20577"/>
          <ac:spMkLst>
            <pc:docMk/>
            <pc:sldMk cId="3620944923" sldId="464"/>
            <ac:spMk id="7" creationId="{873FA4FA-9E59-CAFC-9D21-7C99A28612C8}"/>
          </ac:spMkLst>
        </pc:spChg>
      </pc:sldChg>
    </pc:docChg>
  </pc:docChgLst>
  <pc:docChgLst>
    <pc:chgData name="Dalborg, Cecilia" userId="S::cecilia.dalborg_miun.se#ext#@imcfhkrems.onmicrosoft.com::8d1d843a-05de-4250-9056-cc783638e52e" providerId="AD" clId="Web-{598EBFC3-35C7-4709-8994-19227B922F91}"/>
    <pc:docChg chg="modSld">
      <pc:chgData name="Dalborg, Cecilia" userId="S::cecilia.dalborg_miun.se#ext#@imcfhkrems.onmicrosoft.com::8d1d843a-05de-4250-9056-cc783638e52e" providerId="AD" clId="Web-{598EBFC3-35C7-4709-8994-19227B922F91}" dt="2024-02-05T14:05:48.226" v="285" actId="20577"/>
      <pc:docMkLst>
        <pc:docMk/>
      </pc:docMkLst>
      <pc:sldChg chg="modSp">
        <pc:chgData name="Dalborg, Cecilia" userId="S::cecilia.dalborg_miun.se#ext#@imcfhkrems.onmicrosoft.com::8d1d843a-05de-4250-9056-cc783638e52e" providerId="AD" clId="Web-{598EBFC3-35C7-4709-8994-19227B922F91}" dt="2024-02-05T13:45:41.230" v="1" actId="20577"/>
        <pc:sldMkLst>
          <pc:docMk/>
          <pc:sldMk cId="3620944923" sldId="464"/>
        </pc:sldMkLst>
        <pc:spChg chg="mod">
          <ac:chgData name="Dalborg, Cecilia" userId="S::cecilia.dalborg_miun.se#ext#@imcfhkrems.onmicrosoft.com::8d1d843a-05de-4250-9056-cc783638e52e" providerId="AD" clId="Web-{598EBFC3-35C7-4709-8994-19227B922F91}" dt="2024-02-05T13:45:41.230" v="1" actId="20577"/>
          <ac:spMkLst>
            <pc:docMk/>
            <pc:sldMk cId="3620944923" sldId="464"/>
            <ac:spMk id="7" creationId="{873FA4FA-9E59-CAFC-9D21-7C99A28612C8}"/>
          </ac:spMkLst>
        </pc:spChg>
      </pc:sldChg>
      <pc:sldChg chg="addSp modSp">
        <pc:chgData name="Dalborg, Cecilia" userId="S::cecilia.dalborg_miun.se#ext#@imcfhkrems.onmicrosoft.com::8d1d843a-05de-4250-9056-cc783638e52e" providerId="AD" clId="Web-{598EBFC3-35C7-4709-8994-19227B922F91}" dt="2024-02-05T14:04:18.844" v="282" actId="20577"/>
        <pc:sldMkLst>
          <pc:docMk/>
          <pc:sldMk cId="3740338536" sldId="492"/>
        </pc:sldMkLst>
        <pc:spChg chg="add mod">
          <ac:chgData name="Dalborg, Cecilia" userId="S::cecilia.dalborg_miun.se#ext#@imcfhkrems.onmicrosoft.com::8d1d843a-05de-4250-9056-cc783638e52e" providerId="AD" clId="Web-{598EBFC3-35C7-4709-8994-19227B922F91}" dt="2024-02-05T13:51:28.084" v="10" actId="14100"/>
          <ac:spMkLst>
            <pc:docMk/>
            <pc:sldMk cId="3740338536" sldId="492"/>
            <ac:spMk id="3" creationId="{9859EBCF-25C8-D135-8D72-27E410E6FF8C}"/>
          </ac:spMkLst>
        </pc:spChg>
        <pc:spChg chg="mod">
          <ac:chgData name="Dalborg, Cecilia" userId="S::cecilia.dalborg_miun.se#ext#@imcfhkrems.onmicrosoft.com::8d1d843a-05de-4250-9056-cc783638e52e" providerId="AD" clId="Web-{598EBFC3-35C7-4709-8994-19227B922F91}" dt="2024-02-05T14:04:18.844" v="282" actId="20577"/>
          <ac:spMkLst>
            <pc:docMk/>
            <pc:sldMk cId="3740338536" sldId="492"/>
            <ac:spMk id="10" creationId="{9B999DF4-2783-A388-875C-5EBC297B9ACB}"/>
          </ac:spMkLst>
        </pc:spChg>
        <pc:spChg chg="mod">
          <ac:chgData name="Dalborg, Cecilia" userId="S::cecilia.dalborg_miun.se#ext#@imcfhkrems.onmicrosoft.com::8d1d843a-05de-4250-9056-cc783638e52e" providerId="AD" clId="Web-{598EBFC3-35C7-4709-8994-19227B922F91}" dt="2024-02-05T14:03:48.670" v="276" actId="20577"/>
          <ac:spMkLst>
            <pc:docMk/>
            <pc:sldMk cId="3740338536" sldId="492"/>
            <ac:spMk id="13" creationId="{C54942AB-7FC1-5F40-3F4D-811E0AFF2A56}"/>
          </ac:spMkLst>
        </pc:spChg>
      </pc:sldChg>
      <pc:sldChg chg="modSp">
        <pc:chgData name="Dalborg, Cecilia" userId="S::cecilia.dalborg_miun.se#ext#@imcfhkrems.onmicrosoft.com::8d1d843a-05de-4250-9056-cc783638e52e" providerId="AD" clId="Web-{598EBFC3-35C7-4709-8994-19227B922F91}" dt="2024-02-05T14:05:48.226" v="285" actId="20577"/>
        <pc:sldMkLst>
          <pc:docMk/>
          <pc:sldMk cId="3283476265" sldId="493"/>
        </pc:sldMkLst>
        <pc:spChg chg="mod">
          <ac:chgData name="Dalborg, Cecilia" userId="S::cecilia.dalborg_miun.se#ext#@imcfhkrems.onmicrosoft.com::8d1d843a-05de-4250-9056-cc783638e52e" providerId="AD" clId="Web-{598EBFC3-35C7-4709-8994-19227B922F91}" dt="2024-02-05T14:05:48.226" v="285" actId="20577"/>
          <ac:spMkLst>
            <pc:docMk/>
            <pc:sldMk cId="3283476265" sldId="493"/>
            <ac:spMk id="4" creationId="{981B44FD-848F-4C00-44B5-4B037E080A09}"/>
          </ac:spMkLst>
        </pc:spChg>
      </pc:sldChg>
    </pc:docChg>
  </pc:docChgLst>
  <pc:docChgLst>
    <pc:chgData name="Cornelia Amon" userId="S::cornelia.amon@fh-krems.ac.at::5954e632-5942-4ce2-bb41-89c16c6cc23e" providerId="AD" clId="Web-{EB82DDD8-6A1C-48D2-9077-32B6D844980A}"/>
    <pc:docChg chg="addSld delSld">
      <pc:chgData name="Cornelia Amon" userId="S::cornelia.amon@fh-krems.ac.at::5954e632-5942-4ce2-bb41-89c16c6cc23e" providerId="AD" clId="Web-{EB82DDD8-6A1C-48D2-9077-32B6D844980A}" dt="2024-03-15T08:03:23.419" v="1"/>
      <pc:docMkLst>
        <pc:docMk/>
      </pc:docMkLst>
      <pc:sldChg chg="del">
        <pc:chgData name="Cornelia Amon" userId="S::cornelia.amon@fh-krems.ac.at::5954e632-5942-4ce2-bb41-89c16c6cc23e" providerId="AD" clId="Web-{EB82DDD8-6A1C-48D2-9077-32B6D844980A}" dt="2024-03-15T08:03:23.419" v="1"/>
        <pc:sldMkLst>
          <pc:docMk/>
          <pc:sldMk cId="2094950677" sldId="495"/>
        </pc:sldMkLst>
      </pc:sldChg>
      <pc:sldChg chg="add">
        <pc:chgData name="Cornelia Amon" userId="S::cornelia.amon@fh-krems.ac.at::5954e632-5942-4ce2-bb41-89c16c6cc23e" providerId="AD" clId="Web-{EB82DDD8-6A1C-48D2-9077-32B6D844980A}" dt="2024-03-15T08:03:20.701" v="0"/>
        <pc:sldMkLst>
          <pc:docMk/>
          <pc:sldMk cId="1184615749" sldId="496"/>
        </pc:sldMkLst>
      </pc:sldChg>
    </pc:docChg>
  </pc:docChgLst>
  <pc:docChgLst>
    <pc:chgData clId="Web-{598EBFC3-35C7-4709-8994-19227B922F91}"/>
    <pc:docChg chg="modSld">
      <pc:chgData name="" userId="" providerId="" clId="Web-{598EBFC3-35C7-4709-8994-19227B922F91}" dt="2024-02-05T13:45:34.463" v="1" actId="20577"/>
      <pc:docMkLst>
        <pc:docMk/>
      </pc:docMkLst>
      <pc:sldChg chg="modSp">
        <pc:chgData name="" userId="" providerId="" clId="Web-{598EBFC3-35C7-4709-8994-19227B922F91}" dt="2024-02-05T13:45:34.463" v="1" actId="20577"/>
        <pc:sldMkLst>
          <pc:docMk/>
          <pc:sldMk cId="3620944923" sldId="464"/>
        </pc:sldMkLst>
        <pc:spChg chg="mod">
          <ac:chgData name="" userId="" providerId="" clId="Web-{598EBFC3-35C7-4709-8994-19227B922F91}" dt="2024-02-05T13:45:34.463" v="1" actId="20577"/>
          <ac:spMkLst>
            <pc:docMk/>
            <pc:sldMk cId="3620944923" sldId="464"/>
            <ac:spMk id="7" creationId="{873FA4FA-9E59-CAFC-9D21-7C99A28612C8}"/>
          </ac:spMkLst>
        </pc:spChg>
      </pc:sldChg>
    </pc:docChg>
  </pc:docChgLst>
  <pc:docChgLst>
    <pc:chgData name="Cornelia Amon" userId="S::cornelia.amon@fh-krems.ac.at::5954e632-5942-4ce2-bb41-89c16c6cc23e" providerId="AD" clId="Web-{11CF3204-AB70-43CE-94F1-85F302DDDFB4}"/>
    <pc:docChg chg="modSld">
      <pc:chgData name="Cornelia Amon" userId="S::cornelia.amon@fh-krems.ac.at::5954e632-5942-4ce2-bb41-89c16c6cc23e" providerId="AD" clId="Web-{11CF3204-AB70-43CE-94F1-85F302DDDFB4}" dt="2024-02-29T10:28:14.828" v="9" actId="14100"/>
      <pc:docMkLst>
        <pc:docMk/>
      </pc:docMkLst>
      <pc:sldChg chg="addSp modSp">
        <pc:chgData name="Cornelia Amon" userId="S::cornelia.amon@fh-krems.ac.at::5954e632-5942-4ce2-bb41-89c16c6cc23e" providerId="AD" clId="Web-{11CF3204-AB70-43CE-94F1-85F302DDDFB4}" dt="2024-02-29T10:28:14.828" v="9" actId="14100"/>
        <pc:sldMkLst>
          <pc:docMk/>
          <pc:sldMk cId="2948778509" sldId="430"/>
        </pc:sldMkLst>
        <pc:spChg chg="mod">
          <ac:chgData name="Cornelia Amon" userId="S::cornelia.amon@fh-krems.ac.at::5954e632-5942-4ce2-bb41-89c16c6cc23e" providerId="AD" clId="Web-{11CF3204-AB70-43CE-94F1-85F302DDDFB4}" dt="2024-02-29T10:28:14.828" v="9" actId="14100"/>
          <ac:spMkLst>
            <pc:docMk/>
            <pc:sldMk cId="2948778509" sldId="430"/>
            <ac:spMk id="12" creationId="{44106D7E-A9FD-2D92-A7D8-F1E00C789C5F}"/>
          </ac:spMkLst>
        </pc:spChg>
        <pc:picChg chg="add mod">
          <ac:chgData name="Cornelia Amon" userId="S::cornelia.amon@fh-krems.ac.at::5954e632-5942-4ce2-bb41-89c16c6cc23e" providerId="AD" clId="Web-{11CF3204-AB70-43CE-94F1-85F302DDDFB4}" dt="2024-02-29T10:28:11.844" v="8" actId="1076"/>
          <ac:picMkLst>
            <pc:docMk/>
            <pc:sldMk cId="2948778509" sldId="430"/>
            <ac:picMk id="2" creationId="{847557F6-42E5-5848-9C02-225D4B0ECB33}"/>
          </ac:picMkLst>
        </pc:picChg>
        <pc:picChg chg="add mod">
          <ac:chgData name="Cornelia Amon" userId="S::cornelia.amon@fh-krems.ac.at::5954e632-5942-4ce2-bb41-89c16c6cc23e" providerId="AD" clId="Web-{11CF3204-AB70-43CE-94F1-85F302DDDFB4}" dt="2024-02-29T10:28:10.781" v="7" actId="1076"/>
          <ac:picMkLst>
            <pc:docMk/>
            <pc:sldMk cId="2948778509" sldId="430"/>
            <ac:picMk id="4" creationId="{F23BDB45-0C54-BF48-5EEC-486690E87FE9}"/>
          </ac:picMkLst>
        </pc:picChg>
        <pc:picChg chg="mod">
          <ac:chgData name="Cornelia Amon" userId="S::cornelia.amon@fh-krems.ac.at::5954e632-5942-4ce2-bb41-89c16c6cc23e" providerId="AD" clId="Web-{11CF3204-AB70-43CE-94F1-85F302DDDFB4}" dt="2024-02-29T10:27:32.952" v="0" actId="1076"/>
          <ac:picMkLst>
            <pc:docMk/>
            <pc:sldMk cId="2948778509" sldId="430"/>
            <ac:picMk id="6" creationId="{C4F5FE6D-C37B-4976-8542-1255393C3BF8}"/>
          </ac:picMkLst>
        </pc:picChg>
      </pc:sldChg>
    </pc:docChg>
  </pc:docChgLst>
  <pc:docChgLst>
    <pc:chgData name="Cornelia Amon" userId="5954e632-5942-4ce2-bb41-89c16c6cc23e" providerId="ADAL" clId="{1C2AAA5C-E3CA-43EA-858D-B1812D91D297}"/>
    <pc:docChg chg="addSld modSld">
      <pc:chgData name="Cornelia Amon" userId="5954e632-5942-4ce2-bb41-89c16c6cc23e" providerId="ADAL" clId="{1C2AAA5C-E3CA-43EA-858D-B1812D91D297}" dt="2024-02-29T10:29:58.894" v="10"/>
      <pc:docMkLst>
        <pc:docMk/>
      </pc:docMkLst>
      <pc:sldChg chg="modSp mod">
        <pc:chgData name="Cornelia Amon" userId="5954e632-5942-4ce2-bb41-89c16c6cc23e" providerId="ADAL" clId="{1C2AAA5C-E3CA-43EA-858D-B1812D91D297}" dt="2024-02-29T10:29:07.054" v="6" actId="1076"/>
        <pc:sldMkLst>
          <pc:docMk/>
          <pc:sldMk cId="2948778509" sldId="430"/>
        </pc:sldMkLst>
        <pc:picChg chg="mod">
          <ac:chgData name="Cornelia Amon" userId="5954e632-5942-4ce2-bb41-89c16c6cc23e" providerId="ADAL" clId="{1C2AAA5C-E3CA-43EA-858D-B1812D91D297}" dt="2024-02-29T10:28:58.748" v="4" actId="1076"/>
          <ac:picMkLst>
            <pc:docMk/>
            <pc:sldMk cId="2948778509" sldId="430"/>
            <ac:picMk id="2" creationId="{847557F6-42E5-5848-9C02-225D4B0ECB33}"/>
          </ac:picMkLst>
        </pc:picChg>
        <pc:picChg chg="mod">
          <ac:chgData name="Cornelia Amon" userId="5954e632-5942-4ce2-bb41-89c16c6cc23e" providerId="ADAL" clId="{1C2AAA5C-E3CA-43EA-858D-B1812D91D297}" dt="2024-02-29T10:29:07.054" v="6" actId="1076"/>
          <ac:picMkLst>
            <pc:docMk/>
            <pc:sldMk cId="2948778509" sldId="430"/>
            <ac:picMk id="4" creationId="{F23BDB45-0C54-BF48-5EEC-486690E87FE9}"/>
          </ac:picMkLst>
        </pc:picChg>
        <pc:picChg chg="mod">
          <ac:chgData name="Cornelia Amon" userId="5954e632-5942-4ce2-bb41-89c16c6cc23e" providerId="ADAL" clId="{1C2AAA5C-E3CA-43EA-858D-B1812D91D297}" dt="2024-02-29T10:29:04.709" v="5" actId="1076"/>
          <ac:picMkLst>
            <pc:docMk/>
            <pc:sldMk cId="2948778509" sldId="430"/>
            <ac:picMk id="6" creationId="{C4F5FE6D-C37B-4976-8542-1255393C3BF8}"/>
          </ac:picMkLst>
        </pc:picChg>
      </pc:sldChg>
      <pc:sldChg chg="modTransition">
        <pc:chgData name="Cornelia Amon" userId="5954e632-5942-4ce2-bb41-89c16c6cc23e" providerId="ADAL" clId="{1C2AAA5C-E3CA-43EA-858D-B1812D91D297}" dt="2024-02-29T10:29:47.827" v="8"/>
        <pc:sldMkLst>
          <pc:docMk/>
          <pc:sldMk cId="2567656744" sldId="491"/>
        </pc:sldMkLst>
      </pc:sldChg>
      <pc:sldChg chg="add modTransition">
        <pc:chgData name="Cornelia Amon" userId="5954e632-5942-4ce2-bb41-89c16c6cc23e" providerId="ADAL" clId="{1C2AAA5C-E3CA-43EA-858D-B1812D91D297}" dt="2024-02-29T10:29:58.894" v="10"/>
        <pc:sldMkLst>
          <pc:docMk/>
          <pc:sldMk cId="2094950677" sldId="49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DBDA4-A828-46B8-A8D0-E0F6B6B4E06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de-AT"/>
        </a:p>
      </dgm:t>
    </dgm:pt>
    <dgm:pt modelId="{C6A79098-912A-4FBD-BF84-125B6997D217}">
      <dgm:prSet phldrT="[Text]"/>
      <dgm:spPr/>
      <dgm:t>
        <a:bodyPr/>
        <a:lstStyle/>
        <a:p>
          <a:r>
            <a:rPr lang="de-DE"/>
            <a:t>Potential </a:t>
          </a:r>
          <a:r>
            <a:rPr lang="de-DE" err="1"/>
            <a:t>entrepeneur</a:t>
          </a:r>
          <a:endParaRPr lang="de-AT"/>
        </a:p>
      </dgm:t>
    </dgm:pt>
    <dgm:pt modelId="{33FBAA7C-6A49-4B36-A049-DCD643591A5C}" type="parTrans" cxnId="{A7C8C479-B987-44F6-9909-F0D0397157DF}">
      <dgm:prSet/>
      <dgm:spPr/>
      <dgm:t>
        <a:bodyPr/>
        <a:lstStyle/>
        <a:p>
          <a:endParaRPr lang="de-AT"/>
        </a:p>
      </dgm:t>
    </dgm:pt>
    <dgm:pt modelId="{304C1A0A-9E5B-46DB-8754-B4AAB50DC047}" type="sibTrans" cxnId="{A7C8C479-B987-44F6-9909-F0D0397157DF}">
      <dgm:prSet/>
      <dgm:spPr>
        <a:solidFill>
          <a:srgbClr val="EE297B">
            <a:alpha val="16863"/>
          </a:srgbClr>
        </a:solidFill>
        <a:ln>
          <a:solidFill>
            <a:srgbClr val="EE297B"/>
          </a:solidFill>
        </a:ln>
      </dgm:spPr>
      <dgm:t>
        <a:bodyPr/>
        <a:lstStyle/>
        <a:p>
          <a:endParaRPr lang="de-AT"/>
        </a:p>
      </dgm:t>
    </dgm:pt>
    <dgm:pt modelId="{8E8977A6-F9CB-41BF-9F90-9D627E7A358C}">
      <dgm:prSet phldrT="[Text]"/>
      <dgm:spPr/>
      <dgm:t>
        <a:bodyPr lIns="180000" anchor="ctr"/>
        <a:lstStyle/>
        <a:p>
          <a:r>
            <a:rPr lang="en-US" altLang="en-US"/>
            <a:t>Attitudes</a:t>
          </a:r>
          <a:endParaRPr lang="de-AT"/>
        </a:p>
      </dgm:t>
    </dgm:pt>
    <dgm:pt modelId="{417858F3-9FB0-4BFC-A22D-6E8CF944B82F}" type="parTrans" cxnId="{919583DB-D84A-43E3-BF59-980B7275DB42}">
      <dgm:prSet/>
      <dgm:spPr/>
      <dgm:t>
        <a:bodyPr/>
        <a:lstStyle/>
        <a:p>
          <a:endParaRPr lang="de-AT"/>
        </a:p>
      </dgm:t>
    </dgm:pt>
    <dgm:pt modelId="{DEDC77A0-7697-456A-AE69-0505FA0817CE}" type="sibTrans" cxnId="{919583DB-D84A-43E3-BF59-980B7275DB42}">
      <dgm:prSet/>
      <dgm:spPr/>
      <dgm:t>
        <a:bodyPr/>
        <a:lstStyle/>
        <a:p>
          <a:endParaRPr lang="de-AT"/>
        </a:p>
      </dgm:t>
    </dgm:pt>
    <dgm:pt modelId="{607067EF-C118-4629-9DB4-EA1DC1C342BA}">
      <dgm:prSet phldrT="[Text]"/>
      <dgm:spPr/>
      <dgm:t>
        <a:bodyPr/>
        <a:lstStyle/>
        <a:p>
          <a:r>
            <a:rPr lang="de-DE" err="1"/>
            <a:t>Nascent</a:t>
          </a:r>
          <a:r>
            <a:rPr lang="de-DE"/>
            <a:t> </a:t>
          </a:r>
          <a:r>
            <a:rPr lang="de-DE" err="1"/>
            <a:t>entrepeneur</a:t>
          </a:r>
          <a:endParaRPr lang="de-AT"/>
        </a:p>
      </dgm:t>
    </dgm:pt>
    <dgm:pt modelId="{A5B5E62D-1478-4CA3-B96F-B8CBB9189082}" type="parTrans" cxnId="{8702B753-247D-4F9F-A885-46C971B6B72B}">
      <dgm:prSet/>
      <dgm:spPr/>
      <dgm:t>
        <a:bodyPr/>
        <a:lstStyle/>
        <a:p>
          <a:endParaRPr lang="de-AT"/>
        </a:p>
      </dgm:t>
    </dgm:pt>
    <dgm:pt modelId="{83E1397A-3AF2-4B06-838C-31B7861D1FBC}" type="sibTrans" cxnId="{8702B753-247D-4F9F-A885-46C971B6B72B}">
      <dgm:prSet/>
      <dgm:spPr>
        <a:solidFill>
          <a:srgbClr val="EE297B">
            <a:alpha val="16863"/>
          </a:srgbClr>
        </a:solidFill>
        <a:ln>
          <a:solidFill>
            <a:srgbClr val="EE297B"/>
          </a:solidFill>
        </a:ln>
      </dgm:spPr>
      <dgm:t>
        <a:bodyPr/>
        <a:lstStyle/>
        <a:p>
          <a:endParaRPr lang="de-AT"/>
        </a:p>
      </dgm:t>
    </dgm:pt>
    <dgm:pt modelId="{EA7EA4C6-5CED-46FD-95C2-567F9490D0B8}">
      <dgm:prSet phldrT="[Text]"/>
      <dgm:spPr/>
      <dgm:t>
        <a:bodyPr lIns="180000" anchor="ctr"/>
        <a:lstStyle/>
        <a:p>
          <a:pPr>
            <a:buNone/>
          </a:pPr>
          <a:r>
            <a:rPr lang="en-US" altLang="en-US"/>
            <a:t>Involved in setting</a:t>
          </a:r>
          <a:endParaRPr lang="de-AT"/>
        </a:p>
      </dgm:t>
    </dgm:pt>
    <dgm:pt modelId="{1B8E1E7A-4A19-4BE8-B8CC-50D25DA5E00C}" type="parTrans" cxnId="{6CF4871D-4C9D-4BD6-85E5-72C51EDEAEC1}">
      <dgm:prSet/>
      <dgm:spPr/>
      <dgm:t>
        <a:bodyPr/>
        <a:lstStyle/>
        <a:p>
          <a:endParaRPr lang="de-AT"/>
        </a:p>
      </dgm:t>
    </dgm:pt>
    <dgm:pt modelId="{5C42648D-62A6-4767-A1A1-168E32A21025}" type="sibTrans" cxnId="{6CF4871D-4C9D-4BD6-85E5-72C51EDEAEC1}">
      <dgm:prSet/>
      <dgm:spPr/>
      <dgm:t>
        <a:bodyPr/>
        <a:lstStyle/>
        <a:p>
          <a:endParaRPr lang="de-AT"/>
        </a:p>
      </dgm:t>
    </dgm:pt>
    <dgm:pt modelId="{7C7D3AE7-28E9-412E-9ABE-9E8A08D653C1}">
      <dgm:prSet phldrT="[Text]"/>
      <dgm:spPr/>
      <dgm:t>
        <a:bodyPr/>
        <a:lstStyle/>
        <a:p>
          <a:r>
            <a:rPr lang="de-DE" err="1"/>
            <a:t>Owner</a:t>
          </a:r>
          <a:r>
            <a:rPr lang="de-DE"/>
            <a:t> - </a:t>
          </a:r>
          <a:r>
            <a:rPr lang="de-DE" err="1"/>
            <a:t>manager</a:t>
          </a:r>
          <a:endParaRPr lang="de-AT"/>
        </a:p>
      </dgm:t>
    </dgm:pt>
    <dgm:pt modelId="{7DEB04D3-579D-44E4-8B27-0C4FB59E9527}" type="parTrans" cxnId="{2F4FF86D-1B93-4943-88D0-FC857E00F3C0}">
      <dgm:prSet/>
      <dgm:spPr/>
      <dgm:t>
        <a:bodyPr/>
        <a:lstStyle/>
        <a:p>
          <a:endParaRPr lang="de-AT"/>
        </a:p>
      </dgm:t>
    </dgm:pt>
    <dgm:pt modelId="{5A1479DE-F4DB-4448-B74F-7EDB83AE844A}" type="sibTrans" cxnId="{2F4FF86D-1B93-4943-88D0-FC857E00F3C0}">
      <dgm:prSet/>
      <dgm:spPr>
        <a:solidFill>
          <a:srgbClr val="EE297B">
            <a:alpha val="16863"/>
          </a:srgbClr>
        </a:solidFill>
        <a:ln>
          <a:solidFill>
            <a:srgbClr val="EE297B"/>
          </a:solidFill>
        </a:ln>
      </dgm:spPr>
      <dgm:t>
        <a:bodyPr/>
        <a:lstStyle/>
        <a:p>
          <a:endParaRPr lang="de-AT"/>
        </a:p>
      </dgm:t>
    </dgm:pt>
    <dgm:pt modelId="{09F111FB-117B-42A4-8AFE-2AA3EE3A0B34}">
      <dgm:prSet phldrT="[Text]"/>
      <dgm:spPr/>
      <dgm:t>
        <a:bodyPr lIns="180000" anchor="ctr"/>
        <a:lstStyle/>
        <a:p>
          <a:pPr>
            <a:buNone/>
          </a:pPr>
          <a:r>
            <a:rPr lang="en-US" altLang="en-US"/>
            <a:t>New business up</a:t>
          </a:r>
          <a:endParaRPr lang="de-AT"/>
        </a:p>
      </dgm:t>
    </dgm:pt>
    <dgm:pt modelId="{E2063A35-C661-4966-A618-4F1660421765}" type="parTrans" cxnId="{5701BCC6-D163-4CFE-A7B4-CC89E66EBFC8}">
      <dgm:prSet/>
      <dgm:spPr/>
      <dgm:t>
        <a:bodyPr/>
        <a:lstStyle/>
        <a:p>
          <a:endParaRPr lang="de-AT"/>
        </a:p>
      </dgm:t>
    </dgm:pt>
    <dgm:pt modelId="{7CA7B2FD-5A44-49DE-A397-C69E139CEF70}" type="sibTrans" cxnId="{5701BCC6-D163-4CFE-A7B4-CC89E66EBFC8}">
      <dgm:prSet/>
      <dgm:spPr/>
      <dgm:t>
        <a:bodyPr/>
        <a:lstStyle/>
        <a:p>
          <a:endParaRPr lang="de-AT"/>
        </a:p>
      </dgm:t>
    </dgm:pt>
    <dgm:pt modelId="{E1A09F71-EC13-4025-8F95-054E8B57D7F3}">
      <dgm:prSet phldrT="[Text]"/>
      <dgm:spPr/>
      <dgm:t>
        <a:bodyPr/>
        <a:lstStyle/>
        <a:p>
          <a:r>
            <a:rPr lang="de-DE" err="1"/>
            <a:t>Owner</a:t>
          </a:r>
          <a:r>
            <a:rPr lang="de-DE"/>
            <a:t> – </a:t>
          </a:r>
          <a:r>
            <a:rPr lang="de-DE" err="1"/>
            <a:t>manager</a:t>
          </a:r>
          <a:endParaRPr lang="de-AT"/>
        </a:p>
      </dgm:t>
    </dgm:pt>
    <dgm:pt modelId="{80823457-F26F-4926-8C2F-677F40602CDC}" type="parTrans" cxnId="{35D212C3-9C91-4B7D-8D03-17EB5C72F589}">
      <dgm:prSet/>
      <dgm:spPr/>
      <dgm:t>
        <a:bodyPr/>
        <a:lstStyle/>
        <a:p>
          <a:endParaRPr lang="de-AT"/>
        </a:p>
      </dgm:t>
    </dgm:pt>
    <dgm:pt modelId="{F86442AC-46FB-4C67-B635-3DD67EC2AF99}" type="sibTrans" cxnId="{35D212C3-9C91-4B7D-8D03-17EB5C72F589}">
      <dgm:prSet/>
      <dgm:spPr/>
      <dgm:t>
        <a:bodyPr/>
        <a:lstStyle/>
        <a:p>
          <a:endParaRPr lang="de-AT"/>
        </a:p>
      </dgm:t>
    </dgm:pt>
    <dgm:pt modelId="{EA26DFF6-9728-4EBF-8984-0568A49DA57D}">
      <dgm:prSet phldrT="[Text]"/>
      <dgm:spPr/>
      <dgm:t>
        <a:bodyPr lIns="180000" anchor="ctr"/>
        <a:lstStyle/>
        <a:p>
          <a:r>
            <a:rPr lang="en-US" altLang="en-US"/>
            <a:t>Skills</a:t>
          </a:r>
          <a:endParaRPr lang="de-AT"/>
        </a:p>
      </dgm:t>
    </dgm:pt>
    <dgm:pt modelId="{52924F2F-0A5B-4C44-AF1D-0BFDE565E206}" type="parTrans" cxnId="{ECF1870B-4A40-48C1-B323-27D9D299B656}">
      <dgm:prSet/>
      <dgm:spPr/>
      <dgm:t>
        <a:bodyPr/>
        <a:lstStyle/>
        <a:p>
          <a:endParaRPr lang="de-AT"/>
        </a:p>
      </dgm:t>
    </dgm:pt>
    <dgm:pt modelId="{8D183A98-5084-40A6-AED1-A6F60C7515A4}" type="sibTrans" cxnId="{ECF1870B-4A40-48C1-B323-27D9D299B656}">
      <dgm:prSet/>
      <dgm:spPr/>
      <dgm:t>
        <a:bodyPr/>
        <a:lstStyle/>
        <a:p>
          <a:endParaRPr lang="de-AT"/>
        </a:p>
      </dgm:t>
    </dgm:pt>
    <dgm:pt modelId="{A4A8F2FA-C01D-4057-8F15-4C8D32F31A27}">
      <dgm:prSet phldrT="[Text]"/>
      <dgm:spPr/>
      <dgm:t>
        <a:bodyPr lIns="180000" anchor="ctr"/>
        <a:lstStyle/>
        <a:p>
          <a:r>
            <a:rPr lang="en-US" altLang="en-US"/>
            <a:t>Knowledge</a:t>
          </a:r>
          <a:endParaRPr lang="de-AT"/>
        </a:p>
      </dgm:t>
    </dgm:pt>
    <dgm:pt modelId="{426AB40E-BD82-4485-A599-84A4A162177F}" type="parTrans" cxnId="{D3172DE8-F760-46A6-96F8-112A19CFACA2}">
      <dgm:prSet/>
      <dgm:spPr/>
      <dgm:t>
        <a:bodyPr/>
        <a:lstStyle/>
        <a:p>
          <a:endParaRPr lang="de-AT"/>
        </a:p>
      </dgm:t>
    </dgm:pt>
    <dgm:pt modelId="{B04BED53-0741-45F6-BF82-4312ECC43DCF}" type="sibTrans" cxnId="{D3172DE8-F760-46A6-96F8-112A19CFACA2}">
      <dgm:prSet/>
      <dgm:spPr/>
      <dgm:t>
        <a:bodyPr/>
        <a:lstStyle/>
        <a:p>
          <a:endParaRPr lang="de-AT"/>
        </a:p>
      </dgm:t>
    </dgm:pt>
    <dgm:pt modelId="{F94DABFC-2566-41AA-8896-0F58C0F6E98B}">
      <dgm:prSet phldrT="[Text]"/>
      <dgm:spPr/>
      <dgm:t>
        <a:bodyPr lIns="180000" anchor="ctr"/>
        <a:lstStyle/>
        <a:p>
          <a:pPr>
            <a:buNone/>
          </a:pPr>
          <a:r>
            <a:rPr lang="en-US" altLang="en-US"/>
            <a:t>up a business for</a:t>
          </a:r>
          <a:endParaRPr lang="de-AT"/>
        </a:p>
      </dgm:t>
    </dgm:pt>
    <dgm:pt modelId="{8926910D-9F8D-4B64-8413-C0FE5646CCEC}" type="parTrans" cxnId="{69E34CEE-7541-4C44-8185-EC28A52710FE}">
      <dgm:prSet/>
      <dgm:spPr/>
      <dgm:t>
        <a:bodyPr/>
        <a:lstStyle/>
        <a:p>
          <a:endParaRPr lang="de-AT"/>
        </a:p>
      </dgm:t>
    </dgm:pt>
    <dgm:pt modelId="{8B2A1B2F-40D5-4670-A161-5685D43661B2}" type="sibTrans" cxnId="{69E34CEE-7541-4C44-8185-EC28A52710FE}">
      <dgm:prSet/>
      <dgm:spPr/>
      <dgm:t>
        <a:bodyPr/>
        <a:lstStyle/>
        <a:p>
          <a:endParaRPr lang="de-AT"/>
        </a:p>
      </dgm:t>
    </dgm:pt>
    <dgm:pt modelId="{8295C3A7-7A88-4CE9-B0B9-CBACC439B923}">
      <dgm:prSet phldrT="[Text]"/>
      <dgm:spPr/>
      <dgm:t>
        <a:bodyPr lIns="180000" anchor="ctr"/>
        <a:lstStyle/>
        <a:p>
          <a:pPr>
            <a:buNone/>
          </a:pPr>
          <a:r>
            <a:rPr lang="en-US" altLang="en-US"/>
            <a:t>less than 3 months</a:t>
          </a:r>
          <a:endParaRPr lang="de-AT"/>
        </a:p>
      </dgm:t>
    </dgm:pt>
    <dgm:pt modelId="{749020F9-2D0F-4D8A-9DE0-15B14D575F9E}" type="parTrans" cxnId="{64266356-0F3C-49A3-B674-2B928A32CB78}">
      <dgm:prSet/>
      <dgm:spPr/>
      <dgm:t>
        <a:bodyPr/>
        <a:lstStyle/>
        <a:p>
          <a:endParaRPr lang="de-AT"/>
        </a:p>
      </dgm:t>
    </dgm:pt>
    <dgm:pt modelId="{2E1EF718-C9DC-458C-A001-D82C16B8E235}" type="sibTrans" cxnId="{64266356-0F3C-49A3-B674-2B928A32CB78}">
      <dgm:prSet/>
      <dgm:spPr/>
      <dgm:t>
        <a:bodyPr/>
        <a:lstStyle/>
        <a:p>
          <a:endParaRPr lang="de-AT"/>
        </a:p>
      </dgm:t>
    </dgm:pt>
    <dgm:pt modelId="{786FFB07-2EC8-4650-B884-4AFBAF0CADE9}">
      <dgm:prSet phldrT="[Text]"/>
      <dgm:spPr/>
      <dgm:t>
        <a:bodyPr lIns="180000" anchor="ctr"/>
        <a:lstStyle/>
        <a:p>
          <a:pPr>
            <a:buNone/>
          </a:pPr>
          <a:r>
            <a:rPr lang="en-US" altLang="en-US"/>
            <a:t>Business over 3.5</a:t>
          </a:r>
          <a:endParaRPr lang="de-AT"/>
        </a:p>
      </dgm:t>
    </dgm:pt>
    <dgm:pt modelId="{ED6E05F4-00AF-42E4-9189-99E114DE5E34}" type="parTrans" cxnId="{2979B805-06A8-4C8A-967C-9B2BCFA7CAC4}">
      <dgm:prSet/>
      <dgm:spPr/>
      <dgm:t>
        <a:bodyPr/>
        <a:lstStyle/>
        <a:p>
          <a:endParaRPr lang="de-AT"/>
        </a:p>
      </dgm:t>
    </dgm:pt>
    <dgm:pt modelId="{DA2E5F9C-EA4A-45F1-83F0-C421847B5518}" type="sibTrans" cxnId="{2979B805-06A8-4C8A-967C-9B2BCFA7CAC4}">
      <dgm:prSet/>
      <dgm:spPr/>
      <dgm:t>
        <a:bodyPr/>
        <a:lstStyle/>
        <a:p>
          <a:endParaRPr lang="de-AT"/>
        </a:p>
      </dgm:t>
    </dgm:pt>
    <dgm:pt modelId="{7D191CEC-F78B-492C-B2C0-7D573D97D545}">
      <dgm:prSet phldrT="[Text]"/>
      <dgm:spPr/>
      <dgm:t>
        <a:bodyPr lIns="180000" anchor="ctr"/>
        <a:lstStyle/>
        <a:p>
          <a:pPr>
            <a:buNone/>
          </a:pPr>
          <a:r>
            <a:rPr lang="en-US" altLang="en-US"/>
            <a:t>years old</a:t>
          </a:r>
          <a:endParaRPr lang="de-AT"/>
        </a:p>
      </dgm:t>
    </dgm:pt>
    <dgm:pt modelId="{2C53C4DE-D671-497D-8561-D5CC19DC3810}" type="parTrans" cxnId="{3F3081FA-4C60-4CDF-999B-62C1A0C6D590}">
      <dgm:prSet/>
      <dgm:spPr/>
      <dgm:t>
        <a:bodyPr/>
        <a:lstStyle/>
        <a:p>
          <a:endParaRPr lang="de-AT"/>
        </a:p>
      </dgm:t>
    </dgm:pt>
    <dgm:pt modelId="{0CB0A720-0235-4BCD-9457-AD64EC9ECBF5}" type="sibTrans" cxnId="{3F3081FA-4C60-4CDF-999B-62C1A0C6D590}">
      <dgm:prSet/>
      <dgm:spPr/>
      <dgm:t>
        <a:bodyPr/>
        <a:lstStyle/>
        <a:p>
          <a:endParaRPr lang="de-AT"/>
        </a:p>
      </dgm:t>
    </dgm:pt>
    <dgm:pt modelId="{7B36385C-E27C-416B-8B12-35F1651435A7}">
      <dgm:prSet phldrT="[Text]"/>
      <dgm:spPr/>
      <dgm:t>
        <a:bodyPr lIns="180000" anchor="ctr"/>
        <a:lstStyle/>
        <a:p>
          <a:pPr>
            <a:buNone/>
          </a:pPr>
          <a:r>
            <a:rPr lang="en-US" altLang="en-US"/>
            <a:t>to 3.5 years old</a:t>
          </a:r>
          <a:endParaRPr lang="de-AT"/>
        </a:p>
      </dgm:t>
    </dgm:pt>
    <dgm:pt modelId="{85C90B5A-B780-43C8-8AB2-C8C957120F8B}" type="parTrans" cxnId="{9E320D8B-8F3B-427A-941C-80E21279F940}">
      <dgm:prSet/>
      <dgm:spPr/>
      <dgm:t>
        <a:bodyPr/>
        <a:lstStyle/>
        <a:p>
          <a:endParaRPr lang="de-AT"/>
        </a:p>
      </dgm:t>
    </dgm:pt>
    <dgm:pt modelId="{5EC3D798-EE3A-449A-8A9A-5AD2D218D087}" type="sibTrans" cxnId="{9E320D8B-8F3B-427A-941C-80E21279F940}">
      <dgm:prSet/>
      <dgm:spPr/>
      <dgm:t>
        <a:bodyPr/>
        <a:lstStyle/>
        <a:p>
          <a:endParaRPr lang="de-AT"/>
        </a:p>
      </dgm:t>
    </dgm:pt>
    <dgm:pt modelId="{2ED70B12-C650-4506-9B0C-1333D53592E8}" type="pres">
      <dgm:prSet presAssocID="{5C6DBDA4-A828-46B8-A8D0-E0F6B6B4E060}" presName="Name0" presStyleCnt="0">
        <dgm:presLayoutVars>
          <dgm:dir/>
          <dgm:animLvl val="lvl"/>
          <dgm:resizeHandles val="exact"/>
        </dgm:presLayoutVars>
      </dgm:prSet>
      <dgm:spPr/>
    </dgm:pt>
    <dgm:pt modelId="{C6C1E311-78EC-4563-9880-93D652B90AA5}" type="pres">
      <dgm:prSet presAssocID="{5C6DBDA4-A828-46B8-A8D0-E0F6B6B4E060}" presName="tSp" presStyleCnt="0"/>
      <dgm:spPr/>
    </dgm:pt>
    <dgm:pt modelId="{CFA22D7B-7C19-4030-96B1-64B59FB9B02C}" type="pres">
      <dgm:prSet presAssocID="{5C6DBDA4-A828-46B8-A8D0-E0F6B6B4E060}" presName="bSp" presStyleCnt="0"/>
      <dgm:spPr/>
    </dgm:pt>
    <dgm:pt modelId="{58B71C8F-3850-441C-9338-57E7D931C15D}" type="pres">
      <dgm:prSet presAssocID="{5C6DBDA4-A828-46B8-A8D0-E0F6B6B4E060}" presName="process" presStyleCnt="0"/>
      <dgm:spPr/>
    </dgm:pt>
    <dgm:pt modelId="{A820A27E-37A1-47D3-9887-C0DCD8131752}" type="pres">
      <dgm:prSet presAssocID="{C6A79098-912A-4FBD-BF84-125B6997D217}" presName="composite1" presStyleCnt="0"/>
      <dgm:spPr/>
    </dgm:pt>
    <dgm:pt modelId="{C583BCB6-37D3-4EA1-A5C3-3A3D8779C24B}" type="pres">
      <dgm:prSet presAssocID="{C6A79098-912A-4FBD-BF84-125B6997D217}" presName="dummyNode1" presStyleLbl="node1" presStyleIdx="0" presStyleCnt="4"/>
      <dgm:spPr/>
    </dgm:pt>
    <dgm:pt modelId="{EA8988F5-0C2B-4B78-8E21-8825BD23B16C}" type="pres">
      <dgm:prSet presAssocID="{C6A79098-912A-4FBD-BF84-125B6997D217}" presName="childNode1" presStyleLbl="bgAcc1" presStyleIdx="0" presStyleCnt="4">
        <dgm:presLayoutVars>
          <dgm:bulletEnabled val="1"/>
        </dgm:presLayoutVars>
      </dgm:prSet>
      <dgm:spPr/>
    </dgm:pt>
    <dgm:pt modelId="{E43753A3-E75F-4FCF-9E8C-DD5F7F33A851}" type="pres">
      <dgm:prSet presAssocID="{C6A79098-912A-4FBD-BF84-125B6997D217}" presName="childNode1tx" presStyleLbl="bgAcc1" presStyleIdx="0" presStyleCnt="4">
        <dgm:presLayoutVars>
          <dgm:bulletEnabled val="1"/>
        </dgm:presLayoutVars>
      </dgm:prSet>
      <dgm:spPr/>
    </dgm:pt>
    <dgm:pt modelId="{97957CF3-F9CB-40A6-BE89-A3044DAC99FB}" type="pres">
      <dgm:prSet presAssocID="{C6A79098-912A-4FBD-BF84-125B6997D217}" presName="parentNode1" presStyleLbl="node1" presStyleIdx="0" presStyleCnt="4">
        <dgm:presLayoutVars>
          <dgm:chMax val="1"/>
          <dgm:bulletEnabled val="1"/>
        </dgm:presLayoutVars>
      </dgm:prSet>
      <dgm:spPr/>
    </dgm:pt>
    <dgm:pt modelId="{5E3FADE8-367D-4423-8005-DEB5C28E4BF0}" type="pres">
      <dgm:prSet presAssocID="{C6A79098-912A-4FBD-BF84-125B6997D217}" presName="connSite1" presStyleCnt="0"/>
      <dgm:spPr/>
    </dgm:pt>
    <dgm:pt modelId="{E4C42F9B-18A2-42C8-B37A-EDF9AE390A2B}" type="pres">
      <dgm:prSet presAssocID="{304C1A0A-9E5B-46DB-8754-B4AAB50DC047}" presName="Name9" presStyleLbl="sibTrans2D1" presStyleIdx="0" presStyleCnt="3"/>
      <dgm:spPr/>
    </dgm:pt>
    <dgm:pt modelId="{31E8B343-9B88-4139-B444-251506BBF177}" type="pres">
      <dgm:prSet presAssocID="{607067EF-C118-4629-9DB4-EA1DC1C342BA}" presName="composite2" presStyleCnt="0"/>
      <dgm:spPr/>
    </dgm:pt>
    <dgm:pt modelId="{69F8666E-4B89-422B-97AB-49D1D25DF795}" type="pres">
      <dgm:prSet presAssocID="{607067EF-C118-4629-9DB4-EA1DC1C342BA}" presName="dummyNode2" presStyleLbl="node1" presStyleIdx="0" presStyleCnt="4"/>
      <dgm:spPr/>
    </dgm:pt>
    <dgm:pt modelId="{47E968AF-79AC-49DF-8EF3-21F9D1799945}" type="pres">
      <dgm:prSet presAssocID="{607067EF-C118-4629-9DB4-EA1DC1C342BA}" presName="childNode2" presStyleLbl="bgAcc1" presStyleIdx="1" presStyleCnt="4">
        <dgm:presLayoutVars>
          <dgm:bulletEnabled val="1"/>
        </dgm:presLayoutVars>
      </dgm:prSet>
      <dgm:spPr/>
    </dgm:pt>
    <dgm:pt modelId="{B8EA371C-491C-4BB2-97CA-04321019B359}" type="pres">
      <dgm:prSet presAssocID="{607067EF-C118-4629-9DB4-EA1DC1C342BA}" presName="childNode2tx" presStyleLbl="bgAcc1" presStyleIdx="1" presStyleCnt="4">
        <dgm:presLayoutVars>
          <dgm:bulletEnabled val="1"/>
        </dgm:presLayoutVars>
      </dgm:prSet>
      <dgm:spPr/>
    </dgm:pt>
    <dgm:pt modelId="{F591B34A-546D-48EB-962E-63F502B42862}" type="pres">
      <dgm:prSet presAssocID="{607067EF-C118-4629-9DB4-EA1DC1C342BA}" presName="parentNode2" presStyleLbl="node1" presStyleIdx="1" presStyleCnt="4">
        <dgm:presLayoutVars>
          <dgm:chMax val="0"/>
          <dgm:bulletEnabled val="1"/>
        </dgm:presLayoutVars>
      </dgm:prSet>
      <dgm:spPr/>
    </dgm:pt>
    <dgm:pt modelId="{F394460E-2AA2-49B0-AD33-5F226B5E3F6D}" type="pres">
      <dgm:prSet presAssocID="{607067EF-C118-4629-9DB4-EA1DC1C342BA}" presName="connSite2" presStyleCnt="0"/>
      <dgm:spPr/>
    </dgm:pt>
    <dgm:pt modelId="{0CE978FD-BD06-4E1A-ADB6-0865549BD64E}" type="pres">
      <dgm:prSet presAssocID="{83E1397A-3AF2-4B06-838C-31B7861D1FBC}" presName="Name18" presStyleLbl="sibTrans2D1" presStyleIdx="1" presStyleCnt="3"/>
      <dgm:spPr/>
    </dgm:pt>
    <dgm:pt modelId="{3FC70383-0489-4A6F-8778-6600C6956113}" type="pres">
      <dgm:prSet presAssocID="{7C7D3AE7-28E9-412E-9ABE-9E8A08D653C1}" presName="composite1" presStyleCnt="0"/>
      <dgm:spPr/>
    </dgm:pt>
    <dgm:pt modelId="{0FA19A34-0E49-47C1-99E2-26332E9D744A}" type="pres">
      <dgm:prSet presAssocID="{7C7D3AE7-28E9-412E-9ABE-9E8A08D653C1}" presName="dummyNode1" presStyleLbl="node1" presStyleIdx="1" presStyleCnt="4"/>
      <dgm:spPr/>
    </dgm:pt>
    <dgm:pt modelId="{6C3520D7-FD2B-4F47-A07A-94E5AC9898C9}" type="pres">
      <dgm:prSet presAssocID="{7C7D3AE7-28E9-412E-9ABE-9E8A08D653C1}" presName="childNode1" presStyleLbl="bgAcc1" presStyleIdx="2" presStyleCnt="4">
        <dgm:presLayoutVars>
          <dgm:bulletEnabled val="1"/>
        </dgm:presLayoutVars>
      </dgm:prSet>
      <dgm:spPr/>
    </dgm:pt>
    <dgm:pt modelId="{1B6F2AEA-FAE5-43CC-BEA2-84E9E635AA4B}" type="pres">
      <dgm:prSet presAssocID="{7C7D3AE7-28E9-412E-9ABE-9E8A08D653C1}" presName="childNode1tx" presStyleLbl="bgAcc1" presStyleIdx="2" presStyleCnt="4">
        <dgm:presLayoutVars>
          <dgm:bulletEnabled val="1"/>
        </dgm:presLayoutVars>
      </dgm:prSet>
      <dgm:spPr/>
    </dgm:pt>
    <dgm:pt modelId="{DFD530CC-BE09-4877-AAF2-23CE6B5E6D8F}" type="pres">
      <dgm:prSet presAssocID="{7C7D3AE7-28E9-412E-9ABE-9E8A08D653C1}" presName="parentNode1" presStyleLbl="node1" presStyleIdx="2" presStyleCnt="4">
        <dgm:presLayoutVars>
          <dgm:chMax val="1"/>
          <dgm:bulletEnabled val="1"/>
        </dgm:presLayoutVars>
      </dgm:prSet>
      <dgm:spPr/>
    </dgm:pt>
    <dgm:pt modelId="{8545F370-39F5-4888-BEE9-534E7F0FAADC}" type="pres">
      <dgm:prSet presAssocID="{7C7D3AE7-28E9-412E-9ABE-9E8A08D653C1}" presName="connSite1" presStyleCnt="0"/>
      <dgm:spPr/>
    </dgm:pt>
    <dgm:pt modelId="{F63A8B3D-BCEF-4254-9182-8C061338DEFF}" type="pres">
      <dgm:prSet presAssocID="{5A1479DE-F4DB-4448-B74F-7EDB83AE844A}" presName="Name9" presStyleLbl="sibTrans2D1" presStyleIdx="2" presStyleCnt="3"/>
      <dgm:spPr/>
    </dgm:pt>
    <dgm:pt modelId="{AFE01190-D639-4401-95C7-D3908D74791A}" type="pres">
      <dgm:prSet presAssocID="{E1A09F71-EC13-4025-8F95-054E8B57D7F3}" presName="composite2" presStyleCnt="0"/>
      <dgm:spPr/>
    </dgm:pt>
    <dgm:pt modelId="{F0900875-1F65-4C59-870F-6C68211BAE53}" type="pres">
      <dgm:prSet presAssocID="{E1A09F71-EC13-4025-8F95-054E8B57D7F3}" presName="dummyNode2" presStyleLbl="node1" presStyleIdx="2" presStyleCnt="4"/>
      <dgm:spPr/>
    </dgm:pt>
    <dgm:pt modelId="{44CDECF8-278C-493E-B13B-8897211A5EE3}" type="pres">
      <dgm:prSet presAssocID="{E1A09F71-EC13-4025-8F95-054E8B57D7F3}" presName="childNode2" presStyleLbl="bgAcc1" presStyleIdx="3" presStyleCnt="4">
        <dgm:presLayoutVars>
          <dgm:bulletEnabled val="1"/>
        </dgm:presLayoutVars>
      </dgm:prSet>
      <dgm:spPr/>
    </dgm:pt>
    <dgm:pt modelId="{5F0C0BCC-DD76-45EB-A5A9-126315F7E876}" type="pres">
      <dgm:prSet presAssocID="{E1A09F71-EC13-4025-8F95-054E8B57D7F3}" presName="childNode2tx" presStyleLbl="bgAcc1" presStyleIdx="3" presStyleCnt="4">
        <dgm:presLayoutVars>
          <dgm:bulletEnabled val="1"/>
        </dgm:presLayoutVars>
      </dgm:prSet>
      <dgm:spPr/>
    </dgm:pt>
    <dgm:pt modelId="{E1C14502-E140-4AF0-B1EB-331F1DF668A7}" type="pres">
      <dgm:prSet presAssocID="{E1A09F71-EC13-4025-8F95-054E8B57D7F3}" presName="parentNode2" presStyleLbl="node1" presStyleIdx="3" presStyleCnt="4">
        <dgm:presLayoutVars>
          <dgm:chMax val="0"/>
          <dgm:bulletEnabled val="1"/>
        </dgm:presLayoutVars>
      </dgm:prSet>
      <dgm:spPr/>
    </dgm:pt>
    <dgm:pt modelId="{55989C58-7CD5-415D-BA3A-0BBACAFCEC21}" type="pres">
      <dgm:prSet presAssocID="{E1A09F71-EC13-4025-8F95-054E8B57D7F3}" presName="connSite2" presStyleCnt="0"/>
      <dgm:spPr/>
    </dgm:pt>
  </dgm:ptLst>
  <dgm:cxnLst>
    <dgm:cxn modelId="{2979B805-06A8-4C8A-967C-9B2BCFA7CAC4}" srcId="{E1A09F71-EC13-4025-8F95-054E8B57D7F3}" destId="{786FFB07-2EC8-4650-B884-4AFBAF0CADE9}" srcOrd="0" destOrd="0" parTransId="{ED6E05F4-00AF-42E4-9189-99E114DE5E34}" sibTransId="{DA2E5F9C-EA4A-45F1-83F0-C421847B5518}"/>
    <dgm:cxn modelId="{ECF1870B-4A40-48C1-B323-27D9D299B656}" srcId="{C6A79098-912A-4FBD-BF84-125B6997D217}" destId="{EA26DFF6-9728-4EBF-8984-0568A49DA57D}" srcOrd="1" destOrd="0" parTransId="{52924F2F-0A5B-4C44-AF1D-0BFDE565E206}" sibTransId="{8D183A98-5084-40A6-AED1-A6F60C7515A4}"/>
    <dgm:cxn modelId="{DAA4330E-1C77-4BBB-837C-2371F4CE722D}" type="presOf" srcId="{7D191CEC-F78B-492C-B2C0-7D573D97D545}" destId="{5F0C0BCC-DD76-45EB-A5A9-126315F7E876}" srcOrd="1" destOrd="1" presId="urn:microsoft.com/office/officeart/2005/8/layout/hProcess4"/>
    <dgm:cxn modelId="{5C49360E-984A-472A-985F-42ABF2C6C478}" type="presOf" srcId="{786FFB07-2EC8-4650-B884-4AFBAF0CADE9}" destId="{44CDECF8-278C-493E-B13B-8897211A5EE3}" srcOrd="0" destOrd="0" presId="urn:microsoft.com/office/officeart/2005/8/layout/hProcess4"/>
    <dgm:cxn modelId="{23884F14-E712-4ADC-90C9-F347DE5F5EA3}" type="presOf" srcId="{A4A8F2FA-C01D-4057-8F15-4C8D32F31A27}" destId="{E43753A3-E75F-4FCF-9E8C-DD5F7F33A851}" srcOrd="1" destOrd="2" presId="urn:microsoft.com/office/officeart/2005/8/layout/hProcess4"/>
    <dgm:cxn modelId="{0A327116-24A6-438B-A3BA-E6E4B6F61612}" type="presOf" srcId="{83E1397A-3AF2-4B06-838C-31B7861D1FBC}" destId="{0CE978FD-BD06-4E1A-ADB6-0865549BD64E}" srcOrd="0" destOrd="0" presId="urn:microsoft.com/office/officeart/2005/8/layout/hProcess4"/>
    <dgm:cxn modelId="{6CF4871D-4C9D-4BD6-85E5-72C51EDEAEC1}" srcId="{607067EF-C118-4629-9DB4-EA1DC1C342BA}" destId="{EA7EA4C6-5CED-46FD-95C2-567F9490D0B8}" srcOrd="0" destOrd="0" parTransId="{1B8E1E7A-4A19-4BE8-B8CC-50D25DA5E00C}" sibTransId="{5C42648D-62A6-4767-A1A1-168E32A21025}"/>
    <dgm:cxn modelId="{F0F65F21-CFBB-49E5-9C3A-1646219BA89E}" type="presOf" srcId="{A4A8F2FA-C01D-4057-8F15-4C8D32F31A27}" destId="{EA8988F5-0C2B-4B78-8E21-8825BD23B16C}" srcOrd="0" destOrd="2" presId="urn:microsoft.com/office/officeart/2005/8/layout/hProcess4"/>
    <dgm:cxn modelId="{BB8D9B25-9CFA-4CE1-A12E-69F93590E1FE}" type="presOf" srcId="{7B36385C-E27C-416B-8B12-35F1651435A7}" destId="{6C3520D7-FD2B-4F47-A07A-94E5AC9898C9}" srcOrd="0" destOrd="1" presId="urn:microsoft.com/office/officeart/2005/8/layout/hProcess4"/>
    <dgm:cxn modelId="{0CD51B2A-7490-4F81-8DA2-2D998A188400}" type="presOf" srcId="{EA7EA4C6-5CED-46FD-95C2-567F9490D0B8}" destId="{47E968AF-79AC-49DF-8EF3-21F9D1799945}" srcOrd="0" destOrd="0" presId="urn:microsoft.com/office/officeart/2005/8/layout/hProcess4"/>
    <dgm:cxn modelId="{15EAAB30-F0F7-44B8-99BA-8DAC200E9D88}" type="presOf" srcId="{7C7D3AE7-28E9-412E-9ABE-9E8A08D653C1}" destId="{DFD530CC-BE09-4877-AAF2-23CE6B5E6D8F}" srcOrd="0" destOrd="0" presId="urn:microsoft.com/office/officeart/2005/8/layout/hProcess4"/>
    <dgm:cxn modelId="{2AA99B37-1750-49F1-BC4F-35EC70B9456A}" type="presOf" srcId="{F94DABFC-2566-41AA-8896-0F58C0F6E98B}" destId="{47E968AF-79AC-49DF-8EF3-21F9D1799945}" srcOrd="0" destOrd="1" presId="urn:microsoft.com/office/officeart/2005/8/layout/hProcess4"/>
    <dgm:cxn modelId="{82F5CD37-A980-4BBE-A4FB-A135C47B7CB5}" type="presOf" srcId="{607067EF-C118-4629-9DB4-EA1DC1C342BA}" destId="{F591B34A-546D-48EB-962E-63F502B42862}" srcOrd="0" destOrd="0" presId="urn:microsoft.com/office/officeart/2005/8/layout/hProcess4"/>
    <dgm:cxn modelId="{118AAA61-E94F-4FCA-A5F1-978A76F8D2A1}" type="presOf" srcId="{5A1479DE-F4DB-4448-B74F-7EDB83AE844A}" destId="{F63A8B3D-BCEF-4254-9182-8C061338DEFF}" srcOrd="0" destOrd="0" presId="urn:microsoft.com/office/officeart/2005/8/layout/hProcess4"/>
    <dgm:cxn modelId="{8E9B6D4C-96B2-4558-949F-2D7C1C9AEB43}" type="presOf" srcId="{E1A09F71-EC13-4025-8F95-054E8B57D7F3}" destId="{E1C14502-E140-4AF0-B1EB-331F1DF668A7}" srcOrd="0" destOrd="0" presId="urn:microsoft.com/office/officeart/2005/8/layout/hProcess4"/>
    <dgm:cxn modelId="{2F4FF86D-1B93-4943-88D0-FC857E00F3C0}" srcId="{5C6DBDA4-A828-46B8-A8D0-E0F6B6B4E060}" destId="{7C7D3AE7-28E9-412E-9ABE-9E8A08D653C1}" srcOrd="2" destOrd="0" parTransId="{7DEB04D3-579D-44E4-8B27-0C4FB59E9527}" sibTransId="{5A1479DE-F4DB-4448-B74F-7EDB83AE844A}"/>
    <dgm:cxn modelId="{D7E9746E-F5CC-4382-892A-4D710E85F3C0}" type="presOf" srcId="{09F111FB-117B-42A4-8AFE-2AA3EE3A0B34}" destId="{6C3520D7-FD2B-4F47-A07A-94E5AC9898C9}" srcOrd="0" destOrd="0" presId="urn:microsoft.com/office/officeart/2005/8/layout/hProcess4"/>
    <dgm:cxn modelId="{539B0A53-0696-4AF0-87AB-023489563BD7}" type="presOf" srcId="{C6A79098-912A-4FBD-BF84-125B6997D217}" destId="{97957CF3-F9CB-40A6-BE89-A3044DAC99FB}" srcOrd="0" destOrd="0" presId="urn:microsoft.com/office/officeart/2005/8/layout/hProcess4"/>
    <dgm:cxn modelId="{8702B753-247D-4F9F-A885-46C971B6B72B}" srcId="{5C6DBDA4-A828-46B8-A8D0-E0F6B6B4E060}" destId="{607067EF-C118-4629-9DB4-EA1DC1C342BA}" srcOrd="1" destOrd="0" parTransId="{A5B5E62D-1478-4CA3-B96F-B8CBB9189082}" sibTransId="{83E1397A-3AF2-4B06-838C-31B7861D1FBC}"/>
    <dgm:cxn modelId="{64266356-0F3C-49A3-B674-2B928A32CB78}" srcId="{607067EF-C118-4629-9DB4-EA1DC1C342BA}" destId="{8295C3A7-7A88-4CE9-B0B9-CBACC439B923}" srcOrd="2" destOrd="0" parTransId="{749020F9-2D0F-4D8A-9DE0-15B14D575F9E}" sibTransId="{2E1EF718-C9DC-458C-A001-D82C16B8E235}"/>
    <dgm:cxn modelId="{A7C8C479-B987-44F6-9909-F0D0397157DF}" srcId="{5C6DBDA4-A828-46B8-A8D0-E0F6B6B4E060}" destId="{C6A79098-912A-4FBD-BF84-125B6997D217}" srcOrd="0" destOrd="0" parTransId="{33FBAA7C-6A49-4B36-A049-DCD643591A5C}" sibTransId="{304C1A0A-9E5B-46DB-8754-B4AAB50DC047}"/>
    <dgm:cxn modelId="{9E320D8B-8F3B-427A-941C-80E21279F940}" srcId="{7C7D3AE7-28E9-412E-9ABE-9E8A08D653C1}" destId="{7B36385C-E27C-416B-8B12-35F1651435A7}" srcOrd="1" destOrd="0" parTransId="{85C90B5A-B780-43C8-8AB2-C8C957120F8B}" sibTransId="{5EC3D798-EE3A-449A-8A9A-5AD2D218D087}"/>
    <dgm:cxn modelId="{A1BF8994-BFDB-40F2-B1A4-525D20A395A0}" type="presOf" srcId="{8E8977A6-F9CB-41BF-9F90-9D627E7A358C}" destId="{EA8988F5-0C2B-4B78-8E21-8825BD23B16C}" srcOrd="0" destOrd="0" presId="urn:microsoft.com/office/officeart/2005/8/layout/hProcess4"/>
    <dgm:cxn modelId="{381289A5-35A1-4893-BEB6-883C415A4199}" type="presOf" srcId="{EA7EA4C6-5CED-46FD-95C2-567F9490D0B8}" destId="{B8EA371C-491C-4BB2-97CA-04321019B359}" srcOrd="1" destOrd="0" presId="urn:microsoft.com/office/officeart/2005/8/layout/hProcess4"/>
    <dgm:cxn modelId="{852746A6-C7AE-486E-BDD6-8D166A640DA0}" type="presOf" srcId="{304C1A0A-9E5B-46DB-8754-B4AAB50DC047}" destId="{E4C42F9B-18A2-42C8-B37A-EDF9AE390A2B}" srcOrd="0" destOrd="0" presId="urn:microsoft.com/office/officeart/2005/8/layout/hProcess4"/>
    <dgm:cxn modelId="{CE1252AC-B405-49A7-A967-8D42456A096C}" type="presOf" srcId="{8295C3A7-7A88-4CE9-B0B9-CBACC439B923}" destId="{47E968AF-79AC-49DF-8EF3-21F9D1799945}" srcOrd="0" destOrd="2" presId="urn:microsoft.com/office/officeart/2005/8/layout/hProcess4"/>
    <dgm:cxn modelId="{15EA91AC-2611-4740-BE8C-013DDC30598D}" type="presOf" srcId="{09F111FB-117B-42A4-8AFE-2AA3EE3A0B34}" destId="{1B6F2AEA-FAE5-43CC-BEA2-84E9E635AA4B}" srcOrd="1" destOrd="0" presId="urn:microsoft.com/office/officeart/2005/8/layout/hProcess4"/>
    <dgm:cxn modelId="{331EB5AF-25F0-4759-9DB6-96BADF07CFF1}" type="presOf" srcId="{7D191CEC-F78B-492C-B2C0-7D573D97D545}" destId="{44CDECF8-278C-493E-B13B-8897211A5EE3}" srcOrd="0" destOrd="1" presId="urn:microsoft.com/office/officeart/2005/8/layout/hProcess4"/>
    <dgm:cxn modelId="{DAEC09B0-45E4-4F4A-BEE2-58147B78ABBE}" type="presOf" srcId="{786FFB07-2EC8-4650-B884-4AFBAF0CADE9}" destId="{5F0C0BCC-DD76-45EB-A5A9-126315F7E876}" srcOrd="1" destOrd="0" presId="urn:microsoft.com/office/officeart/2005/8/layout/hProcess4"/>
    <dgm:cxn modelId="{361477B5-77DA-4792-A915-00CE647FB85B}" type="presOf" srcId="{8295C3A7-7A88-4CE9-B0B9-CBACC439B923}" destId="{B8EA371C-491C-4BB2-97CA-04321019B359}" srcOrd="1" destOrd="2" presId="urn:microsoft.com/office/officeart/2005/8/layout/hProcess4"/>
    <dgm:cxn modelId="{F3E227B7-1D88-4FD0-AD58-DCDEA6E23E4F}" type="presOf" srcId="{7B36385C-E27C-416B-8B12-35F1651435A7}" destId="{1B6F2AEA-FAE5-43CC-BEA2-84E9E635AA4B}" srcOrd="1" destOrd="1" presId="urn:microsoft.com/office/officeart/2005/8/layout/hProcess4"/>
    <dgm:cxn modelId="{CAF6D8BF-CE7E-46DD-B8A5-A985E40B5002}" type="presOf" srcId="{F94DABFC-2566-41AA-8896-0F58C0F6E98B}" destId="{B8EA371C-491C-4BB2-97CA-04321019B359}" srcOrd="1" destOrd="1" presId="urn:microsoft.com/office/officeart/2005/8/layout/hProcess4"/>
    <dgm:cxn modelId="{35D212C3-9C91-4B7D-8D03-17EB5C72F589}" srcId="{5C6DBDA4-A828-46B8-A8D0-E0F6B6B4E060}" destId="{E1A09F71-EC13-4025-8F95-054E8B57D7F3}" srcOrd="3" destOrd="0" parTransId="{80823457-F26F-4926-8C2F-677F40602CDC}" sibTransId="{F86442AC-46FB-4C67-B635-3DD67EC2AF99}"/>
    <dgm:cxn modelId="{2B3960C6-3BE3-4BE5-B4B3-6DD5AA3FF372}" type="presOf" srcId="{8E8977A6-F9CB-41BF-9F90-9D627E7A358C}" destId="{E43753A3-E75F-4FCF-9E8C-DD5F7F33A851}" srcOrd="1" destOrd="0" presId="urn:microsoft.com/office/officeart/2005/8/layout/hProcess4"/>
    <dgm:cxn modelId="{5701BCC6-D163-4CFE-A7B4-CC89E66EBFC8}" srcId="{7C7D3AE7-28E9-412E-9ABE-9E8A08D653C1}" destId="{09F111FB-117B-42A4-8AFE-2AA3EE3A0B34}" srcOrd="0" destOrd="0" parTransId="{E2063A35-C661-4966-A618-4F1660421765}" sibTransId="{7CA7B2FD-5A44-49DE-A397-C69E139CEF70}"/>
    <dgm:cxn modelId="{C2EE53D9-13FE-4554-970D-91757A30F7DD}" type="presOf" srcId="{5C6DBDA4-A828-46B8-A8D0-E0F6B6B4E060}" destId="{2ED70B12-C650-4506-9B0C-1333D53592E8}" srcOrd="0" destOrd="0" presId="urn:microsoft.com/office/officeart/2005/8/layout/hProcess4"/>
    <dgm:cxn modelId="{919583DB-D84A-43E3-BF59-980B7275DB42}" srcId="{C6A79098-912A-4FBD-BF84-125B6997D217}" destId="{8E8977A6-F9CB-41BF-9F90-9D627E7A358C}" srcOrd="0" destOrd="0" parTransId="{417858F3-9FB0-4BFC-A22D-6E8CF944B82F}" sibTransId="{DEDC77A0-7697-456A-AE69-0505FA0817CE}"/>
    <dgm:cxn modelId="{C4C618E4-FD7C-410A-9A9D-349B26F6BEB7}" type="presOf" srcId="{EA26DFF6-9728-4EBF-8984-0568A49DA57D}" destId="{E43753A3-E75F-4FCF-9E8C-DD5F7F33A851}" srcOrd="1" destOrd="1" presId="urn:microsoft.com/office/officeart/2005/8/layout/hProcess4"/>
    <dgm:cxn modelId="{D3172DE8-F760-46A6-96F8-112A19CFACA2}" srcId="{C6A79098-912A-4FBD-BF84-125B6997D217}" destId="{A4A8F2FA-C01D-4057-8F15-4C8D32F31A27}" srcOrd="2" destOrd="0" parTransId="{426AB40E-BD82-4485-A599-84A4A162177F}" sibTransId="{B04BED53-0741-45F6-BF82-4312ECC43DCF}"/>
    <dgm:cxn modelId="{69E34CEE-7541-4C44-8185-EC28A52710FE}" srcId="{607067EF-C118-4629-9DB4-EA1DC1C342BA}" destId="{F94DABFC-2566-41AA-8896-0F58C0F6E98B}" srcOrd="1" destOrd="0" parTransId="{8926910D-9F8D-4B64-8413-C0FE5646CCEC}" sibTransId="{8B2A1B2F-40D5-4670-A161-5685D43661B2}"/>
    <dgm:cxn modelId="{BD5A35F1-D17E-42B9-8EB7-0FBD0753AEAE}" type="presOf" srcId="{EA26DFF6-9728-4EBF-8984-0568A49DA57D}" destId="{EA8988F5-0C2B-4B78-8E21-8825BD23B16C}" srcOrd="0" destOrd="1" presId="urn:microsoft.com/office/officeart/2005/8/layout/hProcess4"/>
    <dgm:cxn modelId="{3F3081FA-4C60-4CDF-999B-62C1A0C6D590}" srcId="{E1A09F71-EC13-4025-8F95-054E8B57D7F3}" destId="{7D191CEC-F78B-492C-B2C0-7D573D97D545}" srcOrd="1" destOrd="0" parTransId="{2C53C4DE-D671-497D-8561-D5CC19DC3810}" sibTransId="{0CB0A720-0235-4BCD-9457-AD64EC9ECBF5}"/>
    <dgm:cxn modelId="{BB26D0A8-19FD-4F07-B413-187B5D879FC7}" type="presParOf" srcId="{2ED70B12-C650-4506-9B0C-1333D53592E8}" destId="{C6C1E311-78EC-4563-9880-93D652B90AA5}" srcOrd="0" destOrd="0" presId="urn:microsoft.com/office/officeart/2005/8/layout/hProcess4"/>
    <dgm:cxn modelId="{848859D9-CAD9-4AA8-9041-BA0C61D802CF}" type="presParOf" srcId="{2ED70B12-C650-4506-9B0C-1333D53592E8}" destId="{CFA22D7B-7C19-4030-96B1-64B59FB9B02C}" srcOrd="1" destOrd="0" presId="urn:microsoft.com/office/officeart/2005/8/layout/hProcess4"/>
    <dgm:cxn modelId="{436194CB-78A5-4FD7-9B41-67707BE1D15A}" type="presParOf" srcId="{2ED70B12-C650-4506-9B0C-1333D53592E8}" destId="{58B71C8F-3850-441C-9338-57E7D931C15D}" srcOrd="2" destOrd="0" presId="urn:microsoft.com/office/officeart/2005/8/layout/hProcess4"/>
    <dgm:cxn modelId="{A2B9E020-4B84-43E6-913A-8F1D09B8DBF7}" type="presParOf" srcId="{58B71C8F-3850-441C-9338-57E7D931C15D}" destId="{A820A27E-37A1-47D3-9887-C0DCD8131752}" srcOrd="0" destOrd="0" presId="urn:microsoft.com/office/officeart/2005/8/layout/hProcess4"/>
    <dgm:cxn modelId="{428BB830-5A21-4D54-A63D-94B0074D1CC6}" type="presParOf" srcId="{A820A27E-37A1-47D3-9887-C0DCD8131752}" destId="{C583BCB6-37D3-4EA1-A5C3-3A3D8779C24B}" srcOrd="0" destOrd="0" presId="urn:microsoft.com/office/officeart/2005/8/layout/hProcess4"/>
    <dgm:cxn modelId="{BFC63ED5-4551-47F0-B2C6-922B1E4D3A2D}" type="presParOf" srcId="{A820A27E-37A1-47D3-9887-C0DCD8131752}" destId="{EA8988F5-0C2B-4B78-8E21-8825BD23B16C}" srcOrd="1" destOrd="0" presId="urn:microsoft.com/office/officeart/2005/8/layout/hProcess4"/>
    <dgm:cxn modelId="{B8410127-50EE-4856-A427-2FEB8750358A}" type="presParOf" srcId="{A820A27E-37A1-47D3-9887-C0DCD8131752}" destId="{E43753A3-E75F-4FCF-9E8C-DD5F7F33A851}" srcOrd="2" destOrd="0" presId="urn:microsoft.com/office/officeart/2005/8/layout/hProcess4"/>
    <dgm:cxn modelId="{59DA2B0B-923C-41C3-A1F4-C76C0288B19F}" type="presParOf" srcId="{A820A27E-37A1-47D3-9887-C0DCD8131752}" destId="{97957CF3-F9CB-40A6-BE89-A3044DAC99FB}" srcOrd="3" destOrd="0" presId="urn:microsoft.com/office/officeart/2005/8/layout/hProcess4"/>
    <dgm:cxn modelId="{D16031FF-0064-48B5-8BEC-FFF720F090C2}" type="presParOf" srcId="{A820A27E-37A1-47D3-9887-C0DCD8131752}" destId="{5E3FADE8-367D-4423-8005-DEB5C28E4BF0}" srcOrd="4" destOrd="0" presId="urn:microsoft.com/office/officeart/2005/8/layout/hProcess4"/>
    <dgm:cxn modelId="{5E79E75D-4E7C-4F37-9C93-043E38431B2F}" type="presParOf" srcId="{58B71C8F-3850-441C-9338-57E7D931C15D}" destId="{E4C42F9B-18A2-42C8-B37A-EDF9AE390A2B}" srcOrd="1" destOrd="0" presId="urn:microsoft.com/office/officeart/2005/8/layout/hProcess4"/>
    <dgm:cxn modelId="{5F27DA1C-B6B5-4F3E-9945-CF07D04B1BA3}" type="presParOf" srcId="{58B71C8F-3850-441C-9338-57E7D931C15D}" destId="{31E8B343-9B88-4139-B444-251506BBF177}" srcOrd="2" destOrd="0" presId="urn:microsoft.com/office/officeart/2005/8/layout/hProcess4"/>
    <dgm:cxn modelId="{87455796-34C7-4523-BD49-D77D5CF32DE1}" type="presParOf" srcId="{31E8B343-9B88-4139-B444-251506BBF177}" destId="{69F8666E-4B89-422B-97AB-49D1D25DF795}" srcOrd="0" destOrd="0" presId="urn:microsoft.com/office/officeart/2005/8/layout/hProcess4"/>
    <dgm:cxn modelId="{F1A5EAA7-D226-4C90-A9D7-BB3217908B2B}" type="presParOf" srcId="{31E8B343-9B88-4139-B444-251506BBF177}" destId="{47E968AF-79AC-49DF-8EF3-21F9D1799945}" srcOrd="1" destOrd="0" presId="urn:microsoft.com/office/officeart/2005/8/layout/hProcess4"/>
    <dgm:cxn modelId="{2A08461A-4C6F-466A-ACBE-AD546DF2EE3E}" type="presParOf" srcId="{31E8B343-9B88-4139-B444-251506BBF177}" destId="{B8EA371C-491C-4BB2-97CA-04321019B359}" srcOrd="2" destOrd="0" presId="urn:microsoft.com/office/officeart/2005/8/layout/hProcess4"/>
    <dgm:cxn modelId="{AE53AB1E-1655-4280-BE9C-CC42E0929098}" type="presParOf" srcId="{31E8B343-9B88-4139-B444-251506BBF177}" destId="{F591B34A-546D-48EB-962E-63F502B42862}" srcOrd="3" destOrd="0" presId="urn:microsoft.com/office/officeart/2005/8/layout/hProcess4"/>
    <dgm:cxn modelId="{7490B856-ED13-4905-AF3B-9B1B840E223F}" type="presParOf" srcId="{31E8B343-9B88-4139-B444-251506BBF177}" destId="{F394460E-2AA2-49B0-AD33-5F226B5E3F6D}" srcOrd="4" destOrd="0" presId="urn:microsoft.com/office/officeart/2005/8/layout/hProcess4"/>
    <dgm:cxn modelId="{74829C88-CBB9-4DCB-B8F9-5F6824CA4F9D}" type="presParOf" srcId="{58B71C8F-3850-441C-9338-57E7D931C15D}" destId="{0CE978FD-BD06-4E1A-ADB6-0865549BD64E}" srcOrd="3" destOrd="0" presId="urn:microsoft.com/office/officeart/2005/8/layout/hProcess4"/>
    <dgm:cxn modelId="{3BF5180E-F8D9-4EE8-9FA6-BBA683A757A5}" type="presParOf" srcId="{58B71C8F-3850-441C-9338-57E7D931C15D}" destId="{3FC70383-0489-4A6F-8778-6600C6956113}" srcOrd="4" destOrd="0" presId="urn:microsoft.com/office/officeart/2005/8/layout/hProcess4"/>
    <dgm:cxn modelId="{D9CB0C7F-C8B3-4EB2-8238-C1A7B894F513}" type="presParOf" srcId="{3FC70383-0489-4A6F-8778-6600C6956113}" destId="{0FA19A34-0E49-47C1-99E2-26332E9D744A}" srcOrd="0" destOrd="0" presId="urn:microsoft.com/office/officeart/2005/8/layout/hProcess4"/>
    <dgm:cxn modelId="{3FBE5070-7C05-4C90-9412-F558AB39A38A}" type="presParOf" srcId="{3FC70383-0489-4A6F-8778-6600C6956113}" destId="{6C3520D7-FD2B-4F47-A07A-94E5AC9898C9}" srcOrd="1" destOrd="0" presId="urn:microsoft.com/office/officeart/2005/8/layout/hProcess4"/>
    <dgm:cxn modelId="{FEEB8027-A540-4CA9-8A02-52EF8BD55E15}" type="presParOf" srcId="{3FC70383-0489-4A6F-8778-6600C6956113}" destId="{1B6F2AEA-FAE5-43CC-BEA2-84E9E635AA4B}" srcOrd="2" destOrd="0" presId="urn:microsoft.com/office/officeart/2005/8/layout/hProcess4"/>
    <dgm:cxn modelId="{F649C9D4-2182-46D2-8D4F-5A7C1E4506BC}" type="presParOf" srcId="{3FC70383-0489-4A6F-8778-6600C6956113}" destId="{DFD530CC-BE09-4877-AAF2-23CE6B5E6D8F}" srcOrd="3" destOrd="0" presId="urn:microsoft.com/office/officeart/2005/8/layout/hProcess4"/>
    <dgm:cxn modelId="{6E85E879-8761-4716-AF16-FAD0DA3849AD}" type="presParOf" srcId="{3FC70383-0489-4A6F-8778-6600C6956113}" destId="{8545F370-39F5-4888-BEE9-534E7F0FAADC}" srcOrd="4" destOrd="0" presId="urn:microsoft.com/office/officeart/2005/8/layout/hProcess4"/>
    <dgm:cxn modelId="{FFCE906E-D8A0-4807-A78C-E4E547E0DC0B}" type="presParOf" srcId="{58B71C8F-3850-441C-9338-57E7D931C15D}" destId="{F63A8B3D-BCEF-4254-9182-8C061338DEFF}" srcOrd="5" destOrd="0" presId="urn:microsoft.com/office/officeart/2005/8/layout/hProcess4"/>
    <dgm:cxn modelId="{6599EC33-997B-42DA-8EBE-A3BB7166A15C}" type="presParOf" srcId="{58B71C8F-3850-441C-9338-57E7D931C15D}" destId="{AFE01190-D639-4401-95C7-D3908D74791A}" srcOrd="6" destOrd="0" presId="urn:microsoft.com/office/officeart/2005/8/layout/hProcess4"/>
    <dgm:cxn modelId="{3DC134FC-5339-4391-B34E-D1B703F40AEF}" type="presParOf" srcId="{AFE01190-D639-4401-95C7-D3908D74791A}" destId="{F0900875-1F65-4C59-870F-6C68211BAE53}" srcOrd="0" destOrd="0" presId="urn:microsoft.com/office/officeart/2005/8/layout/hProcess4"/>
    <dgm:cxn modelId="{171D8E63-EA54-4EBC-AFA6-9F8AB6FB3281}" type="presParOf" srcId="{AFE01190-D639-4401-95C7-D3908D74791A}" destId="{44CDECF8-278C-493E-B13B-8897211A5EE3}" srcOrd="1" destOrd="0" presId="urn:microsoft.com/office/officeart/2005/8/layout/hProcess4"/>
    <dgm:cxn modelId="{8F619BD7-B8F8-422C-9125-E42F3E5758CE}" type="presParOf" srcId="{AFE01190-D639-4401-95C7-D3908D74791A}" destId="{5F0C0BCC-DD76-45EB-A5A9-126315F7E876}" srcOrd="2" destOrd="0" presId="urn:microsoft.com/office/officeart/2005/8/layout/hProcess4"/>
    <dgm:cxn modelId="{A9CD5EB7-59F3-4578-9606-B9E017AAC8CF}" type="presParOf" srcId="{AFE01190-D639-4401-95C7-D3908D74791A}" destId="{E1C14502-E140-4AF0-B1EB-331F1DF668A7}" srcOrd="3" destOrd="0" presId="urn:microsoft.com/office/officeart/2005/8/layout/hProcess4"/>
    <dgm:cxn modelId="{AB46D2A5-7A31-4BAF-90D7-FC701651C200}" type="presParOf" srcId="{AFE01190-D639-4401-95C7-D3908D74791A}" destId="{55989C58-7CD5-415D-BA3A-0BBACAFCEC21}"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988F5-0C2B-4B78-8E21-8825BD23B16C}">
      <dsp:nvSpPr>
        <dsp:cNvPr id="0" name=""/>
        <dsp:cNvSpPr/>
      </dsp:nvSpPr>
      <dsp:spPr>
        <a:xfrm>
          <a:off x="3567" y="915845"/>
          <a:ext cx="1593326" cy="13141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000" tIns="24765" rIns="24765" bIns="24765" numCol="1" spcCol="1270" anchor="ctr" anchorCtr="0">
          <a:noAutofit/>
        </a:bodyPr>
        <a:lstStyle/>
        <a:p>
          <a:pPr marL="114300" lvl="1" indent="-114300" algn="l" defTabSz="577850">
            <a:lnSpc>
              <a:spcPct val="90000"/>
            </a:lnSpc>
            <a:spcBef>
              <a:spcPct val="0"/>
            </a:spcBef>
            <a:spcAft>
              <a:spcPct val="15000"/>
            </a:spcAft>
            <a:buChar char="•"/>
          </a:pPr>
          <a:r>
            <a:rPr lang="en-US" altLang="en-US" sz="1300" kern="1200"/>
            <a:t>Attitudes</a:t>
          </a:r>
          <a:endParaRPr lang="de-AT" sz="1300" kern="1200"/>
        </a:p>
        <a:p>
          <a:pPr marL="114300" lvl="1" indent="-114300" algn="l" defTabSz="577850">
            <a:lnSpc>
              <a:spcPct val="90000"/>
            </a:lnSpc>
            <a:spcBef>
              <a:spcPct val="0"/>
            </a:spcBef>
            <a:spcAft>
              <a:spcPct val="15000"/>
            </a:spcAft>
            <a:buChar char="•"/>
          </a:pPr>
          <a:r>
            <a:rPr lang="en-US" altLang="en-US" sz="1300" kern="1200"/>
            <a:t>Skills</a:t>
          </a:r>
          <a:endParaRPr lang="de-AT" sz="1300" kern="1200"/>
        </a:p>
        <a:p>
          <a:pPr marL="114300" lvl="1" indent="-114300" algn="l" defTabSz="577850">
            <a:lnSpc>
              <a:spcPct val="90000"/>
            </a:lnSpc>
            <a:spcBef>
              <a:spcPct val="0"/>
            </a:spcBef>
            <a:spcAft>
              <a:spcPct val="15000"/>
            </a:spcAft>
            <a:buChar char="•"/>
          </a:pPr>
          <a:r>
            <a:rPr lang="en-US" altLang="en-US" sz="1300" kern="1200"/>
            <a:t>Knowledge</a:t>
          </a:r>
          <a:endParaRPr lang="de-AT" sz="1300" kern="1200"/>
        </a:p>
      </dsp:txBody>
      <dsp:txXfrm>
        <a:off x="33809" y="946087"/>
        <a:ext cx="1532842" cy="972070"/>
      </dsp:txXfrm>
    </dsp:sp>
    <dsp:sp modelId="{E4C42F9B-18A2-42C8-B37A-EDF9AE390A2B}">
      <dsp:nvSpPr>
        <dsp:cNvPr id="0" name=""/>
        <dsp:cNvSpPr/>
      </dsp:nvSpPr>
      <dsp:spPr>
        <a:xfrm>
          <a:off x="874008" y="1139166"/>
          <a:ext cx="1889612" cy="1889612"/>
        </a:xfrm>
        <a:prstGeom prst="leftCircularArrow">
          <a:avLst>
            <a:gd name="adj1" fmla="val 3850"/>
            <a:gd name="adj2" fmla="val 481787"/>
            <a:gd name="adj3" fmla="val 2257298"/>
            <a:gd name="adj4" fmla="val 9024489"/>
            <a:gd name="adj5" fmla="val 4492"/>
          </a:avLst>
        </a:prstGeom>
        <a:solidFill>
          <a:srgbClr val="EE297B">
            <a:alpha val="16863"/>
          </a:srgbClr>
        </a:solidFill>
        <a:ln>
          <a:solidFill>
            <a:srgbClr val="EE297B"/>
          </a:solidFill>
        </a:ln>
        <a:effectLst/>
      </dsp:spPr>
      <dsp:style>
        <a:lnRef idx="0">
          <a:scrgbClr r="0" g="0" b="0"/>
        </a:lnRef>
        <a:fillRef idx="1">
          <a:scrgbClr r="0" g="0" b="0"/>
        </a:fillRef>
        <a:effectRef idx="0">
          <a:scrgbClr r="0" g="0" b="0"/>
        </a:effectRef>
        <a:fontRef idx="minor">
          <a:schemeClr val="lt1"/>
        </a:fontRef>
      </dsp:style>
    </dsp:sp>
    <dsp:sp modelId="{97957CF3-F9CB-40A6-BE89-A3044DAC99FB}">
      <dsp:nvSpPr>
        <dsp:cNvPr id="0" name=""/>
        <dsp:cNvSpPr/>
      </dsp:nvSpPr>
      <dsp:spPr>
        <a:xfrm>
          <a:off x="357639" y="1948400"/>
          <a:ext cx="1416289" cy="5632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de-DE" sz="1600" kern="1200"/>
            <a:t>Potential </a:t>
          </a:r>
          <a:r>
            <a:rPr lang="de-DE" sz="1600" kern="1200" err="1"/>
            <a:t>entrepeneur</a:t>
          </a:r>
          <a:endParaRPr lang="de-AT" sz="1600" kern="1200"/>
        </a:p>
      </dsp:txBody>
      <dsp:txXfrm>
        <a:off x="374135" y="1964896"/>
        <a:ext cx="1383297" cy="530219"/>
      </dsp:txXfrm>
    </dsp:sp>
    <dsp:sp modelId="{47E968AF-79AC-49DF-8EF3-21F9D1799945}">
      <dsp:nvSpPr>
        <dsp:cNvPr id="0" name=""/>
        <dsp:cNvSpPr/>
      </dsp:nvSpPr>
      <dsp:spPr>
        <a:xfrm>
          <a:off x="2120401" y="915845"/>
          <a:ext cx="1593326" cy="13141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000" tIns="24765" rIns="24765" bIns="24765" numCol="1" spcCol="1270" anchor="ctr" anchorCtr="0">
          <a:noAutofit/>
        </a:bodyPr>
        <a:lstStyle/>
        <a:p>
          <a:pPr marL="114300" lvl="1" indent="-114300" algn="l" defTabSz="577850">
            <a:lnSpc>
              <a:spcPct val="90000"/>
            </a:lnSpc>
            <a:spcBef>
              <a:spcPct val="0"/>
            </a:spcBef>
            <a:spcAft>
              <a:spcPct val="15000"/>
            </a:spcAft>
            <a:buNone/>
          </a:pPr>
          <a:r>
            <a:rPr lang="en-US" altLang="en-US" sz="1300" kern="1200"/>
            <a:t>Involved in setting</a:t>
          </a:r>
          <a:endParaRPr lang="de-AT" sz="1300" kern="1200"/>
        </a:p>
        <a:p>
          <a:pPr marL="114300" lvl="1" indent="-114300" algn="l" defTabSz="577850">
            <a:lnSpc>
              <a:spcPct val="90000"/>
            </a:lnSpc>
            <a:spcBef>
              <a:spcPct val="0"/>
            </a:spcBef>
            <a:spcAft>
              <a:spcPct val="15000"/>
            </a:spcAft>
            <a:buNone/>
          </a:pPr>
          <a:r>
            <a:rPr lang="en-US" altLang="en-US" sz="1300" kern="1200"/>
            <a:t>up a business for</a:t>
          </a:r>
          <a:endParaRPr lang="de-AT" sz="1300" kern="1200"/>
        </a:p>
        <a:p>
          <a:pPr marL="114300" lvl="1" indent="-114300" algn="l" defTabSz="577850">
            <a:lnSpc>
              <a:spcPct val="90000"/>
            </a:lnSpc>
            <a:spcBef>
              <a:spcPct val="0"/>
            </a:spcBef>
            <a:spcAft>
              <a:spcPct val="15000"/>
            </a:spcAft>
            <a:buNone/>
          </a:pPr>
          <a:r>
            <a:rPr lang="en-US" altLang="en-US" sz="1300" kern="1200"/>
            <a:t>less than 3 months</a:t>
          </a:r>
          <a:endParaRPr lang="de-AT" sz="1300" kern="1200"/>
        </a:p>
      </dsp:txBody>
      <dsp:txXfrm>
        <a:off x="2150643" y="1227692"/>
        <a:ext cx="1532842" cy="972070"/>
      </dsp:txXfrm>
    </dsp:sp>
    <dsp:sp modelId="{0CE978FD-BD06-4E1A-ADB6-0865549BD64E}">
      <dsp:nvSpPr>
        <dsp:cNvPr id="0" name=""/>
        <dsp:cNvSpPr/>
      </dsp:nvSpPr>
      <dsp:spPr>
        <a:xfrm>
          <a:off x="2977564" y="65544"/>
          <a:ext cx="2093204" cy="2093204"/>
        </a:xfrm>
        <a:prstGeom prst="circularArrow">
          <a:avLst>
            <a:gd name="adj1" fmla="val 3476"/>
            <a:gd name="adj2" fmla="val 431040"/>
            <a:gd name="adj3" fmla="val 19393449"/>
            <a:gd name="adj4" fmla="val 12575511"/>
            <a:gd name="adj5" fmla="val 4055"/>
          </a:avLst>
        </a:prstGeom>
        <a:solidFill>
          <a:srgbClr val="EE297B">
            <a:alpha val="16863"/>
          </a:srgbClr>
        </a:solidFill>
        <a:ln>
          <a:solidFill>
            <a:srgbClr val="EE297B"/>
          </a:solidFill>
        </a:ln>
        <a:effectLst/>
      </dsp:spPr>
      <dsp:style>
        <a:lnRef idx="0">
          <a:scrgbClr r="0" g="0" b="0"/>
        </a:lnRef>
        <a:fillRef idx="1">
          <a:scrgbClr r="0" g="0" b="0"/>
        </a:fillRef>
        <a:effectRef idx="0">
          <a:scrgbClr r="0" g="0" b="0"/>
        </a:effectRef>
        <a:fontRef idx="minor">
          <a:schemeClr val="lt1"/>
        </a:fontRef>
      </dsp:style>
    </dsp:sp>
    <dsp:sp modelId="{F591B34A-546D-48EB-962E-63F502B42862}">
      <dsp:nvSpPr>
        <dsp:cNvPr id="0" name=""/>
        <dsp:cNvSpPr/>
      </dsp:nvSpPr>
      <dsp:spPr>
        <a:xfrm>
          <a:off x="2474474" y="634239"/>
          <a:ext cx="1416289" cy="5632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de-DE" sz="1600" kern="1200" err="1"/>
            <a:t>Nascent</a:t>
          </a:r>
          <a:r>
            <a:rPr lang="de-DE" sz="1600" kern="1200"/>
            <a:t> </a:t>
          </a:r>
          <a:r>
            <a:rPr lang="de-DE" sz="1600" kern="1200" err="1"/>
            <a:t>entrepeneur</a:t>
          </a:r>
          <a:endParaRPr lang="de-AT" sz="1600" kern="1200"/>
        </a:p>
      </dsp:txBody>
      <dsp:txXfrm>
        <a:off x="2490970" y="650735"/>
        <a:ext cx="1383297" cy="530219"/>
      </dsp:txXfrm>
    </dsp:sp>
    <dsp:sp modelId="{6C3520D7-FD2B-4F47-A07A-94E5AC9898C9}">
      <dsp:nvSpPr>
        <dsp:cNvPr id="0" name=""/>
        <dsp:cNvSpPr/>
      </dsp:nvSpPr>
      <dsp:spPr>
        <a:xfrm>
          <a:off x="4237235" y="915845"/>
          <a:ext cx="1593326" cy="13141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000" tIns="24765" rIns="24765" bIns="24765" numCol="1" spcCol="1270" anchor="ctr" anchorCtr="0">
          <a:noAutofit/>
        </a:bodyPr>
        <a:lstStyle/>
        <a:p>
          <a:pPr marL="114300" lvl="1" indent="-114300" algn="l" defTabSz="577850">
            <a:lnSpc>
              <a:spcPct val="90000"/>
            </a:lnSpc>
            <a:spcBef>
              <a:spcPct val="0"/>
            </a:spcBef>
            <a:spcAft>
              <a:spcPct val="15000"/>
            </a:spcAft>
            <a:buNone/>
          </a:pPr>
          <a:r>
            <a:rPr lang="en-US" altLang="en-US" sz="1300" kern="1200"/>
            <a:t>New business up</a:t>
          </a:r>
          <a:endParaRPr lang="de-AT" sz="1300" kern="1200"/>
        </a:p>
        <a:p>
          <a:pPr marL="114300" lvl="1" indent="-114300" algn="l" defTabSz="577850">
            <a:lnSpc>
              <a:spcPct val="90000"/>
            </a:lnSpc>
            <a:spcBef>
              <a:spcPct val="0"/>
            </a:spcBef>
            <a:spcAft>
              <a:spcPct val="15000"/>
            </a:spcAft>
            <a:buNone/>
          </a:pPr>
          <a:r>
            <a:rPr lang="en-US" altLang="en-US" sz="1300" kern="1200"/>
            <a:t>to 3.5 years old</a:t>
          </a:r>
          <a:endParaRPr lang="de-AT" sz="1300" kern="1200"/>
        </a:p>
      </dsp:txBody>
      <dsp:txXfrm>
        <a:off x="4267477" y="946087"/>
        <a:ext cx="1532842" cy="972070"/>
      </dsp:txXfrm>
    </dsp:sp>
    <dsp:sp modelId="{F63A8B3D-BCEF-4254-9182-8C061338DEFF}">
      <dsp:nvSpPr>
        <dsp:cNvPr id="0" name=""/>
        <dsp:cNvSpPr/>
      </dsp:nvSpPr>
      <dsp:spPr>
        <a:xfrm>
          <a:off x="5107676" y="1139166"/>
          <a:ext cx="1889612" cy="1889612"/>
        </a:xfrm>
        <a:prstGeom prst="leftCircularArrow">
          <a:avLst>
            <a:gd name="adj1" fmla="val 3850"/>
            <a:gd name="adj2" fmla="val 481787"/>
            <a:gd name="adj3" fmla="val 2257298"/>
            <a:gd name="adj4" fmla="val 9024489"/>
            <a:gd name="adj5" fmla="val 4492"/>
          </a:avLst>
        </a:prstGeom>
        <a:solidFill>
          <a:srgbClr val="EE297B">
            <a:alpha val="16863"/>
          </a:srgbClr>
        </a:solidFill>
        <a:ln>
          <a:solidFill>
            <a:srgbClr val="EE297B"/>
          </a:solidFill>
        </a:ln>
        <a:effectLst/>
      </dsp:spPr>
      <dsp:style>
        <a:lnRef idx="0">
          <a:scrgbClr r="0" g="0" b="0"/>
        </a:lnRef>
        <a:fillRef idx="1">
          <a:scrgbClr r="0" g="0" b="0"/>
        </a:fillRef>
        <a:effectRef idx="0">
          <a:scrgbClr r="0" g="0" b="0"/>
        </a:effectRef>
        <a:fontRef idx="minor">
          <a:schemeClr val="lt1"/>
        </a:fontRef>
      </dsp:style>
    </dsp:sp>
    <dsp:sp modelId="{DFD530CC-BE09-4877-AAF2-23CE6B5E6D8F}">
      <dsp:nvSpPr>
        <dsp:cNvPr id="0" name=""/>
        <dsp:cNvSpPr/>
      </dsp:nvSpPr>
      <dsp:spPr>
        <a:xfrm>
          <a:off x="4591308" y="1948400"/>
          <a:ext cx="1416289" cy="5632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de-DE" sz="1600" kern="1200" err="1"/>
            <a:t>Owner</a:t>
          </a:r>
          <a:r>
            <a:rPr lang="de-DE" sz="1600" kern="1200"/>
            <a:t> - </a:t>
          </a:r>
          <a:r>
            <a:rPr lang="de-DE" sz="1600" kern="1200" err="1"/>
            <a:t>manager</a:t>
          </a:r>
          <a:endParaRPr lang="de-AT" sz="1600" kern="1200"/>
        </a:p>
      </dsp:txBody>
      <dsp:txXfrm>
        <a:off x="4607804" y="1964896"/>
        <a:ext cx="1383297" cy="530219"/>
      </dsp:txXfrm>
    </dsp:sp>
    <dsp:sp modelId="{44CDECF8-278C-493E-B13B-8897211A5EE3}">
      <dsp:nvSpPr>
        <dsp:cNvPr id="0" name=""/>
        <dsp:cNvSpPr/>
      </dsp:nvSpPr>
      <dsp:spPr>
        <a:xfrm>
          <a:off x="6354070" y="915845"/>
          <a:ext cx="1593326" cy="13141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000" tIns="24765" rIns="24765" bIns="24765" numCol="1" spcCol="1270" anchor="ctr" anchorCtr="0">
          <a:noAutofit/>
        </a:bodyPr>
        <a:lstStyle/>
        <a:p>
          <a:pPr marL="114300" lvl="1" indent="-114300" algn="l" defTabSz="577850">
            <a:lnSpc>
              <a:spcPct val="90000"/>
            </a:lnSpc>
            <a:spcBef>
              <a:spcPct val="0"/>
            </a:spcBef>
            <a:spcAft>
              <a:spcPct val="15000"/>
            </a:spcAft>
            <a:buNone/>
          </a:pPr>
          <a:r>
            <a:rPr lang="en-US" altLang="en-US" sz="1300" kern="1200"/>
            <a:t>Business over 3.5</a:t>
          </a:r>
          <a:endParaRPr lang="de-AT" sz="1300" kern="1200"/>
        </a:p>
        <a:p>
          <a:pPr marL="114300" lvl="1" indent="-114300" algn="l" defTabSz="577850">
            <a:lnSpc>
              <a:spcPct val="90000"/>
            </a:lnSpc>
            <a:spcBef>
              <a:spcPct val="0"/>
            </a:spcBef>
            <a:spcAft>
              <a:spcPct val="15000"/>
            </a:spcAft>
            <a:buNone/>
          </a:pPr>
          <a:r>
            <a:rPr lang="en-US" altLang="en-US" sz="1300" kern="1200"/>
            <a:t>years old</a:t>
          </a:r>
          <a:endParaRPr lang="de-AT" sz="1300" kern="1200"/>
        </a:p>
      </dsp:txBody>
      <dsp:txXfrm>
        <a:off x="6384312" y="1227692"/>
        <a:ext cx="1532842" cy="972070"/>
      </dsp:txXfrm>
    </dsp:sp>
    <dsp:sp modelId="{E1C14502-E140-4AF0-B1EB-331F1DF668A7}">
      <dsp:nvSpPr>
        <dsp:cNvPr id="0" name=""/>
        <dsp:cNvSpPr/>
      </dsp:nvSpPr>
      <dsp:spPr>
        <a:xfrm>
          <a:off x="6708142" y="634239"/>
          <a:ext cx="1416289" cy="5632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de-DE" sz="1600" kern="1200" err="1"/>
            <a:t>Owner</a:t>
          </a:r>
          <a:r>
            <a:rPr lang="de-DE" sz="1600" kern="1200"/>
            <a:t> – </a:t>
          </a:r>
          <a:r>
            <a:rPr lang="de-DE" sz="1600" kern="1200" err="1"/>
            <a:t>manager</a:t>
          </a:r>
          <a:endParaRPr lang="de-AT" sz="1600" kern="1200"/>
        </a:p>
      </dsp:txBody>
      <dsp:txXfrm>
        <a:off x="6724638" y="650735"/>
        <a:ext cx="1383297" cy="5302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C1EAA-16A5-C244-8A92-A6051457D4B7}" type="datetimeFigureOut">
              <a:rPr lang="en-GB" smtClean="0"/>
              <a:t>22/03/2024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03E6A-0E51-A24C-B8B0-7EAE05311EE0}" type="slidenum">
              <a:rPr lang="en-GB" smtClean="0"/>
              <a:t>‹#›</a:t>
            </a:fld>
            <a:endParaRPr lang="en-GB"/>
          </a:p>
        </p:txBody>
      </p:sp>
    </p:spTree>
    <p:extLst>
      <p:ext uri="{BB962C8B-B14F-4D97-AF65-F5344CB8AC3E}">
        <p14:creationId xmlns:p14="http://schemas.microsoft.com/office/powerpoint/2010/main" val="392010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a:solidFill>
                  <a:schemeClr val="tx1"/>
                </a:solidFill>
                <a:effectLst/>
                <a:latin typeface="+mn-lt"/>
                <a:ea typeface="+mn-ea"/>
                <a:cs typeface="+mn-cs"/>
              </a:rPr>
              <a:t>Today's dynamic economy requires people who can take advantage of opportunities, take initiative and solve problems in creative ways. This course gives you the knowledge and skills to independently and critically approach the entrepreneurial processes that take place in all sectors of society, i.e. in businesses, in the public sector and in the civil society. It gives you tools to drive or facilitate entrepreneurship by starting your own business, developing local communities or to work with development processes in established companies, authorities, and non-profit organizations.</a:t>
            </a:r>
            <a:endParaRPr lang="sv-SE" sz="1200" kern="1200">
              <a:solidFill>
                <a:schemeClr val="tx1"/>
              </a:solidFill>
              <a:effectLst/>
              <a:latin typeface="+mn-lt"/>
              <a:ea typeface="+mn-ea"/>
              <a:cs typeface="+mn-cs"/>
            </a:endParaRPr>
          </a:p>
          <a:p>
            <a:endParaRPr lang="sv-SE"/>
          </a:p>
        </p:txBody>
      </p:sp>
      <p:sp>
        <p:nvSpPr>
          <p:cNvPr id="4" name="Platshållare för bildnummer 3"/>
          <p:cNvSpPr>
            <a:spLocks noGrp="1"/>
          </p:cNvSpPr>
          <p:nvPr>
            <p:ph type="sldNum" sz="quarter" idx="5"/>
          </p:nvPr>
        </p:nvSpPr>
        <p:spPr/>
        <p:txBody>
          <a:bodyPr/>
          <a:lstStyle/>
          <a:p>
            <a:fld id="{6A403E6A-0E51-A24C-B8B0-7EAE05311EE0}" type="slidenum">
              <a:rPr lang="en-GB" smtClean="0"/>
              <a:t>1</a:t>
            </a:fld>
            <a:endParaRPr lang="en-GB"/>
          </a:p>
        </p:txBody>
      </p:sp>
    </p:spTree>
    <p:extLst>
      <p:ext uri="{BB962C8B-B14F-4D97-AF65-F5344CB8AC3E}">
        <p14:creationId xmlns:p14="http://schemas.microsoft.com/office/powerpoint/2010/main" val="250376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a:solidFill>
                  <a:schemeClr val="tx1"/>
                </a:solidFill>
                <a:effectLst/>
                <a:latin typeface="+mn-lt"/>
                <a:ea typeface="+mn-ea"/>
                <a:cs typeface="+mn-cs"/>
              </a:rPr>
              <a:t>Entrepreneurship, as well as intrapreneurship, is a way of thinking and acting where you can use your passion for innovation whether you plan to start your own business, or plan to work within an organisation, or develop an understanding of business operations and leadership. </a:t>
            </a:r>
            <a:endParaRPr lang="sv-SE"/>
          </a:p>
        </p:txBody>
      </p:sp>
      <p:sp>
        <p:nvSpPr>
          <p:cNvPr id="4" name="Platshållare för bildnummer 3"/>
          <p:cNvSpPr>
            <a:spLocks noGrp="1"/>
          </p:cNvSpPr>
          <p:nvPr>
            <p:ph type="sldNum" sz="quarter" idx="5"/>
          </p:nvPr>
        </p:nvSpPr>
        <p:spPr/>
        <p:txBody>
          <a:bodyPr/>
          <a:lstStyle/>
          <a:p>
            <a:fld id="{6A403E6A-0E51-A24C-B8B0-7EAE05311EE0}" type="slidenum">
              <a:rPr lang="en-GB" smtClean="0"/>
              <a:t>2</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12EAB8-54F3-4055-9E01-DC84BE2A5B11}" type="slidenum">
              <a:rPr lang="en-US" altLang="en-US"/>
              <a:pPr/>
              <a:t>3</a:t>
            </a:fld>
            <a:endParaRPr lang="en-US" alt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r>
              <a:rPr lang="en-GB" altLang="en-US"/>
              <a:t>The Global </a:t>
            </a:r>
            <a:r>
              <a:rPr lang="en-GB" altLang="en-US" err="1"/>
              <a:t>Entreprenurship</a:t>
            </a:r>
            <a:r>
              <a:rPr lang="en-GB" altLang="en-US"/>
              <a:t> </a:t>
            </a:r>
            <a:r>
              <a:rPr lang="en-GB" altLang="en-US" err="1"/>
              <a:t>Monotor</a:t>
            </a:r>
            <a:r>
              <a:rPr lang="en-GB" altLang="en-US"/>
              <a:t> (GEM) is a harmonised assessment of the level of national entrepreneurial activity in each of the participant countries. The programme was launched in 1999 in ten countries. By 2020 it had grown to 115 countries with over 200 000 annual interviews being conducted in each country. </a:t>
            </a:r>
          </a:p>
          <a:p>
            <a:r>
              <a:rPr lang="en-GB" altLang="en-US"/>
              <a:t>The surveys look at two things: entrepreneurial opportunity (demand) and the entrepreneurial capacity (supply) of respondents. Without opportunity the capacity is wasted, and vice versa. These are in turn influenced by a nation’s culture, economic infrastructure, education and demography, which </a:t>
            </a:r>
            <a:r>
              <a:rPr lang="en-GB" altLang="en-US" err="1"/>
              <a:t>aro</a:t>
            </a:r>
            <a:r>
              <a:rPr lang="en-GB" altLang="en-US"/>
              <a:t> also explored int the surveys.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GEM </a:t>
            </a:r>
            <a:r>
              <a:rPr lang="sv-SE" err="1"/>
              <a:t>identifies</a:t>
            </a:r>
            <a:r>
              <a:rPr lang="sv-SE"/>
              <a:t> potential </a:t>
            </a:r>
            <a:r>
              <a:rPr lang="sv-SE" err="1"/>
              <a:t>entrepreneurs</a:t>
            </a:r>
            <a:r>
              <a:rPr lang="sv-SE"/>
              <a:t> by </a:t>
            </a:r>
            <a:r>
              <a:rPr lang="sv-SE" err="1"/>
              <a:t>asking</a:t>
            </a:r>
            <a:r>
              <a:rPr lang="sv-SE"/>
              <a:t> </a:t>
            </a:r>
            <a:r>
              <a:rPr lang="sv-SE" err="1"/>
              <a:t>individuals</a:t>
            </a:r>
            <a:r>
              <a:rPr lang="sv-SE"/>
              <a:t> </a:t>
            </a:r>
            <a:r>
              <a:rPr lang="sv-SE" err="1"/>
              <a:t>if</a:t>
            </a:r>
            <a:r>
              <a:rPr lang="sv-SE"/>
              <a:t> </a:t>
            </a:r>
            <a:r>
              <a:rPr lang="sv-SE" err="1"/>
              <a:t>they</a:t>
            </a:r>
            <a:r>
              <a:rPr lang="sv-SE"/>
              <a:t> </a:t>
            </a:r>
            <a:r>
              <a:rPr lang="sv-SE" err="1"/>
              <a:t>expect</a:t>
            </a:r>
            <a:r>
              <a:rPr lang="sv-SE"/>
              <a:t> to start a business </a:t>
            </a:r>
            <a:r>
              <a:rPr lang="sv-SE" err="1"/>
              <a:t>within</a:t>
            </a:r>
            <a:r>
              <a:rPr lang="sv-SE"/>
              <a:t> the </a:t>
            </a:r>
            <a:r>
              <a:rPr lang="sv-SE" err="1"/>
              <a:t>next</a:t>
            </a:r>
            <a:r>
              <a:rPr lang="sv-SE"/>
              <a:t> </a:t>
            </a:r>
            <a:r>
              <a:rPr lang="sv-SE" err="1"/>
              <a:t>three</a:t>
            </a:r>
            <a:r>
              <a:rPr lang="sv-SE"/>
              <a:t> </a:t>
            </a:r>
            <a:r>
              <a:rPr lang="sv-SE" err="1"/>
              <a:t>years</a:t>
            </a:r>
            <a:r>
              <a:rPr lang="sv-SE"/>
              <a:t>.</a:t>
            </a:r>
          </a:p>
          <a:p>
            <a:endParaRPr lang="sv-SE"/>
          </a:p>
          <a:p>
            <a:r>
              <a:rPr lang="sv-SE"/>
              <a:t>The </a:t>
            </a:r>
            <a:r>
              <a:rPr lang="sv-SE" err="1"/>
              <a:t>results</a:t>
            </a:r>
            <a:r>
              <a:rPr lang="sv-SE"/>
              <a:t> </a:t>
            </a:r>
            <a:r>
              <a:rPr lang="sv-SE" err="1"/>
              <a:t>are</a:t>
            </a:r>
            <a:r>
              <a:rPr lang="sv-SE"/>
              <a:t> </a:t>
            </a:r>
            <a:r>
              <a:rPr lang="sv-SE" err="1"/>
              <a:t>then</a:t>
            </a:r>
            <a:r>
              <a:rPr lang="sv-SE"/>
              <a:t> </a:t>
            </a:r>
            <a:r>
              <a:rPr lang="sv-SE" err="1"/>
              <a:t>categorises</a:t>
            </a:r>
            <a:r>
              <a:rPr lang="sv-SE"/>
              <a:t> under </a:t>
            </a:r>
            <a:r>
              <a:rPr lang="sv-SE" err="1"/>
              <a:t>three</a:t>
            </a:r>
            <a:r>
              <a:rPr lang="sv-SE"/>
              <a:t> </a:t>
            </a:r>
            <a:r>
              <a:rPr lang="sv-SE" err="1"/>
              <a:t>headings</a:t>
            </a:r>
            <a:r>
              <a:rPr lang="sv-SE"/>
              <a:t>: 1) </a:t>
            </a:r>
            <a:r>
              <a:rPr lang="sv-SE" err="1"/>
              <a:t>Nacent</a:t>
            </a:r>
            <a:r>
              <a:rPr lang="sv-SE"/>
              <a:t> </a:t>
            </a:r>
            <a:r>
              <a:rPr lang="sv-SE" err="1"/>
              <a:t>entrepreneurs</a:t>
            </a:r>
            <a:r>
              <a:rPr lang="sv-SE"/>
              <a:t> </a:t>
            </a:r>
            <a:r>
              <a:rPr lang="sv-SE" err="1"/>
              <a:t>who</a:t>
            </a:r>
            <a:r>
              <a:rPr lang="sv-SE"/>
              <a:t> ar </a:t>
            </a:r>
            <a:r>
              <a:rPr lang="sv-SE" err="1"/>
              <a:t>about</a:t>
            </a:r>
            <a:r>
              <a:rPr lang="sv-SE"/>
              <a:t> to start </a:t>
            </a:r>
            <a:r>
              <a:rPr lang="sv-SE" err="1"/>
              <a:t>up</a:t>
            </a:r>
            <a:r>
              <a:rPr lang="sv-SE"/>
              <a:t> a business or </a:t>
            </a:r>
            <a:r>
              <a:rPr lang="sv-SE" err="1"/>
              <a:t>have</a:t>
            </a:r>
            <a:r>
              <a:rPr lang="sv-SE"/>
              <a:t> just </a:t>
            </a:r>
            <a:r>
              <a:rPr lang="sv-SE" err="1"/>
              <a:t>done</a:t>
            </a:r>
            <a:r>
              <a:rPr lang="sv-SE"/>
              <a:t> so </a:t>
            </a:r>
            <a:r>
              <a:rPr lang="sv-SE" err="1"/>
              <a:t>within</a:t>
            </a:r>
            <a:r>
              <a:rPr lang="sv-SE"/>
              <a:t> the last </a:t>
            </a:r>
            <a:r>
              <a:rPr lang="sv-SE" err="1"/>
              <a:t>three</a:t>
            </a:r>
            <a:r>
              <a:rPr lang="sv-SE"/>
              <a:t> </a:t>
            </a:r>
            <a:r>
              <a:rPr lang="sv-SE" err="1"/>
              <a:t>months</a:t>
            </a:r>
            <a:r>
              <a:rPr lang="sv-SE"/>
              <a:t>. In </a:t>
            </a:r>
            <a:r>
              <a:rPr lang="sv-SE" err="1"/>
              <a:t>this</a:t>
            </a:r>
            <a:r>
              <a:rPr lang="sv-SE"/>
              <a:t> </a:t>
            </a:r>
            <a:r>
              <a:rPr lang="sv-SE" err="1"/>
              <a:t>stage</a:t>
            </a:r>
            <a:r>
              <a:rPr lang="sv-SE"/>
              <a:t> the </a:t>
            </a:r>
            <a:r>
              <a:rPr lang="sv-SE" err="1"/>
              <a:t>individual’s</a:t>
            </a:r>
            <a:r>
              <a:rPr lang="sv-SE"/>
              <a:t> </a:t>
            </a:r>
            <a:r>
              <a:rPr lang="sv-SE" err="1"/>
              <a:t>begin</a:t>
            </a:r>
            <a:r>
              <a:rPr lang="sv-SE"/>
              <a:t> to </a:t>
            </a:r>
            <a:r>
              <a:rPr lang="sv-SE" err="1"/>
              <a:t>commit</a:t>
            </a:r>
            <a:r>
              <a:rPr lang="sv-SE"/>
              <a:t> </a:t>
            </a:r>
            <a:r>
              <a:rPr lang="sv-SE" err="1"/>
              <a:t>resoruces</a:t>
            </a:r>
            <a:r>
              <a:rPr lang="sv-SE"/>
              <a:t>, </a:t>
            </a:r>
            <a:r>
              <a:rPr lang="sv-SE" err="1"/>
              <a:t>such</a:t>
            </a:r>
            <a:r>
              <a:rPr lang="sv-SE"/>
              <a:t> as timer or </a:t>
            </a:r>
            <a:r>
              <a:rPr lang="sv-SE" err="1"/>
              <a:t>money</a:t>
            </a:r>
            <a:r>
              <a:rPr lang="sv-SE"/>
              <a:t> to start a business.</a:t>
            </a:r>
          </a:p>
          <a:p>
            <a:endParaRPr lang="sv-SE"/>
          </a:p>
          <a:p>
            <a:r>
              <a:rPr lang="sv-SE"/>
              <a:t>2) New </a:t>
            </a:r>
            <a:r>
              <a:rPr lang="sv-SE" err="1"/>
              <a:t>owner</a:t>
            </a:r>
            <a:r>
              <a:rPr lang="sv-SE"/>
              <a:t> –managers </a:t>
            </a:r>
            <a:r>
              <a:rPr lang="sv-SE" err="1"/>
              <a:t>who</a:t>
            </a:r>
            <a:r>
              <a:rPr lang="sv-SE"/>
              <a:t> </a:t>
            </a:r>
            <a:r>
              <a:rPr lang="sv-SE" err="1"/>
              <a:t>already</a:t>
            </a:r>
            <a:r>
              <a:rPr lang="sv-SE"/>
              <a:t> </a:t>
            </a:r>
            <a:r>
              <a:rPr lang="sv-SE" err="1"/>
              <a:t>own</a:t>
            </a:r>
            <a:r>
              <a:rPr lang="sv-SE"/>
              <a:t> or </a:t>
            </a:r>
            <a:r>
              <a:rPr lang="sv-SE" err="1"/>
              <a:t>manage</a:t>
            </a:r>
            <a:r>
              <a:rPr lang="sv-SE"/>
              <a:t> a business </a:t>
            </a:r>
            <a:r>
              <a:rPr lang="sv-SE" err="1"/>
              <a:t>that</a:t>
            </a:r>
            <a:r>
              <a:rPr lang="sv-SE"/>
              <a:t> has </a:t>
            </a:r>
            <a:r>
              <a:rPr lang="sv-SE" err="1"/>
              <a:t>been</a:t>
            </a:r>
            <a:r>
              <a:rPr lang="sv-SE"/>
              <a:t> </a:t>
            </a:r>
            <a:r>
              <a:rPr lang="sv-SE" err="1"/>
              <a:t>established</a:t>
            </a:r>
            <a:r>
              <a:rPr lang="sv-SE"/>
              <a:t> and is under 3.5 </a:t>
            </a:r>
            <a:r>
              <a:rPr lang="sv-SE" err="1"/>
              <a:t>years</a:t>
            </a:r>
            <a:r>
              <a:rPr lang="sv-SE"/>
              <a:t> old, The business </a:t>
            </a:r>
            <a:r>
              <a:rPr lang="sv-SE" err="1"/>
              <a:t>are</a:t>
            </a:r>
            <a:r>
              <a:rPr lang="sv-SE"/>
              <a:t> generating </a:t>
            </a:r>
            <a:r>
              <a:rPr lang="sv-SE" err="1"/>
              <a:t>income</a:t>
            </a:r>
            <a:r>
              <a:rPr lang="sv-SE"/>
              <a:t> and </a:t>
            </a:r>
            <a:r>
              <a:rPr lang="sv-SE" err="1"/>
              <a:t>paying</a:t>
            </a:r>
            <a:r>
              <a:rPr lang="sv-SE"/>
              <a:t> </a:t>
            </a:r>
            <a:r>
              <a:rPr lang="sv-SE" err="1"/>
              <a:t>salaries</a:t>
            </a:r>
            <a:r>
              <a:rPr lang="sv-SE"/>
              <a:t> or </a:t>
            </a:r>
            <a:r>
              <a:rPr lang="sv-SE" err="1"/>
              <a:t>drawings</a:t>
            </a:r>
            <a:r>
              <a:rPr lang="sv-SE"/>
              <a:t>.</a:t>
            </a:r>
          </a:p>
          <a:p>
            <a:r>
              <a:rPr lang="sv-SE"/>
              <a:t>3) The </a:t>
            </a:r>
            <a:r>
              <a:rPr lang="sv-SE" err="1"/>
              <a:t>third</a:t>
            </a:r>
            <a:r>
              <a:rPr lang="sv-SE"/>
              <a:t> </a:t>
            </a:r>
            <a:r>
              <a:rPr lang="sv-SE" err="1"/>
              <a:t>group</a:t>
            </a:r>
            <a:r>
              <a:rPr lang="sv-SE"/>
              <a:t> </a:t>
            </a:r>
            <a:r>
              <a:rPr lang="sv-SE" err="1"/>
              <a:t>are</a:t>
            </a:r>
            <a:r>
              <a:rPr lang="sv-SE"/>
              <a:t> </a:t>
            </a:r>
            <a:r>
              <a:rPr lang="sv-SE" err="1"/>
              <a:t>Established</a:t>
            </a:r>
            <a:r>
              <a:rPr lang="sv-SE"/>
              <a:t> </a:t>
            </a:r>
            <a:r>
              <a:rPr lang="sv-SE" err="1"/>
              <a:t>owner</a:t>
            </a:r>
            <a:r>
              <a:rPr lang="sv-SE"/>
              <a:t>–manager </a:t>
            </a:r>
            <a:r>
              <a:rPr lang="sv-SE" err="1"/>
              <a:t>who</a:t>
            </a:r>
            <a:r>
              <a:rPr lang="sv-SE"/>
              <a:t> </a:t>
            </a:r>
            <a:r>
              <a:rPr lang="sv-SE" err="1"/>
              <a:t>already</a:t>
            </a:r>
            <a:r>
              <a:rPr lang="sv-SE"/>
              <a:t> </a:t>
            </a:r>
            <a:r>
              <a:rPr lang="sv-SE" err="1"/>
              <a:t>own</a:t>
            </a:r>
            <a:r>
              <a:rPr lang="sv-SE"/>
              <a:t> or </a:t>
            </a:r>
            <a:r>
              <a:rPr lang="sv-SE" err="1"/>
              <a:t>manage</a:t>
            </a:r>
            <a:r>
              <a:rPr lang="sv-SE"/>
              <a:t> a business </a:t>
            </a:r>
            <a:r>
              <a:rPr lang="sv-SE" err="1"/>
              <a:t>that</a:t>
            </a:r>
            <a:r>
              <a:rPr lang="sv-SE"/>
              <a:t> has </a:t>
            </a:r>
            <a:r>
              <a:rPr lang="sv-SE" err="1"/>
              <a:t>been</a:t>
            </a:r>
            <a:r>
              <a:rPr lang="sv-SE"/>
              <a:t> </a:t>
            </a:r>
            <a:r>
              <a:rPr lang="sv-SE" err="1"/>
              <a:t>established</a:t>
            </a:r>
            <a:r>
              <a:rPr lang="sv-SE"/>
              <a:t> and is over 3.5 </a:t>
            </a:r>
            <a:r>
              <a:rPr lang="sv-SE" err="1"/>
              <a:t>years</a:t>
            </a:r>
            <a:r>
              <a:rPr lang="sv-SE"/>
              <a:t> old.</a:t>
            </a:r>
          </a:p>
          <a:p>
            <a:endParaRPr lang="sv-SE"/>
          </a:p>
        </p:txBody>
      </p:sp>
      <p:sp>
        <p:nvSpPr>
          <p:cNvPr id="4" name="Slide Number Placeholder 3"/>
          <p:cNvSpPr>
            <a:spLocks noGrp="1"/>
          </p:cNvSpPr>
          <p:nvPr>
            <p:ph type="sldNum" sz="quarter" idx="5"/>
          </p:nvPr>
        </p:nvSpPr>
        <p:spPr/>
        <p:txBody>
          <a:bodyPr/>
          <a:lstStyle/>
          <a:p>
            <a:fld id="{6A403E6A-0E51-A24C-B8B0-7EAE05311EE0}" type="slidenum">
              <a:rPr lang="en-GB" smtClean="0"/>
              <a:t>4</a:t>
            </a:fld>
            <a:endParaRPr lang="en-GB"/>
          </a:p>
        </p:txBody>
      </p:sp>
    </p:spTree>
    <p:extLst>
      <p:ext uri="{BB962C8B-B14F-4D97-AF65-F5344CB8AC3E}">
        <p14:creationId xmlns:p14="http://schemas.microsoft.com/office/powerpoint/2010/main" val="1308446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err="1"/>
              <a:t>Education</a:t>
            </a:r>
            <a:r>
              <a:rPr lang="sv-SE"/>
              <a:t> </a:t>
            </a:r>
            <a:r>
              <a:rPr lang="sv-SE" err="1"/>
              <a:t>increases</a:t>
            </a:r>
            <a:r>
              <a:rPr lang="sv-SE"/>
              <a:t> a </a:t>
            </a:r>
            <a:r>
              <a:rPr lang="sv-SE" err="1"/>
              <a:t>person’s</a:t>
            </a:r>
            <a:r>
              <a:rPr lang="sv-SE"/>
              <a:t> human </a:t>
            </a:r>
            <a:r>
              <a:rPr lang="sv-SE" err="1"/>
              <a:t>capital</a:t>
            </a:r>
            <a:r>
              <a:rPr lang="sv-SE"/>
              <a:t> and </a:t>
            </a:r>
            <a:r>
              <a:rPr lang="sv-SE" err="1"/>
              <a:t>numerous</a:t>
            </a:r>
            <a:r>
              <a:rPr lang="sv-SE"/>
              <a:t> studies show a positive association </a:t>
            </a:r>
            <a:r>
              <a:rPr lang="sv-SE" err="1"/>
              <a:t>between</a:t>
            </a:r>
            <a:r>
              <a:rPr lang="sv-SE"/>
              <a:t> </a:t>
            </a:r>
            <a:r>
              <a:rPr lang="sv-SE" err="1"/>
              <a:t>higher</a:t>
            </a:r>
            <a:r>
              <a:rPr lang="sv-SE"/>
              <a:t> rates of </a:t>
            </a:r>
            <a:r>
              <a:rPr lang="sv-SE" err="1"/>
              <a:t>education</a:t>
            </a:r>
            <a:r>
              <a:rPr lang="sv-SE"/>
              <a:t> and </a:t>
            </a:r>
            <a:r>
              <a:rPr lang="sv-SE" err="1"/>
              <a:t>increased</a:t>
            </a:r>
            <a:r>
              <a:rPr lang="sv-SE"/>
              <a:t> </a:t>
            </a:r>
            <a:r>
              <a:rPr lang="sv-SE" err="1"/>
              <a:t>levels</a:t>
            </a:r>
            <a:r>
              <a:rPr lang="sv-SE"/>
              <a:t> of </a:t>
            </a:r>
            <a:r>
              <a:rPr lang="sv-SE" err="1"/>
              <a:t>entrepreneurship</a:t>
            </a:r>
            <a:r>
              <a:rPr lang="sv-SE"/>
              <a:t>. </a:t>
            </a:r>
            <a:r>
              <a:rPr lang="sv-SE" err="1"/>
              <a:t>Based</a:t>
            </a:r>
            <a:r>
              <a:rPr lang="sv-SE"/>
              <a:t> on the 2016 </a:t>
            </a:r>
            <a:r>
              <a:rPr lang="sv-SE" err="1"/>
              <a:t>Annual</a:t>
            </a:r>
            <a:r>
              <a:rPr lang="sv-SE"/>
              <a:t> Survey of </a:t>
            </a:r>
            <a:r>
              <a:rPr lang="sv-SE" err="1"/>
              <a:t>Entrepreneurs</a:t>
            </a:r>
            <a:r>
              <a:rPr lang="sv-SE"/>
              <a:t> in the USA, 51 </a:t>
            </a:r>
            <a:r>
              <a:rPr lang="sv-SE" err="1"/>
              <a:t>percent</a:t>
            </a:r>
            <a:r>
              <a:rPr lang="sv-SE"/>
              <a:t> of </a:t>
            </a:r>
            <a:r>
              <a:rPr lang="sv-SE" err="1"/>
              <a:t>entrepreneurs</a:t>
            </a:r>
            <a:r>
              <a:rPr lang="sv-SE"/>
              <a:t> in the USA </a:t>
            </a:r>
            <a:r>
              <a:rPr lang="sv-SE" err="1"/>
              <a:t>had</a:t>
            </a:r>
            <a:r>
              <a:rPr lang="sv-SE"/>
              <a:t> at </a:t>
            </a:r>
            <a:r>
              <a:rPr lang="sv-SE" err="1"/>
              <a:t>least</a:t>
            </a:r>
            <a:r>
              <a:rPr lang="sv-SE"/>
              <a:t> a </a:t>
            </a:r>
            <a:r>
              <a:rPr lang="sv-SE" err="1"/>
              <a:t>bechelor’s</a:t>
            </a:r>
            <a:r>
              <a:rPr lang="sv-SE"/>
              <a:t> </a:t>
            </a:r>
            <a:r>
              <a:rPr lang="sv-SE" err="1"/>
              <a:t>degree</a:t>
            </a:r>
            <a:r>
              <a:rPr lang="sv-SE"/>
              <a:t> </a:t>
            </a:r>
            <a:r>
              <a:rPr lang="sv-SE" err="1"/>
              <a:t>while</a:t>
            </a:r>
            <a:r>
              <a:rPr lang="sv-SE"/>
              <a:t> </a:t>
            </a:r>
            <a:r>
              <a:rPr lang="sv-SE" err="1"/>
              <a:t>very</a:t>
            </a:r>
            <a:r>
              <a:rPr lang="sv-SE"/>
              <a:t> </a:t>
            </a:r>
            <a:r>
              <a:rPr lang="sv-SE" err="1"/>
              <a:t>few</a:t>
            </a:r>
            <a:r>
              <a:rPr lang="sv-SE"/>
              <a:t> </a:t>
            </a:r>
            <a:r>
              <a:rPr lang="sv-SE" err="1"/>
              <a:t>had</a:t>
            </a:r>
            <a:r>
              <a:rPr lang="sv-SE"/>
              <a:t> not </a:t>
            </a:r>
            <a:r>
              <a:rPr lang="sv-SE" err="1"/>
              <a:t>completed</a:t>
            </a:r>
            <a:r>
              <a:rPr lang="sv-SE"/>
              <a:t> </a:t>
            </a:r>
            <a:r>
              <a:rPr lang="sv-SE" err="1"/>
              <a:t>high</a:t>
            </a:r>
            <a:r>
              <a:rPr lang="sv-SE"/>
              <a:t> </a:t>
            </a:r>
            <a:r>
              <a:rPr lang="sv-SE" err="1"/>
              <a:t>school</a:t>
            </a:r>
            <a:r>
              <a:rPr lang="sv-SE"/>
              <a:t>. </a:t>
            </a:r>
          </a:p>
          <a:p>
            <a:r>
              <a:rPr lang="sv-SE"/>
              <a:t>In the </a:t>
            </a:r>
            <a:r>
              <a:rPr lang="sv-SE" err="1"/>
              <a:t>study</a:t>
            </a:r>
            <a:r>
              <a:rPr lang="sv-SE"/>
              <a:t> of ’</a:t>
            </a:r>
            <a:r>
              <a:rPr lang="sv-SE" err="1"/>
              <a:t>SuperEntrepreneurs</a:t>
            </a:r>
            <a:r>
              <a:rPr lang="sv-SE"/>
              <a:t>’, 84 </a:t>
            </a:r>
            <a:r>
              <a:rPr lang="sv-SE" err="1"/>
              <a:t>percent</a:t>
            </a:r>
            <a:r>
              <a:rPr lang="sv-SE"/>
              <a:t> of </a:t>
            </a:r>
            <a:r>
              <a:rPr lang="sv-SE" err="1"/>
              <a:t>these</a:t>
            </a:r>
            <a:r>
              <a:rPr lang="sv-SE"/>
              <a:t> </a:t>
            </a:r>
            <a:r>
              <a:rPr lang="sv-SE" err="1"/>
              <a:t>highly</a:t>
            </a:r>
            <a:r>
              <a:rPr lang="sv-SE"/>
              <a:t> </a:t>
            </a:r>
            <a:r>
              <a:rPr lang="sv-SE" err="1"/>
              <a:t>successfull</a:t>
            </a:r>
            <a:r>
              <a:rPr lang="sv-SE"/>
              <a:t> </a:t>
            </a:r>
            <a:r>
              <a:rPr lang="sv-SE" err="1"/>
              <a:t>entrepreneurs</a:t>
            </a:r>
            <a:r>
              <a:rPr lang="sv-SE"/>
              <a:t> </a:t>
            </a:r>
            <a:r>
              <a:rPr lang="sv-SE" err="1"/>
              <a:t>were</a:t>
            </a:r>
            <a:r>
              <a:rPr lang="sv-SE"/>
              <a:t> </a:t>
            </a:r>
            <a:r>
              <a:rPr lang="sv-SE" err="1"/>
              <a:t>found</a:t>
            </a:r>
            <a:r>
              <a:rPr lang="sv-SE"/>
              <a:t> to </a:t>
            </a:r>
            <a:r>
              <a:rPr lang="sv-SE" err="1"/>
              <a:t>have</a:t>
            </a:r>
            <a:r>
              <a:rPr lang="sv-SE"/>
              <a:t> a college </a:t>
            </a:r>
            <a:r>
              <a:rPr lang="sv-SE" err="1"/>
              <a:t>degree</a:t>
            </a:r>
            <a:r>
              <a:rPr lang="sv-SE"/>
              <a:t> and </a:t>
            </a:r>
            <a:r>
              <a:rPr lang="sv-SE" err="1"/>
              <a:t>they</a:t>
            </a:r>
            <a:r>
              <a:rPr lang="sv-SE"/>
              <a:t> </a:t>
            </a:r>
            <a:r>
              <a:rPr lang="sv-SE" err="1"/>
              <a:t>were</a:t>
            </a:r>
            <a:r>
              <a:rPr lang="sv-SE"/>
              <a:t> </a:t>
            </a:r>
            <a:r>
              <a:rPr lang="sv-SE" err="1"/>
              <a:t>five</a:t>
            </a:r>
            <a:r>
              <a:rPr lang="sv-SE"/>
              <a:t> </a:t>
            </a:r>
            <a:r>
              <a:rPr lang="sv-SE" err="1"/>
              <a:t>times</a:t>
            </a:r>
            <a:r>
              <a:rPr lang="sv-SE"/>
              <a:t> </a:t>
            </a:r>
            <a:r>
              <a:rPr lang="sv-SE" err="1"/>
              <a:t>more</a:t>
            </a:r>
            <a:r>
              <a:rPr lang="sv-SE"/>
              <a:t> </a:t>
            </a:r>
            <a:r>
              <a:rPr lang="sv-SE" err="1"/>
              <a:t>likely</a:t>
            </a:r>
            <a:r>
              <a:rPr lang="sv-SE"/>
              <a:t> to </a:t>
            </a:r>
            <a:r>
              <a:rPr lang="sv-SE" err="1"/>
              <a:t>hold</a:t>
            </a:r>
            <a:r>
              <a:rPr lang="sv-SE"/>
              <a:t> a PhD </a:t>
            </a:r>
            <a:r>
              <a:rPr lang="sv-SE" err="1"/>
              <a:t>than</a:t>
            </a:r>
            <a:r>
              <a:rPr lang="sv-SE"/>
              <a:t> the general population. </a:t>
            </a:r>
          </a:p>
        </p:txBody>
      </p:sp>
      <p:sp>
        <p:nvSpPr>
          <p:cNvPr id="4" name="Slide Number Placeholder 3"/>
          <p:cNvSpPr>
            <a:spLocks noGrp="1"/>
          </p:cNvSpPr>
          <p:nvPr>
            <p:ph type="sldNum" sz="quarter" idx="5"/>
          </p:nvPr>
        </p:nvSpPr>
        <p:spPr/>
        <p:txBody>
          <a:bodyPr/>
          <a:lstStyle/>
          <a:p>
            <a:fld id="{6A403E6A-0E51-A24C-B8B0-7EAE05311EE0}" type="slidenum">
              <a:rPr lang="en-GB" smtClean="0"/>
              <a:t>7</a:t>
            </a:fld>
            <a:endParaRPr lang="en-GB"/>
          </a:p>
        </p:txBody>
      </p:sp>
    </p:spTree>
    <p:extLst>
      <p:ext uri="{BB962C8B-B14F-4D97-AF65-F5344CB8AC3E}">
        <p14:creationId xmlns:p14="http://schemas.microsoft.com/office/powerpoint/2010/main" val="214606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err="1"/>
              <a:t>Despite</a:t>
            </a:r>
            <a:r>
              <a:rPr lang="sv-SE"/>
              <a:t> the trend of </a:t>
            </a:r>
            <a:r>
              <a:rPr lang="sv-SE" err="1"/>
              <a:t>increasing</a:t>
            </a:r>
            <a:r>
              <a:rPr lang="sv-SE"/>
              <a:t> </a:t>
            </a:r>
            <a:r>
              <a:rPr lang="sv-SE" err="1"/>
              <a:t>female</a:t>
            </a:r>
            <a:r>
              <a:rPr lang="sv-SE"/>
              <a:t> participation in the </a:t>
            </a:r>
            <a:r>
              <a:rPr lang="sv-SE" err="1"/>
              <a:t>workforse</a:t>
            </a:r>
            <a:r>
              <a:rPr lang="sv-SE"/>
              <a:t>, gender </a:t>
            </a:r>
            <a:r>
              <a:rPr lang="sv-SE" err="1"/>
              <a:t>inequality</a:t>
            </a:r>
            <a:r>
              <a:rPr lang="sv-SE"/>
              <a:t> in </a:t>
            </a:r>
            <a:r>
              <a:rPr lang="sv-SE" err="1"/>
              <a:t>leadership</a:t>
            </a:r>
            <a:r>
              <a:rPr lang="sv-SE"/>
              <a:t> positions is </a:t>
            </a:r>
            <a:r>
              <a:rPr lang="sv-SE" err="1"/>
              <a:t>pervasive</a:t>
            </a:r>
            <a:r>
              <a:rPr lang="sv-SE"/>
              <a:t> in </a:t>
            </a:r>
            <a:r>
              <a:rPr lang="sv-SE" err="1"/>
              <a:t>most</a:t>
            </a:r>
            <a:r>
              <a:rPr lang="sv-SE"/>
              <a:t> </a:t>
            </a:r>
            <a:r>
              <a:rPr lang="sv-SE" err="1"/>
              <a:t>societies</a:t>
            </a:r>
            <a:r>
              <a:rPr lang="sv-SE"/>
              <a:t> and the same is </a:t>
            </a:r>
            <a:r>
              <a:rPr lang="sv-SE" err="1"/>
              <a:t>true</a:t>
            </a:r>
            <a:r>
              <a:rPr lang="sv-SE"/>
              <a:t> for </a:t>
            </a:r>
            <a:r>
              <a:rPr lang="sv-SE" err="1"/>
              <a:t>entrepreneurship</a:t>
            </a:r>
            <a:r>
              <a:rPr lang="sv-SE"/>
              <a:t>. Studies shows </a:t>
            </a:r>
            <a:r>
              <a:rPr lang="sv-SE" err="1"/>
              <a:t>that</a:t>
            </a:r>
            <a:r>
              <a:rPr lang="sv-SE"/>
              <a:t> </a:t>
            </a:r>
            <a:r>
              <a:rPr lang="sv-SE" err="1"/>
              <a:t>about</a:t>
            </a:r>
            <a:r>
              <a:rPr lang="sv-SE"/>
              <a:t> </a:t>
            </a:r>
            <a:r>
              <a:rPr lang="sv-SE" err="1"/>
              <a:t>one</a:t>
            </a:r>
            <a:r>
              <a:rPr lang="sv-SE"/>
              <a:t> in </a:t>
            </a:r>
            <a:r>
              <a:rPr lang="sv-SE" err="1"/>
              <a:t>three</a:t>
            </a:r>
            <a:r>
              <a:rPr lang="sv-SE"/>
              <a:t> </a:t>
            </a:r>
            <a:r>
              <a:rPr lang="sv-SE" err="1"/>
              <a:t>entrepreneurs</a:t>
            </a:r>
            <a:r>
              <a:rPr lang="sv-SE"/>
              <a:t> </a:t>
            </a:r>
            <a:r>
              <a:rPr lang="sv-SE" err="1"/>
              <a:t>were</a:t>
            </a:r>
            <a:r>
              <a:rPr lang="sv-SE"/>
              <a:t> </a:t>
            </a:r>
            <a:r>
              <a:rPr lang="sv-SE" err="1"/>
              <a:t>female</a:t>
            </a:r>
            <a:r>
              <a:rPr lang="sv-SE"/>
              <a:t>. Lack of </a:t>
            </a:r>
            <a:r>
              <a:rPr lang="sv-SE" err="1"/>
              <a:t>financial</a:t>
            </a:r>
            <a:r>
              <a:rPr lang="sv-SE"/>
              <a:t> </a:t>
            </a:r>
            <a:r>
              <a:rPr lang="sv-SE" err="1"/>
              <a:t>capital</a:t>
            </a:r>
            <a:r>
              <a:rPr lang="sv-SE"/>
              <a:t> is </a:t>
            </a:r>
            <a:r>
              <a:rPr lang="sv-SE" err="1"/>
              <a:t>one</a:t>
            </a:r>
            <a:r>
              <a:rPr lang="sv-SE"/>
              <a:t> </a:t>
            </a:r>
            <a:r>
              <a:rPr lang="sv-SE" err="1"/>
              <a:t>reason</a:t>
            </a:r>
            <a:r>
              <a:rPr lang="sv-SE"/>
              <a:t> for </a:t>
            </a:r>
            <a:r>
              <a:rPr lang="sv-SE" err="1"/>
              <a:t>that</a:t>
            </a:r>
            <a:r>
              <a:rPr lang="sv-SE"/>
              <a:t>. </a:t>
            </a:r>
            <a:r>
              <a:rPr lang="sv-SE" err="1"/>
              <a:t>Previous</a:t>
            </a:r>
            <a:r>
              <a:rPr lang="sv-SE"/>
              <a:t> studies shows </a:t>
            </a:r>
            <a:r>
              <a:rPr lang="sv-SE" err="1"/>
              <a:t>that</a:t>
            </a:r>
            <a:r>
              <a:rPr lang="sv-SE"/>
              <a:t> </a:t>
            </a:r>
            <a:r>
              <a:rPr lang="sv-SE" err="1"/>
              <a:t>women</a:t>
            </a:r>
            <a:r>
              <a:rPr lang="sv-SE"/>
              <a:t> start </a:t>
            </a:r>
            <a:r>
              <a:rPr lang="sv-SE" err="1"/>
              <a:t>businesses</a:t>
            </a:r>
            <a:r>
              <a:rPr lang="sv-SE"/>
              <a:t> </a:t>
            </a:r>
            <a:r>
              <a:rPr lang="sv-SE" err="1"/>
              <a:t>with</a:t>
            </a:r>
            <a:r>
              <a:rPr lang="sv-SE"/>
              <a:t> 53 </a:t>
            </a:r>
            <a:r>
              <a:rPr lang="sv-SE" err="1"/>
              <a:t>percent</a:t>
            </a:r>
            <a:r>
              <a:rPr lang="sv-SE"/>
              <a:t> less </a:t>
            </a:r>
            <a:r>
              <a:rPr lang="sv-SE" err="1"/>
              <a:t>capital</a:t>
            </a:r>
            <a:r>
              <a:rPr lang="sv-SE"/>
              <a:t> </a:t>
            </a:r>
            <a:r>
              <a:rPr lang="sv-SE" err="1"/>
              <a:t>than</a:t>
            </a:r>
            <a:r>
              <a:rPr lang="sv-SE"/>
              <a:t> men. </a:t>
            </a:r>
          </a:p>
        </p:txBody>
      </p:sp>
      <p:sp>
        <p:nvSpPr>
          <p:cNvPr id="4" name="Slide Number Placeholder 3"/>
          <p:cNvSpPr>
            <a:spLocks noGrp="1"/>
          </p:cNvSpPr>
          <p:nvPr>
            <p:ph type="sldNum" sz="quarter" idx="5"/>
          </p:nvPr>
        </p:nvSpPr>
        <p:spPr/>
        <p:txBody>
          <a:bodyPr/>
          <a:lstStyle/>
          <a:p>
            <a:fld id="{6A403E6A-0E51-A24C-B8B0-7EAE05311EE0}" type="slidenum">
              <a:rPr lang="en-GB" smtClean="0"/>
              <a:t>8</a:t>
            </a:fld>
            <a:endParaRPr lang="en-GB"/>
          </a:p>
        </p:txBody>
      </p:sp>
    </p:spTree>
    <p:extLst>
      <p:ext uri="{BB962C8B-B14F-4D97-AF65-F5344CB8AC3E}">
        <p14:creationId xmlns:p14="http://schemas.microsoft.com/office/powerpoint/2010/main" val="2842709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6A403E6A-0E51-A24C-B8B0-7EAE05311EE0}" type="slidenum">
              <a:rPr lang="en-GB" smtClean="0"/>
              <a:t>9</a:t>
            </a:fld>
            <a:endParaRPr lang="en-GB"/>
          </a:p>
        </p:txBody>
      </p:sp>
    </p:spTree>
    <p:extLst>
      <p:ext uri="{BB962C8B-B14F-4D97-AF65-F5344CB8AC3E}">
        <p14:creationId xmlns:p14="http://schemas.microsoft.com/office/powerpoint/2010/main" val="3654943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pic>
        <p:nvPicPr>
          <p:cNvPr id="20" name="Grafik 19" descr="Ein Bild, das Grafiken, Grafikdesign, Farbigkeit, Kreis enthält.&#10;&#10;Automatisch generierte Beschreibung">
            <a:extLst>
              <a:ext uri="{FF2B5EF4-FFF2-40B4-BE49-F238E27FC236}">
                <a16:creationId xmlns:a16="http://schemas.microsoft.com/office/drawing/2014/main" id="{B765EEF8-AF8A-B690-7F75-2777CAD33CD4}"/>
              </a:ext>
            </a:extLst>
          </p:cNvPr>
          <p:cNvPicPr>
            <a:picLocks noChangeAspect="1"/>
          </p:cNvPicPr>
          <p:nvPr/>
        </p:nvPicPr>
        <p:blipFill>
          <a:blip r:embed="rId3"/>
          <a:stretch>
            <a:fillRect/>
          </a:stretch>
        </p:blipFill>
        <p:spPr>
          <a:xfrm>
            <a:off x="3589043" y="0"/>
            <a:ext cx="5013914" cy="3128682"/>
          </a:xfrm>
          <a:prstGeom prst="rect">
            <a:avLst/>
          </a:prstGeom>
        </p:spPr>
      </p:pic>
    </p:spTree>
    <p:extLst>
      <p:ext uri="{BB962C8B-B14F-4D97-AF65-F5344CB8AC3E}">
        <p14:creationId xmlns:p14="http://schemas.microsoft.com/office/powerpoint/2010/main" val="1735335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22.03.2024</a:t>
            </a:fld>
            <a:endParaRPr lang="de-DE"/>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pPr/>
              <a:t>‹#›</a:t>
            </a:fld>
            <a:endParaRPr lang="de-DE"/>
          </a:p>
        </p:txBody>
      </p:sp>
    </p:spTree>
    <p:extLst>
      <p:ext uri="{BB962C8B-B14F-4D97-AF65-F5344CB8AC3E}">
        <p14:creationId xmlns:p14="http://schemas.microsoft.com/office/powerpoint/2010/main" val="29352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22.03.2024</a:t>
            </a:fld>
            <a:endParaRPr lang="de-DE"/>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1860021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22.03.2024</a:t>
            </a:fld>
            <a:endParaRPr lang="de-DE"/>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pPr/>
              <a:t>‹#›</a:t>
            </a:fld>
            <a:endParaRPr lang="de-DE"/>
          </a:p>
        </p:txBody>
      </p:sp>
    </p:spTree>
    <p:extLst>
      <p:ext uri="{BB962C8B-B14F-4D97-AF65-F5344CB8AC3E}">
        <p14:creationId xmlns:p14="http://schemas.microsoft.com/office/powerpoint/2010/main" val="1738727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1C08B-D270-8146-897F-161A2485E9F8}"/>
              </a:ext>
            </a:extLst>
          </p:cNvPr>
          <p:cNvSpPr>
            <a:spLocks noGrp="1"/>
          </p:cNvSpPr>
          <p:nvPr>
            <p:ph type="title"/>
          </p:nvPr>
        </p:nvSpPr>
        <p:spPr>
          <a:xfrm>
            <a:off x="1257300" y="457200"/>
            <a:ext cx="4027714"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53D061B-ABAC-8C48-A90F-85B817A311CB}"/>
              </a:ext>
            </a:extLst>
          </p:cNvPr>
          <p:cNvSpPr>
            <a:spLocks noGrp="1"/>
          </p:cNvSpPr>
          <p:nvPr>
            <p:ph idx="1"/>
          </p:nvPr>
        </p:nvSpPr>
        <p:spPr>
          <a:xfrm>
            <a:off x="5725886" y="1621971"/>
            <a:ext cx="5629502" cy="4239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E326C34-0D86-0C40-85B3-2E19A59CD477}"/>
              </a:ext>
            </a:extLst>
          </p:cNvPr>
          <p:cNvSpPr>
            <a:spLocks noGrp="1"/>
          </p:cNvSpPr>
          <p:nvPr>
            <p:ph type="body" sz="half" idx="2"/>
          </p:nvPr>
        </p:nvSpPr>
        <p:spPr>
          <a:xfrm>
            <a:off x="1257300" y="2057400"/>
            <a:ext cx="402771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4F5200E-1B5A-EF41-A652-7B1891409C5D}"/>
              </a:ext>
            </a:extLst>
          </p:cNvPr>
          <p:cNvSpPr>
            <a:spLocks noGrp="1"/>
          </p:cNvSpPr>
          <p:nvPr>
            <p:ph type="dt" sz="half" idx="10"/>
          </p:nvPr>
        </p:nvSpPr>
        <p:spPr>
          <a:xfrm>
            <a:off x="1257300" y="6356350"/>
            <a:ext cx="2324100" cy="365125"/>
          </a:xfrm>
          <a:prstGeom prst="rect">
            <a:avLst/>
          </a:prstGeom>
        </p:spPr>
        <p:txBody>
          <a:bodyPr/>
          <a:lstStyle/>
          <a:p>
            <a:fld id="{A6A25CF0-7DEC-774C-B59C-652D7453DD8B}" type="datetimeFigureOut">
              <a:rPr lang="de-DE" smtClean="0"/>
              <a:t>22.03.2024</a:t>
            </a:fld>
            <a:endParaRPr lang="de-DE"/>
          </a:p>
        </p:txBody>
      </p:sp>
      <p:sp>
        <p:nvSpPr>
          <p:cNvPr id="6" name="Fußzeilenplatzhalter 5">
            <a:extLst>
              <a:ext uri="{FF2B5EF4-FFF2-40B4-BE49-F238E27FC236}">
                <a16:creationId xmlns:a16="http://schemas.microsoft.com/office/drawing/2014/main" id="{38CEA140-ABB2-CB4E-AA74-F71EC146B90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D3370F29-FB82-8741-B975-2DB3791BF09E}"/>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155991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C8B86-8D7B-3D44-B5DD-EF7C7A3E8AF9}"/>
              </a:ext>
            </a:extLst>
          </p:cNvPr>
          <p:cNvSpPr>
            <a:spLocks noGrp="1"/>
          </p:cNvSpPr>
          <p:nvPr>
            <p:ph type="title"/>
          </p:nvPr>
        </p:nvSpPr>
        <p:spPr>
          <a:xfrm>
            <a:off x="1251857" y="457200"/>
            <a:ext cx="3520168"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27D37D0-C49F-7B4C-A47B-58C8E07DA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EA6F7884-6F6F-FF43-8F10-DF965F883A7E}"/>
              </a:ext>
            </a:extLst>
          </p:cNvPr>
          <p:cNvSpPr>
            <a:spLocks noGrp="1"/>
          </p:cNvSpPr>
          <p:nvPr>
            <p:ph type="body" sz="half" idx="2"/>
          </p:nvPr>
        </p:nvSpPr>
        <p:spPr>
          <a:xfrm>
            <a:off x="1251857" y="2057400"/>
            <a:ext cx="35201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95F60D-C3DB-7449-9F30-A49E8119763F}"/>
              </a:ext>
            </a:extLst>
          </p:cNvPr>
          <p:cNvSpPr>
            <a:spLocks noGrp="1"/>
          </p:cNvSpPr>
          <p:nvPr>
            <p:ph type="dt" sz="half" idx="10"/>
          </p:nvPr>
        </p:nvSpPr>
        <p:spPr>
          <a:xfrm>
            <a:off x="1251856" y="6356350"/>
            <a:ext cx="2329543" cy="365125"/>
          </a:xfrm>
          <a:prstGeom prst="rect">
            <a:avLst/>
          </a:prstGeom>
        </p:spPr>
        <p:txBody>
          <a:bodyPr/>
          <a:lstStyle/>
          <a:p>
            <a:fld id="{A6A25CF0-7DEC-774C-B59C-652D7453DD8B}" type="datetimeFigureOut">
              <a:rPr lang="de-DE" smtClean="0"/>
              <a:t>22.03.2024</a:t>
            </a:fld>
            <a:endParaRPr lang="de-DE"/>
          </a:p>
        </p:txBody>
      </p:sp>
      <p:sp>
        <p:nvSpPr>
          <p:cNvPr id="6" name="Fußzeilenplatzhalter 5">
            <a:extLst>
              <a:ext uri="{FF2B5EF4-FFF2-40B4-BE49-F238E27FC236}">
                <a16:creationId xmlns:a16="http://schemas.microsoft.com/office/drawing/2014/main" id="{AD4BB404-6889-204A-A348-242D4C5E6023}"/>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B9B2B868-8614-D341-A15C-3E55A0F56E93}"/>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292993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AC94A-61F5-FF48-9E66-96641409F4C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22304B-3412-9C43-9D58-AC26F6E129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5A392C-342E-7848-AF6E-DEB38CC01105}"/>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22.03.2024</a:t>
            </a:fld>
            <a:endParaRPr lang="de-DE"/>
          </a:p>
        </p:txBody>
      </p:sp>
      <p:sp>
        <p:nvSpPr>
          <p:cNvPr id="5" name="Fußzeilenplatzhalter 4">
            <a:extLst>
              <a:ext uri="{FF2B5EF4-FFF2-40B4-BE49-F238E27FC236}">
                <a16:creationId xmlns:a16="http://schemas.microsoft.com/office/drawing/2014/main" id="{28B45E10-112E-A647-A5C5-980CEE812459}"/>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61BA2C2E-42FB-FC41-8594-5629D7AFFE50}"/>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150771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ADFC6-633B-5745-BC44-94A97FAC7C3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8BBB5A-27E3-6143-A5DB-07FBAE02F4AB}"/>
              </a:ext>
            </a:extLst>
          </p:cNvPr>
          <p:cNvSpPr>
            <a:spLocks noGrp="1"/>
          </p:cNvSpPr>
          <p:nvPr>
            <p:ph type="dt" sz="half" idx="10"/>
          </p:nvPr>
        </p:nvSpPr>
        <p:spPr>
          <a:xfrm>
            <a:off x="838200" y="6356350"/>
            <a:ext cx="2743200" cy="365125"/>
          </a:xfrm>
          <a:prstGeom prst="rect">
            <a:avLst/>
          </a:prstGeom>
        </p:spPr>
        <p:txBody>
          <a:bodyPr/>
          <a:lstStyle/>
          <a:p>
            <a:fld id="{BA82DA39-3221-EA4E-AD8D-250D1D07B215}" type="datetimeFigureOut">
              <a:rPr lang="de-DE" smtClean="0"/>
              <a:t>22.03.2024</a:t>
            </a:fld>
            <a:endParaRPr lang="de-DE"/>
          </a:p>
        </p:txBody>
      </p:sp>
      <p:sp>
        <p:nvSpPr>
          <p:cNvPr id="4" name="Fußzeilenplatzhalter 3">
            <a:extLst>
              <a:ext uri="{FF2B5EF4-FFF2-40B4-BE49-F238E27FC236}">
                <a16:creationId xmlns:a16="http://schemas.microsoft.com/office/drawing/2014/main" id="{000A23C2-94E0-7846-805F-F3EBA6431256}"/>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75B5C692-35EB-6D40-B074-2C27D8B9E38A}"/>
              </a:ext>
            </a:extLst>
          </p:cNvPr>
          <p:cNvSpPr>
            <a:spLocks noGrp="1"/>
          </p:cNvSpPr>
          <p:nvPr>
            <p:ph type="sldNum" sz="quarter" idx="12"/>
          </p:nvPr>
        </p:nvSpPr>
        <p:spPr>
          <a:xfrm>
            <a:off x="8610600" y="6356350"/>
            <a:ext cx="2743200" cy="365125"/>
          </a:xfrm>
          <a:prstGeom prst="rect">
            <a:avLst/>
          </a:prstGeom>
        </p:spPr>
        <p:txBody>
          <a:bodyPr/>
          <a:lstStyle/>
          <a:p>
            <a:fld id="{9DD30081-94F8-1D48-B8D6-57E1207AD86C}" type="slidenum">
              <a:rPr lang="de-DE" smtClean="0"/>
              <a:t>‹#›</a:t>
            </a:fld>
            <a:endParaRPr lang="de-DE"/>
          </a:p>
        </p:txBody>
      </p:sp>
    </p:spTree>
    <p:extLst>
      <p:ext uri="{BB962C8B-B14F-4D97-AF65-F5344CB8AC3E}">
        <p14:creationId xmlns:p14="http://schemas.microsoft.com/office/powerpoint/2010/main" val="4062597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Slide Number Placeholder 5"/>
          <p:cNvSpPr>
            <a:spLocks noGrp="1"/>
          </p:cNvSpPr>
          <p:nvPr>
            <p:ph type="sldNum" sz="quarter" idx="12"/>
          </p:nvPr>
        </p:nvSpPr>
        <p:spPr>
          <a:xfrm>
            <a:off x="11442701" y="1"/>
            <a:ext cx="749300" cy="365125"/>
          </a:xfrm>
          <a:prstGeom prst="rect">
            <a:avLst/>
          </a:prstGeom>
        </p:spPr>
        <p:txBody>
          <a:bodyPr/>
          <a:lstStyle>
            <a:lvl1pPr algn="r">
              <a:defRPr b="1">
                <a:solidFill>
                  <a:schemeClr val="tx2"/>
                </a:solidFill>
                <a:latin typeface="+mj-lt"/>
              </a:defRPr>
            </a:lvl1pPr>
          </a:lstStyle>
          <a:p>
            <a:fld id="{FACD1195-0D38-A84E-8D5B-B6C7070833D6}" type="slidenum">
              <a:rPr lang="de-DE" smtClean="0"/>
              <a:pPr/>
              <a:t>‹#›</a:t>
            </a:fld>
            <a:endParaRPr lang="de-DE"/>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a:p>
        </p:txBody>
      </p:sp>
    </p:spTree>
    <p:extLst>
      <p:ext uri="{BB962C8B-B14F-4D97-AF65-F5344CB8AC3E}">
        <p14:creationId xmlns:p14="http://schemas.microsoft.com/office/powerpoint/2010/main" val="3785103593"/>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AA4F9-0388-8776-E127-48DC80668CD9}"/>
              </a:ext>
            </a:extLst>
          </p:cNvPr>
          <p:cNvSpPr>
            <a:spLocks noGrp="1"/>
          </p:cNvSpPr>
          <p:nvPr>
            <p:ph type="title"/>
          </p:nvPr>
        </p:nvSpPr>
        <p:spPr/>
        <p:txBody>
          <a:bodyPr/>
          <a:lstStyle/>
          <a:p>
            <a:r>
              <a:rPr lang="de-DE"/>
              <a:t>Mastertitelformat bearbeiten</a:t>
            </a:r>
            <a:endParaRPr lang="de-AT"/>
          </a:p>
        </p:txBody>
      </p:sp>
      <p:sp>
        <p:nvSpPr>
          <p:cNvPr id="3" name="Foliennummernplatzhalter 2">
            <a:extLst>
              <a:ext uri="{FF2B5EF4-FFF2-40B4-BE49-F238E27FC236}">
                <a16:creationId xmlns:a16="http://schemas.microsoft.com/office/drawing/2014/main" id="{DD96DB93-EA35-107A-AE6A-3241389D3EFA}"/>
              </a:ext>
            </a:extLst>
          </p:cNvPr>
          <p:cNvSpPr>
            <a:spLocks noGrp="1"/>
          </p:cNvSpPr>
          <p:nvPr>
            <p:ph type="sldNum" sz="quarter" idx="10"/>
          </p:nvPr>
        </p:nvSpPr>
        <p:spPr>
          <a:xfrm>
            <a:off x="8610600" y="6356350"/>
            <a:ext cx="2743200" cy="365125"/>
          </a:xfrm>
          <a:prstGeom prst="rect">
            <a:avLst/>
          </a:prstGeom>
        </p:spPr>
        <p:txBody>
          <a:bodyPr/>
          <a:lstStyle/>
          <a:p>
            <a:fld id="{FACD1195-0D38-A84E-8D5B-B6C7070833D6}" type="slidenum">
              <a:rPr lang="de-DE" smtClean="0"/>
              <a:pPr/>
              <a:t>‹#›</a:t>
            </a:fld>
            <a:endParaRPr lang="de-DE"/>
          </a:p>
        </p:txBody>
      </p:sp>
      <p:sp>
        <p:nvSpPr>
          <p:cNvPr id="4" name="Fußzeilenplatzhalter 3">
            <a:extLst>
              <a:ext uri="{FF2B5EF4-FFF2-40B4-BE49-F238E27FC236}">
                <a16:creationId xmlns:a16="http://schemas.microsoft.com/office/drawing/2014/main" id="{45D90BF2-5BED-1D04-2D14-8DD62E6D5936}"/>
              </a:ext>
            </a:extLst>
          </p:cNvPr>
          <p:cNvSpPr>
            <a:spLocks noGrp="1"/>
          </p:cNvSpPr>
          <p:nvPr>
            <p:ph type="ftr" sz="quarter" idx="11"/>
          </p:nvPr>
        </p:nvSpPr>
        <p:spPr>
          <a:xfrm>
            <a:off x="4038600" y="6356350"/>
            <a:ext cx="4114800" cy="365125"/>
          </a:xfrm>
          <a:prstGeom prst="rect">
            <a:avLst/>
          </a:prstGeom>
        </p:spPr>
        <p:txBody>
          <a:bodyPr/>
          <a:lstStyle/>
          <a:p>
            <a:endParaRPr lang="de-DE"/>
          </a:p>
        </p:txBody>
      </p:sp>
    </p:spTree>
    <p:extLst>
      <p:ext uri="{BB962C8B-B14F-4D97-AF65-F5344CB8AC3E}">
        <p14:creationId xmlns:p14="http://schemas.microsoft.com/office/powerpoint/2010/main" val="3531781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spTree>
    <p:extLst>
      <p:ext uri="{BB962C8B-B14F-4D97-AF65-F5344CB8AC3E}">
        <p14:creationId xmlns:p14="http://schemas.microsoft.com/office/powerpoint/2010/main" val="309348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1" y="702129"/>
            <a:ext cx="7821386" cy="1905000"/>
          </a:xfrm>
        </p:spPr>
        <p:txBody>
          <a:bodyPr anchor="b"/>
          <a:lstStyle>
            <a:lvl1pPr algn="l">
              <a:defRPr sz="4800"/>
            </a:lvl1pPr>
          </a:lstStyle>
          <a:p>
            <a:r>
              <a:rPr lang="de-DE"/>
              <a:t>Mastertitelformat bearbeiten</a:t>
            </a:r>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2764972"/>
            <a:ext cx="9144000" cy="24928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extLst>
      <p:ext uri="{BB962C8B-B14F-4D97-AF65-F5344CB8AC3E}">
        <p14:creationId xmlns:p14="http://schemas.microsoft.com/office/powerpoint/2010/main" val="2353661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A6A25CF0-7DEC-774C-B59C-652D7453DD8B}" type="datetimeFigureOut">
              <a:rPr lang="de-DE" smtClean="0"/>
              <a:t>22.03.2024</a:t>
            </a:fld>
            <a:endParaRPr lang="de-DE"/>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493C317A-A421-8C40-825F-113024891B5B}"/>
              </a:ext>
            </a:extLst>
          </p:cNvPr>
          <p:cNvSpPr>
            <a:spLocks noGrp="1"/>
          </p:cNvSpPr>
          <p:nvPr>
            <p:ph type="sldNum" sz="quarter" idx="12"/>
          </p:nvPr>
        </p:nvSpPr>
        <p:spPr>
          <a:xfrm>
            <a:off x="10600266" y="6356350"/>
            <a:ext cx="753533"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51236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A6A25CF0-7DEC-774C-B59C-652D7453DD8B}" type="datetimeFigureOut">
              <a:rPr lang="de-DE" smtClean="0"/>
              <a:t>22.03.2024</a:t>
            </a:fld>
            <a:endParaRPr lang="de-DE"/>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493C317A-A421-8C40-825F-113024891B5B}"/>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pPr/>
              <a:t>‹#›</a:t>
            </a:fld>
            <a:endParaRPr lang="de-DE"/>
          </a:p>
        </p:txBody>
      </p:sp>
    </p:spTree>
    <p:extLst>
      <p:ext uri="{BB962C8B-B14F-4D97-AF65-F5344CB8AC3E}">
        <p14:creationId xmlns:p14="http://schemas.microsoft.com/office/powerpoint/2010/main" val="4046373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A6A25CF0-7DEC-774C-B59C-652D7453DD8B}" type="datetimeFigureOut">
              <a:rPr lang="de-DE" smtClean="0"/>
              <a:t>22.03.2024</a:t>
            </a:fld>
            <a:endParaRPr lang="de-DE"/>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38758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1_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A6A25CF0-7DEC-774C-B59C-652D7453DD8B}" type="datetimeFigureOut">
              <a:rPr lang="de-DE" smtClean="0"/>
              <a:t>22.03.2024</a:t>
            </a:fld>
            <a:endParaRPr lang="de-DE"/>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pPr/>
              <a:t>‹#›</a:t>
            </a:fld>
            <a:endParaRPr lang="de-DE"/>
          </a:p>
        </p:txBody>
      </p:sp>
    </p:spTree>
    <p:extLst>
      <p:ext uri="{BB962C8B-B14F-4D97-AF65-F5344CB8AC3E}">
        <p14:creationId xmlns:p14="http://schemas.microsoft.com/office/powerpoint/2010/main" val="3152254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61616-691E-9542-878C-363E710266A4}"/>
              </a:ext>
            </a:extLst>
          </p:cNvPr>
          <p:cNvSpPr>
            <a:spLocks noGrp="1"/>
          </p:cNvSpPr>
          <p:nvPr>
            <p:ph type="title"/>
          </p:nvPr>
        </p:nvSpPr>
        <p:spPr>
          <a:xfrm>
            <a:off x="1268186" y="365125"/>
            <a:ext cx="8034839"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58C8580-D948-6E4B-9FA8-57F8779E6A60}"/>
              </a:ext>
            </a:extLst>
          </p:cNvPr>
          <p:cNvSpPr>
            <a:spLocks noGrp="1"/>
          </p:cNvSpPr>
          <p:nvPr>
            <p:ph type="body" idx="1"/>
          </p:nvPr>
        </p:nvSpPr>
        <p:spPr>
          <a:xfrm>
            <a:off x="1268186" y="1681163"/>
            <a:ext cx="47293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745C92D-8286-0B49-BDA4-9103E700C0BF}"/>
              </a:ext>
            </a:extLst>
          </p:cNvPr>
          <p:cNvSpPr>
            <a:spLocks noGrp="1"/>
          </p:cNvSpPr>
          <p:nvPr>
            <p:ph sz="half" idx="2"/>
          </p:nvPr>
        </p:nvSpPr>
        <p:spPr>
          <a:xfrm>
            <a:off x="1268186" y="2505075"/>
            <a:ext cx="472938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005040B-C584-034B-B5BB-F49D0290D407}"/>
              </a:ext>
            </a:extLst>
          </p:cNvPr>
          <p:cNvSpPr>
            <a:spLocks noGrp="1"/>
          </p:cNvSpPr>
          <p:nvPr>
            <p:ph type="body" sz="quarter" idx="3"/>
          </p:nvPr>
        </p:nvSpPr>
        <p:spPr>
          <a:xfrm>
            <a:off x="6625998" y="1681163"/>
            <a:ext cx="47293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EFD3F1C-0455-D64D-9CE7-BEE37A27A11A}"/>
              </a:ext>
            </a:extLst>
          </p:cNvPr>
          <p:cNvSpPr>
            <a:spLocks noGrp="1"/>
          </p:cNvSpPr>
          <p:nvPr>
            <p:ph sz="quarter" idx="4"/>
          </p:nvPr>
        </p:nvSpPr>
        <p:spPr>
          <a:xfrm>
            <a:off x="6625996" y="2505075"/>
            <a:ext cx="4729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6A4F2BC-8AA7-E04C-8A5B-5B7FCA7039D9}"/>
              </a:ext>
            </a:extLst>
          </p:cNvPr>
          <p:cNvSpPr>
            <a:spLocks noGrp="1"/>
          </p:cNvSpPr>
          <p:nvPr>
            <p:ph type="dt" sz="half" idx="10"/>
          </p:nvPr>
        </p:nvSpPr>
        <p:spPr>
          <a:xfrm>
            <a:off x="1268186" y="6356350"/>
            <a:ext cx="2313214" cy="365125"/>
          </a:xfrm>
          <a:prstGeom prst="rect">
            <a:avLst/>
          </a:prstGeom>
        </p:spPr>
        <p:txBody>
          <a:bodyPr/>
          <a:lstStyle/>
          <a:p>
            <a:fld id="{A6A25CF0-7DEC-774C-B59C-652D7453DD8B}" type="datetimeFigureOut">
              <a:rPr lang="de-DE" smtClean="0"/>
              <a:t>22.03.2024</a:t>
            </a:fld>
            <a:endParaRPr lang="de-DE"/>
          </a:p>
        </p:txBody>
      </p:sp>
      <p:sp>
        <p:nvSpPr>
          <p:cNvPr id="8" name="Fußzeilenplatzhalter 7">
            <a:extLst>
              <a:ext uri="{FF2B5EF4-FFF2-40B4-BE49-F238E27FC236}">
                <a16:creationId xmlns:a16="http://schemas.microsoft.com/office/drawing/2014/main" id="{1E41D8CA-D7F5-A240-9736-38598480201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a:extLst>
              <a:ext uri="{FF2B5EF4-FFF2-40B4-BE49-F238E27FC236}">
                <a16:creationId xmlns:a16="http://schemas.microsoft.com/office/drawing/2014/main" id="{74DB83EA-12CA-6545-A796-9CAC4FEBBBBA}"/>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4064686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22.03.2024</a:t>
            </a:fld>
            <a:endParaRPr lang="de-DE"/>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1672392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D167830-7097-4B47-ADD7-22CB2377FBE2}"/>
              </a:ext>
            </a:extLst>
          </p:cNvPr>
          <p:cNvSpPr>
            <a:spLocks noGrp="1"/>
          </p:cNvSpPr>
          <p:nvPr>
            <p:ph type="title"/>
          </p:nvPr>
        </p:nvSpPr>
        <p:spPr>
          <a:xfrm>
            <a:off x="1268186" y="365125"/>
            <a:ext cx="8008336"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A42C3A7-A52F-D140-A3E1-7951CC63343D}"/>
              </a:ext>
            </a:extLst>
          </p:cNvPr>
          <p:cNvSpPr>
            <a:spLocks noGrp="1"/>
          </p:cNvSpPr>
          <p:nvPr>
            <p:ph type="body" idx="1"/>
          </p:nvPr>
        </p:nvSpPr>
        <p:spPr>
          <a:xfrm>
            <a:off x="1268186" y="1825625"/>
            <a:ext cx="10085614"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Rechteck 7">
            <a:extLst>
              <a:ext uri="{FF2B5EF4-FFF2-40B4-BE49-F238E27FC236}">
                <a16:creationId xmlns:a16="http://schemas.microsoft.com/office/drawing/2014/main" id="{81E4324E-7E64-1CFC-11EF-6A4576C29E19}"/>
              </a:ext>
            </a:extLst>
          </p:cNvPr>
          <p:cNvSpPr/>
          <p:nvPr/>
        </p:nvSpPr>
        <p:spPr>
          <a:xfrm flipH="1">
            <a:off x="0" y="0"/>
            <a:ext cx="131028" cy="6858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D0378C1A-4F08-67C5-5877-DBA430BE9F74}"/>
              </a:ext>
            </a:extLst>
          </p:cNvPr>
          <p:cNvSpPr/>
          <p:nvPr/>
        </p:nvSpPr>
        <p:spPr>
          <a:xfrm flipH="1">
            <a:off x="380990" y="1"/>
            <a:ext cx="131029"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C8C059B6-B2F8-BF03-31FF-05112143DD0B}"/>
              </a:ext>
            </a:extLst>
          </p:cNvPr>
          <p:cNvSpPr/>
          <p:nvPr/>
        </p:nvSpPr>
        <p:spPr>
          <a:xfrm flipH="1">
            <a:off x="185052" y="0"/>
            <a:ext cx="131028" cy="6858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9C2E2835-321A-99BE-EADE-2E26A8918D8C}"/>
              </a:ext>
            </a:extLst>
          </p:cNvPr>
          <p:cNvSpPr/>
          <p:nvPr/>
        </p:nvSpPr>
        <p:spPr>
          <a:xfrm flipH="1">
            <a:off x="576937" y="0"/>
            <a:ext cx="131028" cy="6858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Grafik 11" descr="Ein Bild, das Grafiken, Grafikdesign, Farbigkeit, Kreis enthält.&#10;&#10;Automatisch generierte Beschreibung">
            <a:extLst>
              <a:ext uri="{FF2B5EF4-FFF2-40B4-BE49-F238E27FC236}">
                <a16:creationId xmlns:a16="http://schemas.microsoft.com/office/drawing/2014/main" id="{5AB2B131-7B71-39A8-75F6-E6F68EA9C380}"/>
              </a:ext>
            </a:extLst>
          </p:cNvPr>
          <p:cNvPicPr>
            <a:picLocks noChangeAspect="1"/>
          </p:cNvPicPr>
          <p:nvPr/>
        </p:nvPicPr>
        <p:blipFill>
          <a:blip r:embed="rId20"/>
          <a:stretch>
            <a:fillRect/>
          </a:stretch>
        </p:blipFill>
        <p:spPr>
          <a:xfrm>
            <a:off x="9340143" y="365125"/>
            <a:ext cx="2013657" cy="1256522"/>
          </a:xfrm>
          <a:prstGeom prst="rect">
            <a:avLst/>
          </a:prstGeom>
        </p:spPr>
      </p:pic>
      <p:pic>
        <p:nvPicPr>
          <p:cNvPr id="14" name="Grafik 13">
            <a:extLst>
              <a:ext uri="{FF2B5EF4-FFF2-40B4-BE49-F238E27FC236}">
                <a16:creationId xmlns:a16="http://schemas.microsoft.com/office/drawing/2014/main" id="{6C483DFD-9C3D-EEDC-58B5-3A584523F9BD}"/>
              </a:ext>
            </a:extLst>
          </p:cNvPr>
          <p:cNvPicPr>
            <a:picLocks noChangeAspect="1"/>
          </p:cNvPicPr>
          <p:nvPr userDrawn="1"/>
        </p:nvPicPr>
        <p:blipFill>
          <a:blip r:embed="rId21"/>
          <a:stretch>
            <a:fillRect/>
          </a:stretch>
        </p:blipFill>
        <p:spPr>
          <a:xfrm>
            <a:off x="838200" y="6265654"/>
            <a:ext cx="1538082" cy="314533"/>
          </a:xfrm>
          <a:prstGeom prst="rect">
            <a:avLst/>
          </a:prstGeom>
        </p:spPr>
      </p:pic>
    </p:spTree>
    <p:extLst>
      <p:ext uri="{BB962C8B-B14F-4D97-AF65-F5344CB8AC3E}">
        <p14:creationId xmlns:p14="http://schemas.microsoft.com/office/powerpoint/2010/main" val="292731409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1" r:id="rId16"/>
    <p:sldLayoutId id="2147483692" r:id="rId17"/>
    <p:sldLayoutId id="2147483693" r:id="rId18"/>
  </p:sldLayoutIdLst>
  <p:txStyles>
    <p:titleStyle>
      <a:lvl1pPr algn="l" defTabSz="914400" rtl="0" eaLnBrk="1" latinLnBrk="0" hangingPunct="1">
        <a:lnSpc>
          <a:spcPct val="90000"/>
        </a:lnSpc>
        <a:spcBef>
          <a:spcPct val="0"/>
        </a:spcBef>
        <a:buNone/>
        <a:defRPr sz="4400" kern="1200">
          <a:solidFill>
            <a:srgbClr val="0D38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38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38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38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hyperlink" Target="http://creativecommons.org/licenses/by-sa/4.0/?ref=chooser-v1" TargetMode="Externa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s://www.rbs.com/rbs/news/2018/07/global-entrepreneurship-monitor-2017-uk-report.html" TargetMode="External"/><Relationship Id="rId5" Type="http://schemas.openxmlformats.org/officeDocument/2006/relationships/image" Target="../media/image8.png"/><Relationship Id="rId4" Type="http://schemas.openxmlformats.org/officeDocument/2006/relationships/hyperlink" Target="http://www.gemconsortium.or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www.gemconsortium.org/report/gem-20182019-womens-entrepreneurship-report" TargetMode="External"/><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strathprints.strath.ac.uk/41940/1/Women_in_Enterprise.pdf" TargetMode="External"/><Relationship Id="rId5" Type="http://schemas.openxmlformats.org/officeDocument/2006/relationships/hyperlink" Target="https://assets.publishing.service.gov.uk/government/uploads/system/uploads/attachment_data/file/784324/RoseReview_Digital_FINAL.PDF"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Grafiken, Grafikdesign, Farbigkeit, Kreis enthält.&#10;&#10;Automatisch generierte Beschreibung">
            <a:extLst>
              <a:ext uri="{FF2B5EF4-FFF2-40B4-BE49-F238E27FC236}">
                <a16:creationId xmlns:a16="http://schemas.microsoft.com/office/drawing/2014/main" id="{130C8AC2-B1DB-06DD-323B-CB74DD221147}"/>
              </a:ext>
            </a:extLst>
          </p:cNvPr>
          <p:cNvPicPr>
            <a:picLocks noChangeAspect="1"/>
          </p:cNvPicPr>
          <p:nvPr/>
        </p:nvPicPr>
        <p:blipFill>
          <a:blip r:embed="rId3"/>
          <a:stretch>
            <a:fillRect/>
          </a:stretch>
        </p:blipFill>
        <p:spPr>
          <a:xfrm>
            <a:off x="3589043" y="0"/>
            <a:ext cx="5013914" cy="3128682"/>
          </a:xfrm>
          <a:prstGeom prst="rect">
            <a:avLst/>
          </a:prstGeom>
        </p:spPr>
      </p:pic>
      <p:pic>
        <p:nvPicPr>
          <p:cNvPr id="3" name="Grafik 2" descr="Ein Bild, das Cartoon, Kreis, Darstellung enthält.&#10;&#10;Automatisch generierte Beschreibung">
            <a:extLst>
              <a:ext uri="{FF2B5EF4-FFF2-40B4-BE49-F238E27FC236}">
                <a16:creationId xmlns:a16="http://schemas.microsoft.com/office/drawing/2014/main" id="{128109B9-8CF2-B726-83F9-E529ADD38AED}"/>
              </a:ext>
            </a:extLst>
          </p:cNvPr>
          <p:cNvPicPr>
            <a:picLocks noChangeAspect="1"/>
          </p:cNvPicPr>
          <p:nvPr/>
        </p:nvPicPr>
        <p:blipFill>
          <a:blip r:embed="rId4">
            <a:alphaModFix amt="85000"/>
          </a:blip>
          <a:stretch>
            <a:fillRect/>
          </a:stretch>
        </p:blipFill>
        <p:spPr>
          <a:xfrm>
            <a:off x="5787801" y="509862"/>
            <a:ext cx="805421" cy="805421"/>
          </a:xfrm>
          <a:prstGeom prst="rect">
            <a:avLst/>
          </a:prstGeom>
        </p:spPr>
      </p:pic>
      <p:pic>
        <p:nvPicPr>
          <p:cNvPr id="6" name="Grafik 5" descr="Ein Bild, das Zeichnung, Kinderkunst, Cartoon, Kreis enthält.&#10;&#10;Automatisch generierte Beschreibung">
            <a:extLst>
              <a:ext uri="{FF2B5EF4-FFF2-40B4-BE49-F238E27FC236}">
                <a16:creationId xmlns:a16="http://schemas.microsoft.com/office/drawing/2014/main" id="{D8F04AFC-E9C2-9029-260A-99E646007697}"/>
              </a:ext>
            </a:extLst>
          </p:cNvPr>
          <p:cNvPicPr>
            <a:picLocks noChangeAspect="1"/>
          </p:cNvPicPr>
          <p:nvPr/>
        </p:nvPicPr>
        <p:blipFill>
          <a:blip r:embed="rId5">
            <a:alphaModFix amt="85000"/>
          </a:blip>
          <a:stretch>
            <a:fillRect/>
          </a:stretch>
        </p:blipFill>
        <p:spPr>
          <a:xfrm>
            <a:off x="6713562" y="509862"/>
            <a:ext cx="806400" cy="806400"/>
          </a:xfrm>
          <a:prstGeom prst="rect">
            <a:avLst/>
          </a:prstGeom>
        </p:spPr>
      </p:pic>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noFill/>
        </p:spPr>
        <p:txBody>
          <a:bodyPr wrap="square" rtlCol="0">
            <a:spAutoFit/>
          </a:bodyPr>
          <a:lstStyle/>
          <a:p>
            <a:br>
              <a:rPr lang="de-DE"/>
            </a:br>
            <a:r>
              <a:rPr lang="sv-SE"/>
              <a:t>Entrepreneurship and New business creation </a:t>
            </a:r>
            <a:endParaRPr lang="en-GB"/>
          </a:p>
        </p:txBody>
      </p:sp>
      <p:sp>
        <p:nvSpPr>
          <p:cNvPr id="9" name="Untertitel 8">
            <a:extLst>
              <a:ext uri="{FF2B5EF4-FFF2-40B4-BE49-F238E27FC236}">
                <a16:creationId xmlns:a16="http://schemas.microsoft.com/office/drawing/2014/main" id="{F8847AF9-6CCE-665E-0774-EF60203AA295}"/>
              </a:ext>
            </a:extLst>
          </p:cNvPr>
          <p:cNvSpPr>
            <a:spLocks noGrp="1"/>
          </p:cNvSpPr>
          <p:nvPr>
            <p:ph type="subTitle" idx="1"/>
          </p:nvPr>
        </p:nvSpPr>
        <p:spPr/>
        <p:txBody>
          <a:bodyPr>
            <a:normAutofit lnSpcReduction="10000"/>
          </a:bodyPr>
          <a:lstStyle/>
          <a:p>
            <a:r>
              <a:rPr lang="sv-SE"/>
              <a:t>(2 ECTS, 50-60 h)</a:t>
            </a:r>
            <a:endParaRPr lang="de-AT"/>
          </a:p>
        </p:txBody>
      </p:sp>
    </p:spTree>
    <p:extLst>
      <p:ext uri="{BB962C8B-B14F-4D97-AF65-F5344CB8AC3E}">
        <p14:creationId xmlns:p14="http://schemas.microsoft.com/office/powerpoint/2010/main" val="1062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1B44FD-848F-4C00-44B5-4B037E080A09}"/>
              </a:ext>
            </a:extLst>
          </p:cNvPr>
          <p:cNvSpPr>
            <a:spLocks noGrp="1"/>
          </p:cNvSpPr>
          <p:nvPr>
            <p:ph type="title"/>
          </p:nvPr>
        </p:nvSpPr>
        <p:spPr/>
        <p:txBody>
          <a:bodyPr/>
          <a:lstStyle/>
          <a:p>
            <a:r>
              <a:rPr lang="en-GB"/>
              <a:t>Assignment</a:t>
            </a:r>
            <a:endParaRPr lang="de-AT"/>
          </a:p>
        </p:txBody>
      </p:sp>
      <p:sp>
        <p:nvSpPr>
          <p:cNvPr id="3" name="Content Placeholder 2"/>
          <p:cNvSpPr>
            <a:spLocks noGrp="1"/>
          </p:cNvSpPr>
          <p:nvPr>
            <p:ph idx="1"/>
          </p:nvPr>
        </p:nvSpPr>
        <p:spPr/>
        <p:txBody>
          <a:bodyPr vert="horz" lIns="91440" tIns="45720" rIns="91440" bIns="45720" rtlCol="0" anchor="t">
            <a:noAutofit/>
          </a:bodyPr>
          <a:lstStyle/>
          <a:p>
            <a:pPr marL="0" indent="0">
              <a:buNone/>
            </a:pPr>
            <a:r>
              <a:rPr lang="en-GB"/>
              <a:t>Access the latest GEM report for your country and discuss the findings.</a:t>
            </a:r>
          </a:p>
          <a:p>
            <a:pPr marL="0" indent="0">
              <a:buNone/>
            </a:pPr>
            <a:endParaRPr lang="en-US"/>
          </a:p>
          <a:p>
            <a:pPr marL="0" indent="0">
              <a:buNone/>
            </a:pPr>
            <a:r>
              <a:rPr lang="en-US"/>
              <a:t>What is the reason for gender inequality in entrepreneurship? How does it look likes in your country?</a:t>
            </a:r>
            <a:endParaRPr lang="en-GB"/>
          </a:p>
        </p:txBody>
      </p:sp>
      <p:sp>
        <p:nvSpPr>
          <p:cNvPr id="2" name="Slide Number Placeholder 1"/>
          <p:cNvSpPr>
            <a:spLocks noGrp="1"/>
          </p:cNvSpPr>
          <p:nvPr>
            <p:ph type="sldNum" sz="quarter" idx="12"/>
          </p:nvPr>
        </p:nvSpPr>
        <p:spPr/>
        <p:txBody>
          <a:bodyPr/>
          <a:lstStyle/>
          <a:p>
            <a:fld id="{7ADE8696-1FA9-4DB6-A72F-C4E5ABC90B8D}" type="slidenum">
              <a:rPr lang="en-GB" smtClean="0"/>
              <a:pPr/>
              <a:t>10</a:t>
            </a:fld>
            <a:endParaRPr lang="en-GB"/>
          </a:p>
        </p:txBody>
      </p:sp>
      <p:sp>
        <p:nvSpPr>
          <p:cNvPr id="8" name="!!Scrollen: vertikal 7">
            <a:extLst>
              <a:ext uri="{FF2B5EF4-FFF2-40B4-BE49-F238E27FC236}">
                <a16:creationId xmlns:a16="http://schemas.microsoft.com/office/drawing/2014/main" id="{97AD8D53-DE37-B080-65FC-45CA06AA99B4}"/>
              </a:ext>
            </a:extLst>
          </p:cNvPr>
          <p:cNvSpPr/>
          <p:nvPr/>
        </p:nvSpPr>
        <p:spPr>
          <a:xfrm flipH="1">
            <a:off x="1143197" y="5441835"/>
            <a:ext cx="734792" cy="750438"/>
          </a:xfrm>
          <a:prstGeom prst="verticalScroll">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ahmen 9">
            <a:extLst>
              <a:ext uri="{FF2B5EF4-FFF2-40B4-BE49-F238E27FC236}">
                <a16:creationId xmlns:a16="http://schemas.microsoft.com/office/drawing/2014/main" id="{38700526-33D2-FF27-E529-668BB3F5D16A}"/>
              </a:ext>
            </a:extLst>
          </p:cNvPr>
          <p:cNvSpPr/>
          <p:nvPr/>
        </p:nvSpPr>
        <p:spPr>
          <a:xfrm flipH="1">
            <a:off x="7245907" y="5451358"/>
            <a:ext cx="696692" cy="731393"/>
          </a:xfrm>
          <a:prstGeom prst="frame">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Sprechblase: oval 10">
            <a:extLst>
              <a:ext uri="{FF2B5EF4-FFF2-40B4-BE49-F238E27FC236}">
                <a16:creationId xmlns:a16="http://schemas.microsoft.com/office/drawing/2014/main" id="{364F0C66-0F03-0BC8-EFDF-6CB93A7F13D5}"/>
              </a:ext>
            </a:extLst>
          </p:cNvPr>
          <p:cNvSpPr/>
          <p:nvPr/>
        </p:nvSpPr>
        <p:spPr>
          <a:xfrm flipH="1">
            <a:off x="4120870" y="5441835"/>
            <a:ext cx="882156" cy="750438"/>
          </a:xfrm>
          <a:prstGeom prst="wedgeEllipseCallou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Sonne 11">
            <a:extLst>
              <a:ext uri="{FF2B5EF4-FFF2-40B4-BE49-F238E27FC236}">
                <a16:creationId xmlns:a16="http://schemas.microsoft.com/office/drawing/2014/main" id="{7BDB004A-095C-DC39-74E8-3985CB0564E0}"/>
              </a:ext>
            </a:extLst>
          </p:cNvPr>
          <p:cNvSpPr/>
          <p:nvPr/>
        </p:nvSpPr>
        <p:spPr>
          <a:xfrm flipH="1">
            <a:off x="10185480" y="5367451"/>
            <a:ext cx="882155" cy="899206"/>
          </a:xfrm>
          <a:prstGeom prst="sun">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5" name="Grafik 4" descr="Ein Bild, das Grafiken, Grafikdesign, Farbigkeit, Kreis enthält.&#10;&#10;Automatisch generierte Beschreibung">
            <a:extLst>
              <a:ext uri="{FF2B5EF4-FFF2-40B4-BE49-F238E27FC236}">
                <a16:creationId xmlns:a16="http://schemas.microsoft.com/office/drawing/2014/main" id="{A0D31583-F59D-B109-54CE-3A6B85675CF6}"/>
              </a:ext>
            </a:extLst>
          </p:cNvPr>
          <p:cNvPicPr>
            <a:picLocks noChangeAspect="1"/>
          </p:cNvPicPr>
          <p:nvPr/>
        </p:nvPicPr>
        <p:blipFill>
          <a:blip r:embed="rId2"/>
          <a:stretch>
            <a:fillRect/>
          </a:stretch>
        </p:blipFill>
        <p:spPr>
          <a:xfrm>
            <a:off x="9340143" y="365125"/>
            <a:ext cx="2013657" cy="1256522"/>
          </a:xfrm>
          <a:prstGeom prst="rect">
            <a:avLst/>
          </a:prstGeom>
        </p:spPr>
      </p:pic>
    </p:spTree>
    <p:extLst>
      <p:ext uri="{BB962C8B-B14F-4D97-AF65-F5344CB8AC3E}">
        <p14:creationId xmlns:p14="http://schemas.microsoft.com/office/powerpoint/2010/main" val="3283476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DC7EB8B-D5F3-716F-E92A-163E109DF0F1}"/>
              </a:ext>
            </a:extLst>
          </p:cNvPr>
          <p:cNvSpPr>
            <a:spLocks noGrp="1"/>
          </p:cNvSpPr>
          <p:nvPr>
            <p:ph type="title"/>
          </p:nvPr>
        </p:nvSpPr>
        <p:spPr/>
        <p:txBody>
          <a:bodyPr/>
          <a:lstStyle/>
          <a:p>
            <a:r>
              <a:rPr lang="en-GB" sz="4400" b="0" dirty="0">
                <a:effectLst/>
              </a:rPr>
              <a:t>Acknowledgments</a:t>
            </a:r>
            <a:endParaRPr lang="de-AT" dirty="0"/>
          </a:p>
        </p:txBody>
      </p:sp>
      <p:sp>
        <p:nvSpPr>
          <p:cNvPr id="3" name="Content Placeholder 2"/>
          <p:cNvSpPr>
            <a:spLocks noGrp="1"/>
          </p:cNvSpPr>
          <p:nvPr>
            <p:ph idx="1"/>
          </p:nvPr>
        </p:nvSpPr>
        <p:spPr>
          <a:xfrm>
            <a:off x="1268186" y="1825625"/>
            <a:ext cx="10085614" cy="4351338"/>
          </a:xfrm>
        </p:spPr>
        <p:txBody>
          <a:bodyPr>
            <a:noAutofit/>
          </a:bodyPr>
          <a:lstStyle/>
          <a:p>
            <a:pPr marL="0" indent="0">
              <a:buNone/>
            </a:pPr>
            <a:r>
              <a:rPr lang="en-GB" sz="1800" dirty="0"/>
              <a:t>This Material is Part of the Education Package produced within the Erasmus+ Project: ENDORSE</a:t>
            </a:r>
          </a:p>
          <a:p>
            <a:pPr marL="0" indent="0">
              <a:buNone/>
            </a:pPr>
            <a:r>
              <a:rPr lang="en-GB" sz="1800" dirty="0"/>
              <a:t>Project Partners: </a:t>
            </a:r>
          </a:p>
          <a:p>
            <a:pPr marL="0" indent="0">
              <a:buNone/>
            </a:pPr>
            <a:endParaRPr lang="en-GB" sz="1800" dirty="0"/>
          </a:p>
          <a:p>
            <a:pPr marL="0" indent="0">
              <a:buNone/>
            </a:pPr>
            <a:endParaRPr lang="en-GB" sz="1800" dirty="0"/>
          </a:p>
          <a:p>
            <a:pPr marL="0" indent="0">
              <a:buNone/>
            </a:pPr>
            <a:endParaRPr lang="en-GB" sz="1800" dirty="0"/>
          </a:p>
          <a:p>
            <a:pPr marL="0" indent="0">
              <a:buNone/>
            </a:pPr>
            <a:r>
              <a:rPr lang="en-US" sz="1800" b="0" i="0" dirty="0">
                <a:solidFill>
                  <a:srgbClr val="333333"/>
                </a:solidFill>
                <a:effectLst/>
                <a:latin typeface="Source Sans Pro" panose="020B0503030403020204" pitchFamily="34" charset="0"/>
              </a:rPr>
              <a:t>ENDORSE Educational Material Entrepreneurship © 2024 by ENDORSE is licensed under </a:t>
            </a:r>
            <a:r>
              <a:rPr lang="en-US" sz="1800" b="0" i="0" u="none" strike="noStrike" dirty="0">
                <a:solidFill>
                  <a:srgbClr val="D14500"/>
                </a:solidFill>
                <a:effectLst/>
                <a:latin typeface="Source Sans Pro" panose="020B0503030403020204" pitchFamily="34" charset="0"/>
                <a:hlinkClick r:id="rId2"/>
              </a:rPr>
              <a:t>CC BY-SA 4.0</a:t>
            </a:r>
            <a:endParaRPr lang="en-US" sz="1800" b="0" i="0" u="none" strike="noStrike" dirty="0">
              <a:solidFill>
                <a:srgbClr val="D14500"/>
              </a:solidFill>
              <a:effectLst/>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r>
              <a:rPr lang="en-US" sz="1800" dirty="0">
                <a:solidFill>
                  <a:srgbClr val="D14500"/>
                </a:solidFill>
                <a:latin typeface="Source Sans Pro" panose="020B0503030403020204" pitchFamily="34" charset="0"/>
              </a:rPr>
              <a:t>Logos of Partner Institutions and Erasmus+ are excepted. </a:t>
            </a:r>
            <a:endParaRPr lang="en-GB" sz="1800" dirty="0"/>
          </a:p>
        </p:txBody>
      </p:sp>
      <p:sp>
        <p:nvSpPr>
          <p:cNvPr id="12" name="AutoShape 8">
            <a:hlinkClick r:id="rId2"/>
            <a:extLst>
              <a:ext uri="{FF2B5EF4-FFF2-40B4-BE49-F238E27FC236}">
                <a16:creationId xmlns:a16="http://schemas.microsoft.com/office/drawing/2014/main" id="{A0277674-3939-649B-8A6F-3236C0E03DC5}"/>
              </a:ext>
            </a:extLst>
          </p:cNvPr>
          <p:cNvSpPr>
            <a:spLocks noChangeAspect="1" noChangeArrowheads="1"/>
          </p:cNvSpPr>
          <p:nvPr/>
        </p:nvSpPr>
        <p:spPr bwMode="auto">
          <a:xfrm>
            <a:off x="6456363"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3" name="AutoShape 9">
            <a:extLst>
              <a:ext uri="{FF2B5EF4-FFF2-40B4-BE49-F238E27FC236}">
                <a16:creationId xmlns:a16="http://schemas.microsoft.com/office/drawing/2014/main" id="{13196A70-0C30-56C4-4812-1D84CBD9E264}"/>
              </a:ext>
            </a:extLst>
          </p:cNvPr>
          <p:cNvSpPr>
            <a:spLocks noChangeAspect="1" noChangeArrowheads="1"/>
          </p:cNvSpPr>
          <p:nvPr/>
        </p:nvSpPr>
        <p:spPr bwMode="auto">
          <a:xfrm>
            <a:off x="6727825"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1049" name="Picture 25">
            <a:extLst>
              <a:ext uri="{FF2B5EF4-FFF2-40B4-BE49-F238E27FC236}">
                <a16:creationId xmlns:a16="http://schemas.microsoft.com/office/drawing/2014/main" id="{FE71E26D-F476-C3AD-6991-A81FFF309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870" y="4104971"/>
            <a:ext cx="1404618" cy="491442"/>
          </a:xfrm>
          <a:prstGeom prst="rect">
            <a:avLst/>
          </a:prstGeom>
          <a:noFill/>
          <a:extLst>
            <a:ext uri="{909E8E84-426E-40DD-AFC4-6F175D3DCCD1}">
              <a14:hiddenFill xmlns:a14="http://schemas.microsoft.com/office/drawing/2010/main">
                <a:solidFill>
                  <a:srgbClr val="FFFFFF"/>
                </a:solidFill>
              </a14:hiddenFill>
            </a:ext>
          </a:extLst>
        </p:spPr>
      </p:pic>
      <p:pic>
        <p:nvPicPr>
          <p:cNvPr id="26" name="Grafik 25" descr="Ein Bild, das Grafiken, Grafikdesign, Schrift, Text enthält.&#10;&#10;Automatisch generierte Beschreibung">
            <a:extLst>
              <a:ext uri="{FF2B5EF4-FFF2-40B4-BE49-F238E27FC236}">
                <a16:creationId xmlns:a16="http://schemas.microsoft.com/office/drawing/2014/main" id="{300094A6-AC58-82AE-CE9C-4FB040666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632" y="2685329"/>
            <a:ext cx="2137903" cy="370793"/>
          </a:xfrm>
          <a:prstGeom prst="rect">
            <a:avLst/>
          </a:prstGeom>
        </p:spPr>
      </p:pic>
      <p:pic>
        <p:nvPicPr>
          <p:cNvPr id="27" name="Grafik 26" descr="Ein Bild, das Text, Schrift, Poster, Design enthält.&#10;&#10;Automatisch generierte Beschreibung">
            <a:extLst>
              <a:ext uri="{FF2B5EF4-FFF2-40B4-BE49-F238E27FC236}">
                <a16:creationId xmlns:a16="http://schemas.microsoft.com/office/drawing/2014/main" id="{084A0702-48FB-BD5B-0B44-25BD832EF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5089" y="2495820"/>
            <a:ext cx="606492" cy="714704"/>
          </a:xfrm>
          <a:prstGeom prst="rect">
            <a:avLst/>
          </a:prstGeom>
        </p:spPr>
      </p:pic>
      <p:pic>
        <p:nvPicPr>
          <p:cNvPr id="28" name="Grafik 27" descr="Ein Bild, das Schrift, Screenshot, Grafiken, Grafikdesign enthält.&#10;&#10;Automatisch generierte Beschreibung">
            <a:extLst>
              <a:ext uri="{FF2B5EF4-FFF2-40B4-BE49-F238E27FC236}">
                <a16:creationId xmlns:a16="http://schemas.microsoft.com/office/drawing/2014/main" id="{6028076D-4B8C-98EA-335C-C286F1124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1065" y="2603635"/>
            <a:ext cx="1828804" cy="499873"/>
          </a:xfrm>
          <a:prstGeom prst="rect">
            <a:avLst/>
          </a:prstGeom>
        </p:spPr>
      </p:pic>
      <p:pic>
        <p:nvPicPr>
          <p:cNvPr id="29" name="Grafik 28" descr="Ein Bild, das Schrift, Grafiken, Logo, Symbol enthält.&#10;&#10;Automatisch generierte Beschreibung">
            <a:extLst>
              <a:ext uri="{FF2B5EF4-FFF2-40B4-BE49-F238E27FC236}">
                <a16:creationId xmlns:a16="http://schemas.microsoft.com/office/drawing/2014/main" id="{D3128190-211F-6A5C-9E19-F25E4175C1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6899" y="2475375"/>
            <a:ext cx="1488144" cy="790703"/>
          </a:xfrm>
          <a:prstGeom prst="rect">
            <a:avLst/>
          </a:prstGeom>
        </p:spPr>
      </p:pic>
      <p:pic>
        <p:nvPicPr>
          <p:cNvPr id="30" name="Grafik 29" descr="Ein Bild, das Schrift, Logo, Grafiken, Grafikdesign enthält.&#10;&#10;Automatisch generierte Beschreibung">
            <a:extLst>
              <a:ext uri="{FF2B5EF4-FFF2-40B4-BE49-F238E27FC236}">
                <a16:creationId xmlns:a16="http://schemas.microsoft.com/office/drawing/2014/main" id="{49DEFB1A-B964-2CC2-7D02-7DE77BDF02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6440" y="2449057"/>
            <a:ext cx="1319543" cy="650975"/>
          </a:xfrm>
          <a:prstGeom prst="rect">
            <a:avLst/>
          </a:prstGeom>
        </p:spPr>
      </p:pic>
      <p:pic>
        <p:nvPicPr>
          <p:cNvPr id="31" name="Grafik 30" descr="Ein Bild, das Grafiken, Schrift, Logo, Symbol enthält.&#10;&#10;Automatisch generierte Beschreibung">
            <a:extLst>
              <a:ext uri="{FF2B5EF4-FFF2-40B4-BE49-F238E27FC236}">
                <a16:creationId xmlns:a16="http://schemas.microsoft.com/office/drawing/2014/main" id="{135A5B80-4E68-0EC6-CC2F-26BE263C45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3870" y="2592783"/>
            <a:ext cx="1174570" cy="520779"/>
          </a:xfrm>
          <a:prstGeom prst="rect">
            <a:avLst/>
          </a:prstGeom>
        </p:spPr>
      </p:pic>
    </p:spTree>
    <p:extLst>
      <p:ext uri="{BB962C8B-B14F-4D97-AF65-F5344CB8AC3E}">
        <p14:creationId xmlns:p14="http://schemas.microsoft.com/office/powerpoint/2010/main" val="118461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1524001" y="702129"/>
            <a:ext cx="7821386" cy="1905000"/>
          </a:xfrm>
          <a:noFill/>
        </p:spPr>
        <p:txBody>
          <a:bodyPr wrap="square" rtlCol="0">
            <a:spAutoFit/>
          </a:bodyPr>
          <a:lstStyle/>
          <a:p>
            <a:r>
              <a:rPr lang="sv-SE"/>
              <a:t>1. 1 Entrepreneurship and Small Business</a:t>
            </a:r>
            <a:endParaRPr lang="en-GB"/>
          </a:p>
        </p:txBody>
      </p:sp>
      <p:sp>
        <p:nvSpPr>
          <p:cNvPr id="7" name="Inhaltsplatzhalter 6">
            <a:extLst>
              <a:ext uri="{FF2B5EF4-FFF2-40B4-BE49-F238E27FC236}">
                <a16:creationId xmlns:a16="http://schemas.microsoft.com/office/drawing/2014/main" id="{873FA4FA-9E59-CAFC-9D21-7C99A28612C8}"/>
              </a:ext>
            </a:extLst>
          </p:cNvPr>
          <p:cNvSpPr>
            <a:spLocks noGrp="1"/>
          </p:cNvSpPr>
          <p:nvPr>
            <p:ph type="subTitle" idx="1"/>
          </p:nvPr>
        </p:nvSpPr>
        <p:spPr>
          <a:xfrm>
            <a:off x="1524000" y="2764972"/>
            <a:ext cx="9144000" cy="2492828"/>
          </a:xfrm>
        </p:spPr>
        <p:txBody>
          <a:bodyPr vert="horz" lIns="91440" tIns="45720" rIns="91440" bIns="45720" rtlCol="0" anchor="t">
            <a:normAutofit/>
          </a:bodyPr>
          <a:lstStyle/>
          <a:p>
            <a:r>
              <a:rPr lang="sv-SE"/>
              <a:t>1.1.1 Entrepreneurship and intrapreneurship</a:t>
            </a:r>
          </a:p>
          <a:p>
            <a:r>
              <a:rPr lang="sv-SE"/>
              <a:t>1.1.2 New </a:t>
            </a:r>
            <a:r>
              <a:rPr lang="sv-SE" err="1"/>
              <a:t>ventures</a:t>
            </a:r>
            <a:r>
              <a:rPr lang="sv-SE"/>
              <a:t> and small business</a:t>
            </a:r>
            <a:endParaRPr lang="sv-SE">
              <a:cs typeface="Assistant"/>
            </a:endParaRPr>
          </a:p>
          <a:p>
            <a:r>
              <a:rPr lang="sv-SE" b="1"/>
              <a:t>1.1.3 </a:t>
            </a:r>
            <a:r>
              <a:rPr lang="en-US" b="1"/>
              <a:t>The demographics of entrepreneurship </a:t>
            </a:r>
            <a:endParaRPr lang="en-US" b="1">
              <a:cs typeface="Assistant"/>
            </a:endParaRPr>
          </a:p>
          <a:p>
            <a:r>
              <a:rPr lang="sv-SE"/>
              <a:t>1.1.4 The entrepreneur – notion and myths</a:t>
            </a:r>
          </a:p>
          <a:p>
            <a:endParaRPr lang="sv-SE" dirty="0">
              <a:cs typeface="Assistant"/>
            </a:endParaRPr>
          </a:p>
          <a:p>
            <a:endParaRPr lang="de-AT"/>
          </a:p>
        </p:txBody>
      </p:sp>
      <p:pic>
        <p:nvPicPr>
          <p:cNvPr id="10" name="Grafik 9" descr="Ein Bild, das Grafiken, Grafikdesign, Farbigkeit, Kreis enthält.&#10;&#10;Automatisch generierte Beschreibung">
            <a:extLst>
              <a:ext uri="{FF2B5EF4-FFF2-40B4-BE49-F238E27FC236}">
                <a16:creationId xmlns:a16="http://schemas.microsoft.com/office/drawing/2014/main" id="{19E383D5-B3F4-07B5-AE19-FF1CF9973988}"/>
              </a:ext>
            </a:extLst>
          </p:cNvPr>
          <p:cNvPicPr>
            <a:picLocks noChangeAspect="1"/>
          </p:cNvPicPr>
          <p:nvPr/>
        </p:nvPicPr>
        <p:blipFill>
          <a:blip r:embed="rId3"/>
          <a:stretch>
            <a:fillRect/>
          </a:stretch>
        </p:blipFill>
        <p:spPr>
          <a:xfrm>
            <a:off x="9286618" y="397736"/>
            <a:ext cx="2072625" cy="1293318"/>
          </a:xfrm>
          <a:prstGeom prst="rect">
            <a:avLst/>
          </a:prstGeom>
        </p:spPr>
      </p:pic>
    </p:spTree>
    <p:extLst>
      <p:ext uri="{BB962C8B-B14F-4D97-AF65-F5344CB8AC3E}">
        <p14:creationId xmlns:p14="http://schemas.microsoft.com/office/powerpoint/2010/main" val="3620944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normAutofit/>
          </a:bodyPr>
          <a:lstStyle/>
          <a:p>
            <a:r>
              <a:rPr lang="en-GB" altLang="en-US"/>
              <a:t>Global Entrepreneurship Monitor</a:t>
            </a:r>
            <a:endParaRPr lang="en-US" altLang="en-US"/>
          </a:p>
        </p:txBody>
      </p:sp>
      <p:grpSp>
        <p:nvGrpSpPr>
          <p:cNvPr id="259097" name="Group 25"/>
          <p:cNvGrpSpPr>
            <a:grpSpLocks/>
          </p:cNvGrpSpPr>
          <p:nvPr/>
        </p:nvGrpSpPr>
        <p:grpSpPr bwMode="auto">
          <a:xfrm>
            <a:off x="1268413" y="1899444"/>
            <a:ext cx="7883525" cy="4248150"/>
            <a:chOff x="612" y="1117"/>
            <a:chExt cx="4966" cy="2676"/>
          </a:xfrm>
        </p:grpSpPr>
        <p:sp>
          <p:nvSpPr>
            <p:cNvPr id="259082" name="Line 10"/>
            <p:cNvSpPr>
              <a:spLocks noChangeShapeType="1"/>
            </p:cNvSpPr>
            <p:nvPr/>
          </p:nvSpPr>
          <p:spPr bwMode="auto">
            <a:xfrm flipV="1">
              <a:off x="2245" y="2024"/>
              <a:ext cx="363" cy="227"/>
            </a:xfrm>
            <a:prstGeom prst="line">
              <a:avLst/>
            </a:prstGeom>
            <a:noFill/>
            <a:ln w="50800">
              <a:solidFill>
                <a:srgbClr val="0281B4"/>
              </a:solidFill>
              <a:round/>
              <a:headEnd/>
              <a:tailEnd type="triangle" w="med" len="med"/>
            </a:ln>
          </p:spPr>
          <p:txBody>
            <a:bodyPr/>
            <a:lstStyle/>
            <a:p>
              <a:endParaRPr lang="en-GB"/>
            </a:p>
          </p:txBody>
        </p:sp>
        <p:grpSp>
          <p:nvGrpSpPr>
            <p:cNvPr id="259096" name="Group 24"/>
            <p:cNvGrpSpPr>
              <a:grpSpLocks/>
            </p:cNvGrpSpPr>
            <p:nvPr/>
          </p:nvGrpSpPr>
          <p:grpSpPr bwMode="auto">
            <a:xfrm>
              <a:off x="612" y="1117"/>
              <a:ext cx="4966" cy="2676"/>
              <a:chOff x="631" y="1117"/>
              <a:chExt cx="4966" cy="2676"/>
            </a:xfrm>
          </p:grpSpPr>
          <p:sp>
            <p:nvSpPr>
              <p:cNvPr id="259075" name="Text Box 3"/>
              <p:cNvSpPr txBox="1">
                <a:spLocks noChangeArrowheads="1"/>
              </p:cNvSpPr>
              <p:nvPr/>
            </p:nvSpPr>
            <p:spPr bwMode="auto">
              <a:xfrm>
                <a:off x="2109" y="1117"/>
                <a:ext cx="1815" cy="408"/>
              </a:xfrm>
              <a:prstGeom prst="rect">
                <a:avLst/>
              </a:prstGeom>
              <a:noFill/>
              <a:ln w="25400">
                <a:noFill/>
                <a:miter lim="800000"/>
                <a:headEnd/>
                <a:tailEnd/>
              </a:ln>
            </p:spPr>
            <p:txBody>
              <a:bodyPr/>
              <a:lstStyle/>
              <a:p>
                <a:pPr algn="ctr">
                  <a:lnSpc>
                    <a:spcPct val="150000"/>
                  </a:lnSpc>
                </a:pPr>
                <a:r>
                  <a:rPr lang="en-US" altLang="en-US" sz="2000" b="1"/>
                  <a:t>ECONOMIC GROWTH</a:t>
                </a:r>
                <a:endParaRPr lang="en-US" altLang="en-US" sz="2000"/>
              </a:p>
            </p:txBody>
          </p:sp>
          <p:sp>
            <p:nvSpPr>
              <p:cNvPr id="259076" name="Text Box 4"/>
              <p:cNvSpPr txBox="1">
                <a:spLocks noChangeArrowheads="1"/>
              </p:cNvSpPr>
              <p:nvPr/>
            </p:nvSpPr>
            <p:spPr bwMode="auto">
              <a:xfrm>
                <a:off x="1447" y="1706"/>
                <a:ext cx="3228" cy="409"/>
              </a:xfrm>
              <a:prstGeom prst="rect">
                <a:avLst/>
              </a:prstGeom>
              <a:noFill/>
              <a:ln w="25400">
                <a:noFill/>
                <a:miter lim="800000"/>
                <a:headEnd/>
                <a:tailEnd/>
              </a:ln>
            </p:spPr>
            <p:txBody>
              <a:bodyPr/>
              <a:lstStyle/>
              <a:p>
                <a:pPr algn="ctr">
                  <a:lnSpc>
                    <a:spcPct val="150000"/>
                  </a:lnSpc>
                </a:pPr>
                <a:r>
                  <a:rPr lang="en-US" altLang="en-US" b="1"/>
                  <a:t>LEVEL OF ENTREPRENEURIAL ACTIVITY</a:t>
                </a:r>
              </a:p>
            </p:txBody>
          </p:sp>
          <p:sp>
            <p:nvSpPr>
              <p:cNvPr id="259077" name="AutoShape 5"/>
              <p:cNvSpPr>
                <a:spLocks noChangeArrowheads="1"/>
              </p:cNvSpPr>
              <p:nvPr/>
            </p:nvSpPr>
            <p:spPr bwMode="auto">
              <a:xfrm>
                <a:off x="2929" y="1433"/>
                <a:ext cx="264" cy="272"/>
              </a:xfrm>
              <a:prstGeom prst="upArrow">
                <a:avLst>
                  <a:gd name="adj1" fmla="val 50000"/>
                  <a:gd name="adj2" fmla="val 70378"/>
                </a:avLst>
              </a:prstGeom>
              <a:noFill/>
              <a:ln w="38100">
                <a:solidFill>
                  <a:srgbClr val="0281B4"/>
                </a:solidFill>
                <a:miter lim="800000"/>
                <a:headEnd/>
                <a:tailEnd/>
              </a:ln>
            </p:spPr>
            <p:style>
              <a:lnRef idx="0">
                <a:scrgbClr r="0" g="0" b="0"/>
              </a:lnRef>
              <a:fillRef idx="1001">
                <a:schemeClr val="dk2"/>
              </a:fillRef>
              <a:effectRef idx="0">
                <a:scrgbClr r="0" g="0" b="0"/>
              </a:effectRef>
              <a:fontRef idx="major"/>
            </p:style>
            <p:txBody>
              <a:bodyPr/>
              <a:lstStyle/>
              <a:p>
                <a:endParaRPr lang="en-GB"/>
              </a:p>
            </p:txBody>
          </p:sp>
          <p:sp>
            <p:nvSpPr>
              <p:cNvPr id="259078" name="Oval 6"/>
              <p:cNvSpPr>
                <a:spLocks noChangeArrowheads="1"/>
              </p:cNvSpPr>
              <p:nvPr/>
            </p:nvSpPr>
            <p:spPr bwMode="auto">
              <a:xfrm>
                <a:off x="1067" y="2205"/>
                <a:ext cx="1513" cy="817"/>
              </a:xfrm>
              <a:prstGeom prst="ellipse">
                <a:avLst/>
              </a:prstGeom>
              <a:noFill/>
              <a:ln w="25400">
                <a:solidFill>
                  <a:schemeClr val="accent1"/>
                </a:solidFill>
                <a:round/>
                <a:headEnd/>
                <a:tailEnd/>
              </a:ln>
              <a:effectLst>
                <a:outerShdw blurRad="44450" dist="27940" dir="5400000" algn="ctr">
                  <a:srgbClr val="000000">
                    <a:alpha val="32000"/>
                  </a:srgbClr>
                </a:outerShdw>
              </a:effectLst>
            </p:spPr>
            <p:txBody>
              <a:bodyPr/>
              <a:lstStyle/>
              <a:p>
                <a:endParaRPr lang="en-GB"/>
              </a:p>
            </p:txBody>
          </p:sp>
          <p:sp>
            <p:nvSpPr>
              <p:cNvPr id="259079" name="Text Box 7"/>
              <p:cNvSpPr txBox="1">
                <a:spLocks noChangeArrowheads="1"/>
              </p:cNvSpPr>
              <p:nvPr/>
            </p:nvSpPr>
            <p:spPr bwMode="auto">
              <a:xfrm>
                <a:off x="1157" y="2387"/>
                <a:ext cx="1316" cy="454"/>
              </a:xfrm>
              <a:prstGeom prst="rect">
                <a:avLst/>
              </a:prstGeom>
              <a:noFill/>
              <a:ln>
                <a:noFill/>
              </a:ln>
              <a:extLst>
                <a:ext uri="{909E8E84-426E-40DD-AFC4-6F175D3DCCD1}">
                  <a14:hiddenFill xmlns:a14="http://schemas.microsoft.com/office/drawing/2010/main">
                    <a:solidFill>
                      <a:srgbClr val="4D4D4D"/>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000" b="1"/>
                  <a:t>Entrepreneurial</a:t>
                </a:r>
              </a:p>
              <a:p>
                <a:pPr algn="ctr"/>
                <a:r>
                  <a:rPr lang="en-US" altLang="en-US" sz="2000" b="1"/>
                  <a:t>opportunity</a:t>
                </a:r>
              </a:p>
              <a:p>
                <a:endParaRPr lang="en-US" altLang="en-US"/>
              </a:p>
            </p:txBody>
          </p:sp>
          <p:sp>
            <p:nvSpPr>
              <p:cNvPr id="259081" name="Text Box 9"/>
              <p:cNvSpPr txBox="1">
                <a:spLocks noChangeArrowheads="1"/>
              </p:cNvSpPr>
              <p:nvPr/>
            </p:nvSpPr>
            <p:spPr bwMode="auto">
              <a:xfrm>
                <a:off x="3652" y="2387"/>
                <a:ext cx="1361" cy="454"/>
              </a:xfrm>
              <a:prstGeom prst="rect">
                <a:avLst/>
              </a:prstGeom>
              <a:noFill/>
              <a:ln>
                <a:noFill/>
              </a:ln>
              <a:extLst>
                <a:ext uri="{909E8E84-426E-40DD-AFC4-6F175D3DCCD1}">
                  <a14:hiddenFill xmlns:a14="http://schemas.microsoft.com/office/drawing/2010/main">
                    <a:solidFill>
                      <a:srgbClr val="4D4D4D"/>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000" b="1"/>
                  <a:t>Entrepreneurial</a:t>
                </a:r>
              </a:p>
              <a:p>
                <a:pPr algn="ctr"/>
                <a:r>
                  <a:rPr lang="en-US" altLang="en-US" sz="2000" b="1"/>
                  <a:t>capacity</a:t>
                </a:r>
              </a:p>
            </p:txBody>
          </p:sp>
          <p:sp>
            <p:nvSpPr>
              <p:cNvPr id="259083" name="Line 11"/>
              <p:cNvSpPr>
                <a:spLocks noChangeShapeType="1"/>
              </p:cNvSpPr>
              <p:nvPr/>
            </p:nvSpPr>
            <p:spPr bwMode="auto">
              <a:xfrm rot="16200000" flipV="1">
                <a:off x="3536" y="2004"/>
                <a:ext cx="272" cy="312"/>
              </a:xfrm>
              <a:prstGeom prst="line">
                <a:avLst/>
              </a:prstGeom>
              <a:noFill/>
              <a:ln w="50800">
                <a:solidFill>
                  <a:srgbClr val="0281B4"/>
                </a:solidFill>
                <a:round/>
                <a:headEnd/>
                <a:tailEnd type="triangle" w="med" len="med"/>
              </a:ln>
            </p:spPr>
            <p:txBody>
              <a:bodyPr/>
              <a:lstStyle/>
              <a:p>
                <a:endParaRPr lang="en-GB"/>
              </a:p>
            </p:txBody>
          </p:sp>
          <p:sp>
            <p:nvSpPr>
              <p:cNvPr id="259084" name="Line 12"/>
              <p:cNvSpPr>
                <a:spLocks noChangeShapeType="1"/>
              </p:cNvSpPr>
              <p:nvPr/>
            </p:nvSpPr>
            <p:spPr bwMode="auto">
              <a:xfrm flipV="1">
                <a:off x="1203" y="2931"/>
                <a:ext cx="95" cy="408"/>
              </a:xfrm>
              <a:prstGeom prst="line">
                <a:avLst/>
              </a:prstGeom>
              <a:noFill/>
              <a:ln w="50800">
                <a:solidFill>
                  <a:srgbClr val="0281B4"/>
                </a:solidFill>
                <a:round/>
                <a:headEnd/>
                <a:tailEnd type="triangle" w="med" len="med"/>
              </a:ln>
            </p:spPr>
            <p:txBody>
              <a:bodyPr/>
              <a:lstStyle/>
              <a:p>
                <a:endParaRPr lang="en-GB"/>
              </a:p>
            </p:txBody>
          </p:sp>
          <p:sp>
            <p:nvSpPr>
              <p:cNvPr id="259085" name="Line 13"/>
              <p:cNvSpPr>
                <a:spLocks noChangeShapeType="1"/>
              </p:cNvSpPr>
              <p:nvPr/>
            </p:nvSpPr>
            <p:spPr bwMode="auto">
              <a:xfrm flipV="1">
                <a:off x="1560" y="2614"/>
                <a:ext cx="1994" cy="725"/>
              </a:xfrm>
              <a:prstGeom prst="line">
                <a:avLst/>
              </a:prstGeom>
              <a:noFill/>
              <a:ln w="50800">
                <a:solidFill>
                  <a:srgbClr val="0281B4"/>
                </a:solidFill>
                <a:round/>
                <a:headEnd/>
                <a:tailEnd type="triangle" w="med" len="med"/>
              </a:ln>
            </p:spPr>
            <p:txBody>
              <a:bodyPr/>
              <a:lstStyle/>
              <a:p>
                <a:endParaRPr lang="en-GB"/>
              </a:p>
            </p:txBody>
          </p:sp>
          <p:sp>
            <p:nvSpPr>
              <p:cNvPr id="259086" name="Line 14"/>
              <p:cNvSpPr>
                <a:spLocks noChangeShapeType="1"/>
              </p:cNvSpPr>
              <p:nvPr/>
            </p:nvSpPr>
            <p:spPr bwMode="auto">
              <a:xfrm flipH="1" flipV="1">
                <a:off x="1928" y="3067"/>
                <a:ext cx="137" cy="272"/>
              </a:xfrm>
              <a:prstGeom prst="line">
                <a:avLst/>
              </a:prstGeom>
              <a:noFill/>
              <a:ln w="50800">
                <a:solidFill>
                  <a:srgbClr val="0281B4"/>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9087" name="Line 15"/>
              <p:cNvSpPr>
                <a:spLocks noChangeShapeType="1"/>
              </p:cNvSpPr>
              <p:nvPr/>
            </p:nvSpPr>
            <p:spPr bwMode="auto">
              <a:xfrm flipV="1">
                <a:off x="2603" y="2840"/>
                <a:ext cx="1110" cy="499"/>
              </a:xfrm>
              <a:prstGeom prst="line">
                <a:avLst/>
              </a:prstGeom>
              <a:noFill/>
              <a:ln w="50800">
                <a:solidFill>
                  <a:srgbClr val="0281B4"/>
                </a:solidFill>
                <a:round/>
                <a:headEnd/>
                <a:tailEnd type="triangle" w="med" len="med"/>
              </a:ln>
            </p:spPr>
            <p:txBody>
              <a:bodyPr/>
              <a:lstStyle/>
              <a:p>
                <a:endParaRPr lang="en-GB"/>
              </a:p>
            </p:txBody>
          </p:sp>
          <p:sp>
            <p:nvSpPr>
              <p:cNvPr id="259088" name="Line 16"/>
              <p:cNvSpPr>
                <a:spLocks noChangeShapeType="1"/>
              </p:cNvSpPr>
              <p:nvPr/>
            </p:nvSpPr>
            <p:spPr bwMode="auto">
              <a:xfrm flipH="1" flipV="1">
                <a:off x="2427" y="2886"/>
                <a:ext cx="1044" cy="453"/>
              </a:xfrm>
              <a:prstGeom prst="line">
                <a:avLst/>
              </a:prstGeom>
              <a:noFill/>
              <a:ln w="50800">
                <a:solidFill>
                  <a:srgbClr val="0281B4"/>
                </a:solidFill>
                <a:round/>
                <a:headEnd/>
                <a:tailEnd type="triangle" w="med" len="med"/>
              </a:ln>
            </p:spPr>
            <p:txBody>
              <a:bodyPr/>
              <a:lstStyle/>
              <a:p>
                <a:endParaRPr lang="en-GB"/>
              </a:p>
            </p:txBody>
          </p:sp>
          <p:sp>
            <p:nvSpPr>
              <p:cNvPr id="259089" name="Line 17"/>
              <p:cNvSpPr>
                <a:spLocks noChangeShapeType="1"/>
              </p:cNvSpPr>
              <p:nvPr/>
            </p:nvSpPr>
            <p:spPr bwMode="auto">
              <a:xfrm flipV="1">
                <a:off x="4100" y="3067"/>
                <a:ext cx="31" cy="272"/>
              </a:xfrm>
              <a:prstGeom prst="line">
                <a:avLst/>
              </a:prstGeom>
              <a:noFill/>
              <a:ln w="50800">
                <a:solidFill>
                  <a:srgbClr val="0281B4"/>
                </a:solidFill>
                <a:round/>
                <a:headEnd/>
                <a:tailEnd type="triangle" w="med" len="med"/>
              </a:ln>
            </p:spPr>
            <p:txBody>
              <a:bodyPr/>
              <a:lstStyle/>
              <a:p>
                <a:endParaRPr lang="en-GB"/>
              </a:p>
            </p:txBody>
          </p:sp>
          <p:sp>
            <p:nvSpPr>
              <p:cNvPr id="259090" name="Line 18"/>
              <p:cNvSpPr>
                <a:spLocks noChangeShapeType="1"/>
              </p:cNvSpPr>
              <p:nvPr/>
            </p:nvSpPr>
            <p:spPr bwMode="auto">
              <a:xfrm flipH="1" flipV="1">
                <a:off x="2609" y="2659"/>
                <a:ext cx="2132" cy="771"/>
              </a:xfrm>
              <a:prstGeom prst="line">
                <a:avLst/>
              </a:prstGeom>
              <a:noFill/>
              <a:ln w="50800">
                <a:solidFill>
                  <a:srgbClr val="0281B4"/>
                </a:solidFill>
                <a:round/>
                <a:headEnd/>
                <a:tailEnd type="triangle" w="med" len="med"/>
              </a:ln>
            </p:spPr>
            <p:txBody>
              <a:bodyPr/>
              <a:lstStyle/>
              <a:p>
                <a:endParaRPr lang="en-GB"/>
              </a:p>
            </p:txBody>
          </p:sp>
          <p:sp>
            <p:nvSpPr>
              <p:cNvPr id="259091" name="Line 19"/>
              <p:cNvSpPr>
                <a:spLocks noChangeShapeType="1"/>
              </p:cNvSpPr>
              <p:nvPr/>
            </p:nvSpPr>
            <p:spPr bwMode="auto">
              <a:xfrm flipH="1" flipV="1">
                <a:off x="4871" y="2976"/>
                <a:ext cx="136" cy="409"/>
              </a:xfrm>
              <a:prstGeom prst="line">
                <a:avLst/>
              </a:prstGeom>
              <a:noFill/>
              <a:ln w="50800">
                <a:solidFill>
                  <a:srgbClr val="0281B4"/>
                </a:solidFill>
                <a:round/>
                <a:headEnd/>
                <a:tailEnd type="triangle" w="med" len="med"/>
              </a:ln>
            </p:spPr>
            <p:txBody>
              <a:bodyPr/>
              <a:lstStyle/>
              <a:p>
                <a:endParaRPr lang="en-GB"/>
              </a:p>
            </p:txBody>
          </p:sp>
          <p:sp>
            <p:nvSpPr>
              <p:cNvPr id="259092" name="Text Box 20"/>
              <p:cNvSpPr txBox="1">
                <a:spLocks noChangeArrowheads="1"/>
              </p:cNvSpPr>
              <p:nvPr/>
            </p:nvSpPr>
            <p:spPr bwMode="auto">
              <a:xfrm>
                <a:off x="4487" y="3294"/>
                <a:ext cx="1110" cy="408"/>
              </a:xfrm>
              <a:prstGeom prst="rect">
                <a:avLst/>
              </a:prstGeom>
              <a:noFill/>
              <a:ln w="25400">
                <a:noFill/>
                <a:miter lim="800000"/>
                <a:headEnd/>
                <a:tailEnd/>
              </a:ln>
            </p:spPr>
            <p:txBody>
              <a:bodyPr/>
              <a:lstStyle/>
              <a:p>
                <a:pPr algn="ctr">
                  <a:lnSpc>
                    <a:spcPct val="150000"/>
                  </a:lnSpc>
                </a:pPr>
                <a:r>
                  <a:rPr lang="en-US" altLang="en-US" b="1"/>
                  <a:t>Culture</a:t>
                </a:r>
                <a:endParaRPr lang="en-US" altLang="en-US"/>
              </a:p>
            </p:txBody>
          </p:sp>
          <p:sp>
            <p:nvSpPr>
              <p:cNvPr id="259093" name="Text Box 21"/>
              <p:cNvSpPr txBox="1">
                <a:spLocks noChangeArrowheads="1"/>
              </p:cNvSpPr>
              <p:nvPr/>
            </p:nvSpPr>
            <p:spPr bwMode="auto">
              <a:xfrm>
                <a:off x="3090" y="3340"/>
                <a:ext cx="1533" cy="453"/>
              </a:xfrm>
              <a:prstGeom prst="rect">
                <a:avLst/>
              </a:prstGeom>
              <a:noFill/>
              <a:ln w="25400">
                <a:noFill/>
                <a:miter lim="800000"/>
                <a:headEnd/>
                <a:tailEnd/>
              </a:ln>
            </p:spPr>
            <p:txBody>
              <a:bodyPr/>
              <a:lstStyle/>
              <a:p>
                <a:pPr algn="ctr"/>
                <a:r>
                  <a:rPr lang="en-US" altLang="en-US" b="1"/>
                  <a:t>Economic infrastructure</a:t>
                </a:r>
              </a:p>
            </p:txBody>
          </p:sp>
          <p:sp>
            <p:nvSpPr>
              <p:cNvPr id="259094" name="Text Box 22"/>
              <p:cNvSpPr txBox="1">
                <a:spLocks noChangeArrowheads="1"/>
              </p:cNvSpPr>
              <p:nvPr/>
            </p:nvSpPr>
            <p:spPr bwMode="auto">
              <a:xfrm>
                <a:off x="1765" y="3294"/>
                <a:ext cx="1110" cy="453"/>
              </a:xfrm>
              <a:prstGeom prst="rect">
                <a:avLst/>
              </a:prstGeom>
              <a:noFill/>
              <a:ln w="25400">
                <a:noFill/>
                <a:miter lim="800000"/>
                <a:headEnd/>
                <a:tailEnd/>
              </a:ln>
            </p:spPr>
            <p:txBody>
              <a:bodyPr/>
              <a:lstStyle/>
              <a:p>
                <a:pPr algn="ctr">
                  <a:lnSpc>
                    <a:spcPct val="150000"/>
                  </a:lnSpc>
                </a:pPr>
                <a:r>
                  <a:rPr lang="en-US" altLang="en-US" b="1"/>
                  <a:t>Education</a:t>
                </a:r>
                <a:endParaRPr lang="en-US" altLang="en-US"/>
              </a:p>
            </p:txBody>
          </p:sp>
          <p:sp>
            <p:nvSpPr>
              <p:cNvPr id="259095" name="Text Box 23"/>
              <p:cNvSpPr txBox="1">
                <a:spLocks noChangeArrowheads="1"/>
              </p:cNvSpPr>
              <p:nvPr/>
            </p:nvSpPr>
            <p:spPr bwMode="auto">
              <a:xfrm>
                <a:off x="631" y="3294"/>
                <a:ext cx="1110" cy="453"/>
              </a:xfrm>
              <a:prstGeom prst="rect">
                <a:avLst/>
              </a:prstGeom>
              <a:noFill/>
              <a:ln w="25400">
                <a:noFill/>
                <a:miter lim="800000"/>
                <a:headEnd/>
                <a:tailEnd/>
              </a:ln>
            </p:spPr>
            <p:txBody>
              <a:bodyPr/>
              <a:lstStyle/>
              <a:p>
                <a:pPr algn="ctr">
                  <a:lnSpc>
                    <a:spcPct val="150000"/>
                  </a:lnSpc>
                </a:pPr>
                <a:r>
                  <a:rPr lang="en-US" altLang="en-US" b="1"/>
                  <a:t>Demography</a:t>
                </a:r>
                <a:endParaRPr lang="en-US" altLang="en-US"/>
              </a:p>
            </p:txBody>
          </p:sp>
        </p:grpSp>
      </p:grpSp>
      <p:pic>
        <p:nvPicPr>
          <p:cNvPr id="8" name="Grafik 7" descr="Ein Bild, das Muster, Schwarzweiß, Kreis, Grafiken enthält.&#10;&#10;Automatisch generierte Beschreibung">
            <a:extLst>
              <a:ext uri="{FF2B5EF4-FFF2-40B4-BE49-F238E27FC236}">
                <a16:creationId xmlns:a16="http://schemas.microsoft.com/office/drawing/2014/main" id="{B3DFF049-66B2-613F-F157-0F05F22A7FBB}"/>
              </a:ext>
            </a:extLst>
          </p:cNvPr>
          <p:cNvPicPr>
            <a:picLocks noChangeAspect="1"/>
          </p:cNvPicPr>
          <p:nvPr/>
        </p:nvPicPr>
        <p:blipFill>
          <a:blip r:embed="rId3"/>
          <a:stretch>
            <a:fillRect/>
          </a:stretch>
        </p:blipFill>
        <p:spPr>
          <a:xfrm>
            <a:off x="9564688" y="2890044"/>
            <a:ext cx="1762125" cy="1762125"/>
          </a:xfrm>
          <a:prstGeom prst="rect">
            <a:avLst/>
          </a:prstGeom>
        </p:spPr>
      </p:pic>
      <p:sp>
        <p:nvSpPr>
          <p:cNvPr id="10" name="Textfeld 9">
            <a:extLst>
              <a:ext uri="{FF2B5EF4-FFF2-40B4-BE49-F238E27FC236}">
                <a16:creationId xmlns:a16="http://schemas.microsoft.com/office/drawing/2014/main" id="{1643E143-4FFC-E626-6DA8-8C46B87DFCAF}"/>
              </a:ext>
            </a:extLst>
          </p:cNvPr>
          <p:cNvSpPr txBox="1"/>
          <p:nvPr/>
        </p:nvSpPr>
        <p:spPr>
          <a:xfrm>
            <a:off x="9344859" y="4761795"/>
            <a:ext cx="2201782" cy="261610"/>
          </a:xfrm>
          <a:prstGeom prst="rect">
            <a:avLst/>
          </a:prstGeom>
          <a:noFill/>
        </p:spPr>
        <p:txBody>
          <a:bodyPr wrap="square">
            <a:spAutoFit/>
          </a:bodyPr>
          <a:lstStyle/>
          <a:p>
            <a:r>
              <a:rPr lang="de-AT" sz="1100">
                <a:solidFill>
                  <a:srgbClr val="EE297B"/>
                </a:solidFill>
              </a:rPr>
              <a:t>https://www.gemconsortium.org/</a:t>
            </a:r>
          </a:p>
        </p:txBody>
      </p:sp>
      <p:sp>
        <p:nvSpPr>
          <p:cNvPr id="3" name="Slide Number Placeholder 1">
            <a:extLst>
              <a:ext uri="{FF2B5EF4-FFF2-40B4-BE49-F238E27FC236}">
                <a16:creationId xmlns:a16="http://schemas.microsoft.com/office/drawing/2014/main" id="{8FD0F508-E0A7-CAB1-9E2B-C27C831CCBFA}"/>
              </a:ext>
            </a:extLst>
          </p:cNvPr>
          <p:cNvSpPr>
            <a:spLocks noGrp="1"/>
          </p:cNvSpPr>
          <p:nvPr>
            <p:ph type="sldNum" sz="quarter" idx="12"/>
          </p:nvPr>
        </p:nvSpPr>
        <p:spPr>
          <a:xfrm>
            <a:off x="10600266" y="6356350"/>
            <a:ext cx="753533" cy="365125"/>
          </a:xfrm>
        </p:spPr>
        <p:txBody>
          <a:bodyPr/>
          <a:lstStyle/>
          <a:p>
            <a:fld id="{C3F65BB1-9206-4D7F-97F9-47DCC7DC6334}" type="slidenum">
              <a:rPr lang="en-GB" smtClean="0"/>
              <a:pPr/>
              <a:t>3</a:t>
            </a:fld>
            <a:endParaRPr lang="en-GB"/>
          </a:p>
        </p:txBody>
      </p:sp>
      <p:sp>
        <p:nvSpPr>
          <p:cNvPr id="4" name="Oval 6">
            <a:extLst>
              <a:ext uri="{FF2B5EF4-FFF2-40B4-BE49-F238E27FC236}">
                <a16:creationId xmlns:a16="http://schemas.microsoft.com/office/drawing/2014/main" id="{19BA3B27-3F03-2F40-25E0-D501E68992B3}"/>
              </a:ext>
            </a:extLst>
          </p:cNvPr>
          <p:cNvSpPr>
            <a:spLocks noChangeArrowheads="1"/>
          </p:cNvSpPr>
          <p:nvPr/>
        </p:nvSpPr>
        <p:spPr bwMode="auto">
          <a:xfrm>
            <a:off x="5987256" y="3626644"/>
            <a:ext cx="2401888" cy="1296988"/>
          </a:xfrm>
          <a:prstGeom prst="ellipse">
            <a:avLst/>
          </a:prstGeom>
          <a:noFill/>
          <a:ln w="25400">
            <a:solidFill>
              <a:schemeClr val="accent1"/>
            </a:solidFill>
            <a:round/>
            <a:headEnd/>
            <a:tailEnd/>
          </a:ln>
          <a:effectLst>
            <a:outerShdw blurRad="44450" dist="27940" dir="5400000" algn="ctr">
              <a:srgbClr val="000000">
                <a:alpha val="32000"/>
              </a:srgbClr>
            </a:outerShdw>
          </a:effectLst>
        </p:spPr>
        <p:txBody>
          <a:bodyPr/>
          <a:lstStyle/>
          <a:p>
            <a:endParaRPr lang="en-GB"/>
          </a:p>
        </p:txBody>
      </p:sp>
    </p:spTree>
    <p:extLst>
      <p:ext uri="{BB962C8B-B14F-4D97-AF65-F5344CB8AC3E}">
        <p14:creationId xmlns:p14="http://schemas.microsoft.com/office/powerpoint/2010/main" val="132810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63552" y="5157192"/>
            <a:ext cx="1296144" cy="369332"/>
          </a:xfrm>
          <a:prstGeom prst="rect">
            <a:avLst/>
          </a:prstGeom>
          <a:noFill/>
        </p:spPr>
        <p:txBody>
          <a:bodyPr wrap="square" rtlCol="0">
            <a:spAutoFit/>
          </a:bodyPr>
          <a:lstStyle/>
          <a:p>
            <a:pPr algn="ctr"/>
            <a:r>
              <a:rPr lang="en-GB" b="1">
                <a:solidFill>
                  <a:schemeClr val="bg1"/>
                </a:solidFill>
              </a:rPr>
              <a:t>Creativity</a:t>
            </a:r>
          </a:p>
        </p:txBody>
      </p:sp>
      <p:sp>
        <p:nvSpPr>
          <p:cNvPr id="13" name="Rectangle 12"/>
          <p:cNvSpPr/>
          <p:nvPr/>
        </p:nvSpPr>
        <p:spPr>
          <a:xfrm>
            <a:off x="2102357" y="5476207"/>
            <a:ext cx="1481770" cy="400110"/>
          </a:xfrm>
          <a:prstGeom prst="rect">
            <a:avLst/>
          </a:prstGeom>
        </p:spPr>
        <p:txBody>
          <a:bodyPr wrap="square">
            <a:spAutoFit/>
          </a:bodyPr>
          <a:lstStyle/>
          <a:p>
            <a:pPr algn="ctr">
              <a:spcBef>
                <a:spcPct val="50000"/>
              </a:spcBef>
            </a:pPr>
            <a:r>
              <a:rPr lang="en-GB" altLang="en-US" sz="2000">
                <a:solidFill>
                  <a:srgbClr val="0D385E"/>
                </a:solidFill>
              </a:rPr>
              <a:t>Conception</a:t>
            </a:r>
          </a:p>
        </p:txBody>
      </p:sp>
      <p:sp>
        <p:nvSpPr>
          <p:cNvPr id="14" name="Rectangle 13"/>
          <p:cNvSpPr/>
          <p:nvPr/>
        </p:nvSpPr>
        <p:spPr>
          <a:xfrm>
            <a:off x="3347013" y="1197075"/>
            <a:ext cx="5497974" cy="830997"/>
          </a:xfrm>
          <a:prstGeom prst="rect">
            <a:avLst/>
          </a:prstGeom>
        </p:spPr>
        <p:txBody>
          <a:bodyPr wrap="square">
            <a:spAutoFit/>
          </a:bodyPr>
          <a:lstStyle/>
          <a:p>
            <a:pPr algn="ctr">
              <a:spcBef>
                <a:spcPct val="50000"/>
              </a:spcBef>
            </a:pPr>
            <a:r>
              <a:rPr lang="en-GB" altLang="en-US" sz="2400">
                <a:solidFill>
                  <a:srgbClr val="0D385E"/>
                </a:solidFill>
              </a:rPr>
              <a:t>Total Early-stage Entrepreneurial Activity (TEA)</a:t>
            </a:r>
          </a:p>
        </p:txBody>
      </p:sp>
      <p:sp>
        <p:nvSpPr>
          <p:cNvPr id="15" name="Rectangle 14"/>
          <p:cNvSpPr/>
          <p:nvPr/>
        </p:nvSpPr>
        <p:spPr>
          <a:xfrm>
            <a:off x="3486287" y="5478568"/>
            <a:ext cx="1779830" cy="400110"/>
          </a:xfrm>
          <a:prstGeom prst="rect">
            <a:avLst/>
          </a:prstGeom>
        </p:spPr>
        <p:txBody>
          <a:bodyPr wrap="square">
            <a:spAutoFit/>
          </a:bodyPr>
          <a:lstStyle/>
          <a:p>
            <a:pPr algn="ctr">
              <a:spcBef>
                <a:spcPct val="50000"/>
              </a:spcBef>
            </a:pPr>
            <a:r>
              <a:rPr lang="en-GB" altLang="en-US" sz="2000">
                <a:solidFill>
                  <a:srgbClr val="0D385E"/>
                </a:solidFill>
              </a:rPr>
              <a:t>Firm birth</a:t>
            </a:r>
          </a:p>
        </p:txBody>
      </p:sp>
      <p:cxnSp>
        <p:nvCxnSpPr>
          <p:cNvPr id="28" name="Straight Arrow Connector 27"/>
          <p:cNvCxnSpPr>
            <a:cxnSpLocks/>
          </p:cNvCxnSpPr>
          <p:nvPr/>
        </p:nvCxnSpPr>
        <p:spPr>
          <a:xfrm>
            <a:off x="3034287" y="2050107"/>
            <a:ext cx="6123426" cy="11097"/>
          </a:xfrm>
          <a:prstGeom prst="straightConnector1">
            <a:avLst/>
          </a:prstGeom>
          <a:ln w="539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377882" y="5481315"/>
            <a:ext cx="1779831" cy="400110"/>
          </a:xfrm>
          <a:prstGeom prst="rect">
            <a:avLst/>
          </a:prstGeom>
        </p:spPr>
        <p:txBody>
          <a:bodyPr wrap="square">
            <a:spAutoFit/>
          </a:bodyPr>
          <a:lstStyle/>
          <a:p>
            <a:pPr algn="ctr">
              <a:spcBef>
                <a:spcPct val="50000"/>
              </a:spcBef>
            </a:pPr>
            <a:r>
              <a:rPr lang="en-GB" altLang="en-US" sz="2000">
                <a:solidFill>
                  <a:srgbClr val="0D385E"/>
                </a:solidFill>
              </a:rPr>
              <a:t>Persistence</a:t>
            </a:r>
          </a:p>
        </p:txBody>
      </p:sp>
      <p:sp>
        <p:nvSpPr>
          <p:cNvPr id="21" name="Title 2"/>
          <p:cNvSpPr txBox="1">
            <a:spLocks/>
          </p:cNvSpPr>
          <p:nvPr/>
        </p:nvSpPr>
        <p:spPr>
          <a:xfrm>
            <a:off x="1991544" y="152400"/>
            <a:ext cx="8229600" cy="898596"/>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GB" sz="4400" b="0">
                <a:solidFill>
                  <a:srgbClr val="0D385E"/>
                </a:solidFill>
                <a:effectLst/>
                <a:latin typeface="+mj-lt"/>
              </a:rPr>
              <a:t>New venture creation</a:t>
            </a:r>
          </a:p>
        </p:txBody>
      </p:sp>
      <p:graphicFrame>
        <p:nvGraphicFramePr>
          <p:cNvPr id="4" name="Diagramm 3">
            <a:extLst>
              <a:ext uri="{FF2B5EF4-FFF2-40B4-BE49-F238E27FC236}">
                <a16:creationId xmlns:a16="http://schemas.microsoft.com/office/drawing/2014/main" id="{8E8A606B-EA43-2680-A1C5-932758F9CB54}"/>
              </a:ext>
            </a:extLst>
          </p:cNvPr>
          <p:cNvGraphicFramePr/>
          <p:nvPr>
            <p:extLst>
              <p:ext uri="{D42A27DB-BD31-4B8C-83A1-F6EECF244321}">
                <p14:modId xmlns:p14="http://schemas.microsoft.com/office/powerpoint/2010/main" val="3475631715"/>
              </p:ext>
            </p:extLst>
          </p:nvPr>
        </p:nvGraphicFramePr>
        <p:xfrm>
          <a:off x="2032000" y="2084380"/>
          <a:ext cx="8128000" cy="3145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Gerade Verbindung mit Pfeil 11">
            <a:extLst>
              <a:ext uri="{FF2B5EF4-FFF2-40B4-BE49-F238E27FC236}">
                <a16:creationId xmlns:a16="http://schemas.microsoft.com/office/drawing/2014/main" id="{3A2EFF2A-18BA-6FD8-9C32-E60751491700}"/>
              </a:ext>
            </a:extLst>
          </p:cNvPr>
          <p:cNvCxnSpPr>
            <a:stCxn id="13" idx="0"/>
          </p:cNvCxnSpPr>
          <p:nvPr/>
        </p:nvCxnSpPr>
        <p:spPr>
          <a:xfrm flipV="1">
            <a:off x="2843242" y="5268744"/>
            <a:ext cx="0" cy="207463"/>
          </a:xfrm>
          <a:prstGeom prst="straightConnector1">
            <a:avLst/>
          </a:prstGeom>
          <a:ln w="38100">
            <a:solidFill>
              <a:srgbClr val="EE297B"/>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1DA7E4F8-5C40-6685-79AE-6627A21B3A81}"/>
              </a:ext>
            </a:extLst>
          </p:cNvPr>
          <p:cNvCxnSpPr/>
          <p:nvPr/>
        </p:nvCxnSpPr>
        <p:spPr>
          <a:xfrm flipV="1">
            <a:off x="4313047" y="5268743"/>
            <a:ext cx="0" cy="207463"/>
          </a:xfrm>
          <a:prstGeom prst="straightConnector1">
            <a:avLst/>
          </a:prstGeom>
          <a:ln w="38100">
            <a:solidFill>
              <a:srgbClr val="EE297B"/>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31A55659-43A9-ED33-87E0-9852B3185FEB}"/>
              </a:ext>
            </a:extLst>
          </p:cNvPr>
          <p:cNvCxnSpPr/>
          <p:nvPr/>
        </p:nvCxnSpPr>
        <p:spPr>
          <a:xfrm flipV="1">
            <a:off x="8202276" y="5268742"/>
            <a:ext cx="0" cy="207463"/>
          </a:xfrm>
          <a:prstGeom prst="straightConnector1">
            <a:avLst/>
          </a:prstGeom>
          <a:ln w="38100">
            <a:solidFill>
              <a:srgbClr val="EE297B"/>
            </a:solidFill>
            <a:tailEnd type="triangle"/>
          </a:ln>
        </p:spPr>
        <p:style>
          <a:lnRef idx="1">
            <a:schemeClr val="accent1"/>
          </a:lnRef>
          <a:fillRef idx="0">
            <a:schemeClr val="accent1"/>
          </a:fillRef>
          <a:effectRef idx="0">
            <a:schemeClr val="accent1"/>
          </a:effectRef>
          <a:fontRef idx="minor">
            <a:schemeClr val="tx1"/>
          </a:fontRef>
        </p:style>
      </p:cxnSp>
      <p:pic>
        <p:nvPicPr>
          <p:cNvPr id="22" name="Grafik 21" descr="Ein Bild, das Muster, Schwarzweiß, Kreis, Grafiken enthält.&#10;&#10;Automatisch generierte Beschreibung">
            <a:extLst>
              <a:ext uri="{FF2B5EF4-FFF2-40B4-BE49-F238E27FC236}">
                <a16:creationId xmlns:a16="http://schemas.microsoft.com/office/drawing/2014/main" id="{E80F2B71-2BC8-15E2-AD89-46C7C3E29E23}"/>
              </a:ext>
            </a:extLst>
          </p:cNvPr>
          <p:cNvPicPr>
            <a:picLocks noChangeAspect="1"/>
          </p:cNvPicPr>
          <p:nvPr/>
        </p:nvPicPr>
        <p:blipFill>
          <a:blip r:embed="rId8"/>
          <a:stretch>
            <a:fillRect/>
          </a:stretch>
        </p:blipFill>
        <p:spPr>
          <a:xfrm>
            <a:off x="10686732" y="4878512"/>
            <a:ext cx="1134020" cy="1134020"/>
          </a:xfrm>
          <a:prstGeom prst="rect">
            <a:avLst/>
          </a:prstGeom>
        </p:spPr>
      </p:pic>
      <p:sp>
        <p:nvSpPr>
          <p:cNvPr id="23" name="Textfeld 22">
            <a:extLst>
              <a:ext uri="{FF2B5EF4-FFF2-40B4-BE49-F238E27FC236}">
                <a16:creationId xmlns:a16="http://schemas.microsoft.com/office/drawing/2014/main" id="{E2AD5536-035B-68F8-128F-EE886EE9CDD7}"/>
              </a:ext>
            </a:extLst>
          </p:cNvPr>
          <p:cNvSpPr txBox="1"/>
          <p:nvPr/>
        </p:nvSpPr>
        <p:spPr>
          <a:xfrm>
            <a:off x="10541884" y="6012532"/>
            <a:ext cx="1416962" cy="184666"/>
          </a:xfrm>
          <a:prstGeom prst="rect">
            <a:avLst/>
          </a:prstGeom>
          <a:noFill/>
        </p:spPr>
        <p:txBody>
          <a:bodyPr wrap="square">
            <a:spAutoFit/>
          </a:bodyPr>
          <a:lstStyle/>
          <a:p>
            <a:pPr algn="ctr"/>
            <a:r>
              <a:rPr lang="de-AT" sz="600">
                <a:solidFill>
                  <a:srgbClr val="EE297B"/>
                </a:solidFill>
              </a:rPr>
              <a:t>https://www.gemconsortium.org/</a:t>
            </a:r>
          </a:p>
        </p:txBody>
      </p:sp>
      <p:sp>
        <p:nvSpPr>
          <p:cNvPr id="2" name="Slide Number Placeholder 1">
            <a:extLst>
              <a:ext uri="{FF2B5EF4-FFF2-40B4-BE49-F238E27FC236}">
                <a16:creationId xmlns:a16="http://schemas.microsoft.com/office/drawing/2014/main" id="{A106775C-60DE-8D62-E058-21CEE2657D2C}"/>
              </a:ext>
            </a:extLst>
          </p:cNvPr>
          <p:cNvSpPr>
            <a:spLocks noGrp="1"/>
          </p:cNvSpPr>
          <p:nvPr>
            <p:ph type="sldNum" sz="quarter" idx="12"/>
          </p:nvPr>
        </p:nvSpPr>
        <p:spPr>
          <a:xfrm>
            <a:off x="10600266" y="6356350"/>
            <a:ext cx="753533" cy="365125"/>
          </a:xfrm>
        </p:spPr>
        <p:txBody>
          <a:bodyPr/>
          <a:lstStyle/>
          <a:p>
            <a:fld id="{C3F65BB1-9206-4D7F-97F9-47DCC7DC6334}" type="slidenum">
              <a:rPr lang="en-GB" smtClean="0"/>
              <a:pPr/>
              <a:t>4</a:t>
            </a:fld>
            <a:endParaRPr lang="en-GB"/>
          </a:p>
        </p:txBody>
      </p:sp>
    </p:spTree>
    <p:extLst>
      <p:ext uri="{BB962C8B-B14F-4D97-AF65-F5344CB8AC3E}">
        <p14:creationId xmlns:p14="http://schemas.microsoft.com/office/powerpoint/2010/main" val="282506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7E71D95D-3EE1-8D26-3E48-A154521AB869}"/>
              </a:ext>
            </a:extLst>
          </p:cNvPr>
          <p:cNvSpPr>
            <a:spLocks noGrp="1"/>
          </p:cNvSpPr>
          <p:nvPr>
            <p:ph type="title"/>
          </p:nvPr>
        </p:nvSpPr>
        <p:spPr/>
        <p:txBody>
          <a:bodyPr>
            <a:normAutofit/>
          </a:bodyPr>
          <a:lstStyle/>
          <a:p>
            <a:r>
              <a:rPr lang="en-GB" altLang="en-US" sz="4400">
                <a:latin typeface="+mj-lt"/>
              </a:rPr>
              <a:t>National Entrepreneurship Context index</a:t>
            </a:r>
            <a:endParaRPr lang="de-AT"/>
          </a:p>
        </p:txBody>
      </p:sp>
      <p:sp>
        <p:nvSpPr>
          <p:cNvPr id="5" name="Rechteck 4">
            <a:extLst>
              <a:ext uri="{FF2B5EF4-FFF2-40B4-BE49-F238E27FC236}">
                <a16:creationId xmlns:a16="http://schemas.microsoft.com/office/drawing/2014/main" id="{57A27076-B61D-ED2F-E049-C1E5959211EE}"/>
              </a:ext>
            </a:extLst>
          </p:cNvPr>
          <p:cNvSpPr/>
          <p:nvPr/>
        </p:nvSpPr>
        <p:spPr>
          <a:xfrm>
            <a:off x="3541346" y="1842433"/>
            <a:ext cx="5735176" cy="47116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200" tIns="99200" rIns="99200" bIns="99200" numCol="1" spcCol="1270" anchor="ctr" anchorCtr="0">
            <a:noAutofit/>
          </a:bodyPr>
          <a:lstStyle/>
          <a:p>
            <a:pPr marL="342900" lvl="0" indent="-342900" algn="l" defTabSz="889000">
              <a:lnSpc>
                <a:spcPct val="90000"/>
              </a:lnSpc>
              <a:spcBef>
                <a:spcPct val="0"/>
              </a:spcBef>
              <a:spcAft>
                <a:spcPct val="35000"/>
              </a:spcAft>
              <a:buFont typeface="Arial" panose="020B0604020202020204" pitchFamily="34" charset="0"/>
              <a:buChar char="•"/>
            </a:pPr>
            <a:r>
              <a:rPr lang="en-GB" sz="2000" kern="1200"/>
              <a:t>Access to entrepreneurial finance</a:t>
            </a:r>
            <a:endParaRPr lang="de-AT" sz="2000" kern="1200"/>
          </a:p>
        </p:txBody>
      </p:sp>
      <p:sp>
        <p:nvSpPr>
          <p:cNvPr id="6" name="Rechteck 5">
            <a:extLst>
              <a:ext uri="{FF2B5EF4-FFF2-40B4-BE49-F238E27FC236}">
                <a16:creationId xmlns:a16="http://schemas.microsoft.com/office/drawing/2014/main" id="{CB33291B-49B9-E287-72B0-256F0C2352E2}"/>
              </a:ext>
            </a:extLst>
          </p:cNvPr>
          <p:cNvSpPr/>
          <p:nvPr/>
        </p:nvSpPr>
        <p:spPr>
          <a:xfrm>
            <a:off x="3541346" y="2327083"/>
            <a:ext cx="5735176" cy="471164"/>
          </a:xfrm>
          <a:prstGeom prst="rect">
            <a:avLst/>
          </a:prstGeom>
          <a:solidFill>
            <a:srgbClr val="01AD4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200" tIns="99200" rIns="99200" bIns="99200" numCol="1" spcCol="1270" anchor="ctr" anchorCtr="0">
            <a:noAutofit/>
          </a:bodyPr>
          <a:lstStyle/>
          <a:p>
            <a:pPr marL="342900" lvl="0" indent="-342900" algn="l" defTabSz="889000">
              <a:lnSpc>
                <a:spcPct val="90000"/>
              </a:lnSpc>
              <a:spcBef>
                <a:spcPct val="0"/>
              </a:spcBef>
              <a:spcAft>
                <a:spcPct val="35000"/>
              </a:spcAft>
              <a:buFont typeface="Arial" panose="020B0604020202020204" pitchFamily="34" charset="0"/>
              <a:buChar char="•"/>
            </a:pPr>
            <a:r>
              <a:rPr lang="en-GB" sz="2000" kern="1200"/>
              <a:t>Government policy </a:t>
            </a:r>
          </a:p>
        </p:txBody>
      </p:sp>
      <p:sp>
        <p:nvSpPr>
          <p:cNvPr id="9" name="Rechteck 8">
            <a:extLst>
              <a:ext uri="{FF2B5EF4-FFF2-40B4-BE49-F238E27FC236}">
                <a16:creationId xmlns:a16="http://schemas.microsoft.com/office/drawing/2014/main" id="{10659445-87B7-C391-2110-090003EBE3AB}"/>
              </a:ext>
            </a:extLst>
          </p:cNvPr>
          <p:cNvSpPr/>
          <p:nvPr/>
        </p:nvSpPr>
        <p:spPr>
          <a:xfrm>
            <a:off x="3541346" y="2811734"/>
            <a:ext cx="5735176" cy="471164"/>
          </a:xfrm>
          <a:prstGeom prst="rect">
            <a:avLst/>
          </a:prstGeom>
          <a:solidFill>
            <a:srgbClr val="0281B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200" tIns="99200" rIns="99200" bIns="99200" numCol="1" spcCol="1270" anchor="ctr" anchorCtr="0">
            <a:noAutofit/>
          </a:bodyPr>
          <a:lstStyle/>
          <a:p>
            <a:pPr marL="342900" lvl="0" indent="-342900" algn="l" defTabSz="889000">
              <a:lnSpc>
                <a:spcPct val="90000"/>
              </a:lnSpc>
              <a:spcBef>
                <a:spcPct val="0"/>
              </a:spcBef>
              <a:spcAft>
                <a:spcPct val="35000"/>
              </a:spcAft>
              <a:buFont typeface="Arial" panose="020B0604020202020204" pitchFamily="34" charset="0"/>
              <a:buChar char="•"/>
            </a:pPr>
            <a:r>
              <a:rPr lang="en-GB" sz="2000" kern="1200"/>
              <a:t>Government entrepreneurship programmes</a:t>
            </a:r>
          </a:p>
        </p:txBody>
      </p:sp>
      <p:sp>
        <p:nvSpPr>
          <p:cNvPr id="10" name="Rechteck 9">
            <a:extLst>
              <a:ext uri="{FF2B5EF4-FFF2-40B4-BE49-F238E27FC236}">
                <a16:creationId xmlns:a16="http://schemas.microsoft.com/office/drawing/2014/main" id="{1BF4BBB2-F97D-7A93-26A4-9274BA178507}"/>
              </a:ext>
            </a:extLst>
          </p:cNvPr>
          <p:cNvSpPr/>
          <p:nvPr/>
        </p:nvSpPr>
        <p:spPr>
          <a:xfrm>
            <a:off x="3541346" y="3296385"/>
            <a:ext cx="5735176" cy="471164"/>
          </a:xfrm>
          <a:prstGeom prst="rect">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200" tIns="99200" rIns="99200" bIns="99200" numCol="1" spcCol="1270" anchor="ctr" anchorCtr="0">
            <a:noAutofit/>
          </a:bodyPr>
          <a:lstStyle/>
          <a:p>
            <a:pPr marL="342900" lvl="0" indent="-342900" algn="l" defTabSz="889000">
              <a:lnSpc>
                <a:spcPct val="90000"/>
              </a:lnSpc>
              <a:spcBef>
                <a:spcPct val="0"/>
              </a:spcBef>
              <a:spcAft>
                <a:spcPct val="35000"/>
              </a:spcAft>
              <a:buFont typeface="Arial" panose="020B0604020202020204" pitchFamily="34" charset="0"/>
              <a:buChar char="•"/>
            </a:pPr>
            <a:r>
              <a:rPr lang="en-GB" sz="2000" kern="1200"/>
              <a:t>Entrepreneurship education</a:t>
            </a:r>
          </a:p>
        </p:txBody>
      </p:sp>
      <p:sp>
        <p:nvSpPr>
          <p:cNvPr id="11" name="Rechteck 10">
            <a:extLst>
              <a:ext uri="{FF2B5EF4-FFF2-40B4-BE49-F238E27FC236}">
                <a16:creationId xmlns:a16="http://schemas.microsoft.com/office/drawing/2014/main" id="{1A8A2E11-088D-55D8-BAC8-9E8F885B7711}"/>
              </a:ext>
            </a:extLst>
          </p:cNvPr>
          <p:cNvSpPr/>
          <p:nvPr/>
        </p:nvSpPr>
        <p:spPr>
          <a:xfrm>
            <a:off x="3541346" y="3781036"/>
            <a:ext cx="5735176" cy="47116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200" tIns="99200" rIns="99200" bIns="99200" numCol="1" spcCol="1270" anchor="ctr" anchorCtr="0">
            <a:noAutofit/>
          </a:bodyPr>
          <a:lstStyle/>
          <a:p>
            <a:pPr marL="342900" lvl="0" indent="-342900" algn="l" defTabSz="889000">
              <a:lnSpc>
                <a:spcPct val="90000"/>
              </a:lnSpc>
              <a:spcBef>
                <a:spcPct val="0"/>
              </a:spcBef>
              <a:spcAft>
                <a:spcPct val="35000"/>
              </a:spcAft>
              <a:buFont typeface="Arial" panose="020B0604020202020204" pitchFamily="34" charset="0"/>
              <a:buChar char="•"/>
            </a:pPr>
            <a:r>
              <a:rPr lang="en-GB" sz="2000" kern="1200"/>
              <a:t>Research &amp; development transfers</a:t>
            </a:r>
          </a:p>
        </p:txBody>
      </p:sp>
      <p:sp>
        <p:nvSpPr>
          <p:cNvPr id="13" name="Rechteck 12">
            <a:extLst>
              <a:ext uri="{FF2B5EF4-FFF2-40B4-BE49-F238E27FC236}">
                <a16:creationId xmlns:a16="http://schemas.microsoft.com/office/drawing/2014/main" id="{6C270CA5-3E14-BCF7-CD6D-A34037F19A2D}"/>
              </a:ext>
            </a:extLst>
          </p:cNvPr>
          <p:cNvSpPr/>
          <p:nvPr/>
        </p:nvSpPr>
        <p:spPr>
          <a:xfrm>
            <a:off x="3541346" y="4265687"/>
            <a:ext cx="5735176" cy="471164"/>
          </a:xfrm>
          <a:prstGeom prst="rect">
            <a:avLst/>
          </a:prstGeom>
          <a:solidFill>
            <a:srgbClr val="01AD4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200" tIns="99200" rIns="99200" bIns="99200" numCol="1" spcCol="1270" anchor="ctr" anchorCtr="0">
            <a:noAutofit/>
          </a:bodyPr>
          <a:lstStyle/>
          <a:p>
            <a:pPr marL="342900" lvl="0" indent="-342900" algn="l" defTabSz="889000">
              <a:lnSpc>
                <a:spcPct val="90000"/>
              </a:lnSpc>
              <a:spcBef>
                <a:spcPct val="0"/>
              </a:spcBef>
              <a:spcAft>
                <a:spcPct val="35000"/>
              </a:spcAft>
              <a:buFont typeface="Arial" panose="020B0604020202020204" pitchFamily="34" charset="0"/>
              <a:buChar char="•"/>
            </a:pPr>
            <a:r>
              <a:rPr lang="en-GB" sz="2000" kern="1200"/>
              <a:t>Commercial &amp; professional infrastructure</a:t>
            </a:r>
          </a:p>
        </p:txBody>
      </p:sp>
      <p:sp>
        <p:nvSpPr>
          <p:cNvPr id="14" name="Rechteck 13">
            <a:extLst>
              <a:ext uri="{FF2B5EF4-FFF2-40B4-BE49-F238E27FC236}">
                <a16:creationId xmlns:a16="http://schemas.microsoft.com/office/drawing/2014/main" id="{BBB1E8D0-92BE-D9EA-9780-FF00F77E0EE3}"/>
              </a:ext>
            </a:extLst>
          </p:cNvPr>
          <p:cNvSpPr/>
          <p:nvPr/>
        </p:nvSpPr>
        <p:spPr>
          <a:xfrm>
            <a:off x="3541346" y="4750338"/>
            <a:ext cx="5735176" cy="471164"/>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200" tIns="99200" rIns="99200" bIns="99200" numCol="1" spcCol="1270" anchor="ctr" anchorCtr="0">
            <a:noAutofit/>
          </a:bodyPr>
          <a:lstStyle/>
          <a:p>
            <a:pPr marL="342900" lvl="0" indent="-342900" algn="l" defTabSz="889000">
              <a:lnSpc>
                <a:spcPct val="90000"/>
              </a:lnSpc>
              <a:spcBef>
                <a:spcPct val="0"/>
              </a:spcBef>
              <a:spcAft>
                <a:spcPct val="35000"/>
              </a:spcAft>
              <a:buFont typeface="Arial" panose="020B0604020202020204" pitchFamily="34" charset="0"/>
              <a:buChar char="•"/>
            </a:pPr>
            <a:r>
              <a:rPr lang="en-GB" sz="2000" kern="1200"/>
              <a:t>Ease of market entry, burdens &amp; regulations</a:t>
            </a:r>
          </a:p>
        </p:txBody>
      </p:sp>
      <p:sp>
        <p:nvSpPr>
          <p:cNvPr id="15" name="Rechteck 14">
            <a:extLst>
              <a:ext uri="{FF2B5EF4-FFF2-40B4-BE49-F238E27FC236}">
                <a16:creationId xmlns:a16="http://schemas.microsoft.com/office/drawing/2014/main" id="{35509C53-92FA-7040-311F-87B8CE4FBFDE}"/>
              </a:ext>
            </a:extLst>
          </p:cNvPr>
          <p:cNvSpPr/>
          <p:nvPr/>
        </p:nvSpPr>
        <p:spPr>
          <a:xfrm>
            <a:off x="3541346" y="5234989"/>
            <a:ext cx="5735176" cy="471164"/>
          </a:xfrm>
          <a:prstGeom prst="rect">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200" tIns="99200" rIns="99200" bIns="99200" numCol="1" spcCol="1270" anchor="ctr" anchorCtr="0">
            <a:noAutofit/>
          </a:bodyPr>
          <a:lstStyle/>
          <a:p>
            <a:pPr marL="342900" lvl="0" indent="-342900" algn="l" defTabSz="889000">
              <a:lnSpc>
                <a:spcPct val="90000"/>
              </a:lnSpc>
              <a:spcBef>
                <a:spcPct val="0"/>
              </a:spcBef>
              <a:spcAft>
                <a:spcPct val="35000"/>
              </a:spcAft>
              <a:buFont typeface="Arial" panose="020B0604020202020204" pitchFamily="34" charset="0"/>
              <a:buChar char="•"/>
            </a:pPr>
            <a:r>
              <a:rPr lang="en-GB" sz="2000" kern="1200"/>
              <a:t>Physical infrastructure</a:t>
            </a:r>
          </a:p>
        </p:txBody>
      </p:sp>
      <p:sp>
        <p:nvSpPr>
          <p:cNvPr id="16" name="Rechteck 15">
            <a:extLst>
              <a:ext uri="{FF2B5EF4-FFF2-40B4-BE49-F238E27FC236}">
                <a16:creationId xmlns:a16="http://schemas.microsoft.com/office/drawing/2014/main" id="{87BC590C-B6AA-11EC-BE19-9760270FEF90}"/>
              </a:ext>
            </a:extLst>
          </p:cNvPr>
          <p:cNvSpPr/>
          <p:nvPr/>
        </p:nvSpPr>
        <p:spPr>
          <a:xfrm>
            <a:off x="3541346" y="5719640"/>
            <a:ext cx="5735176" cy="471164"/>
          </a:xfrm>
          <a:prstGeom prst="rect">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200" tIns="99200" rIns="99200" bIns="99200" numCol="1" spcCol="1270" anchor="ctr" anchorCtr="0">
            <a:noAutofit/>
          </a:bodyPr>
          <a:lstStyle/>
          <a:p>
            <a:pPr marL="342900" lvl="0" indent="-342900" algn="l" defTabSz="889000">
              <a:lnSpc>
                <a:spcPct val="90000"/>
              </a:lnSpc>
              <a:spcBef>
                <a:spcPct val="0"/>
              </a:spcBef>
              <a:spcAft>
                <a:spcPct val="35000"/>
              </a:spcAft>
              <a:buFont typeface="Arial" panose="020B0604020202020204" pitchFamily="34" charset="0"/>
              <a:buChar char="•"/>
            </a:pPr>
            <a:r>
              <a:rPr lang="en-GB" sz="2000" kern="1200"/>
              <a:t>Social and cultural norms</a:t>
            </a:r>
          </a:p>
        </p:txBody>
      </p:sp>
      <p:pic>
        <p:nvPicPr>
          <p:cNvPr id="7" name="Grafik 6" descr="Ein Bild, das Muster, Schwarzweiß, Kreis, Grafiken enthält.&#10;&#10;Automatisch generierte Beschreibung">
            <a:extLst>
              <a:ext uri="{FF2B5EF4-FFF2-40B4-BE49-F238E27FC236}">
                <a16:creationId xmlns:a16="http://schemas.microsoft.com/office/drawing/2014/main" id="{79807E12-3F0C-226E-EFFC-CBC4C5FECD0A}"/>
              </a:ext>
            </a:extLst>
          </p:cNvPr>
          <p:cNvPicPr>
            <a:picLocks noChangeAspect="1"/>
          </p:cNvPicPr>
          <p:nvPr/>
        </p:nvPicPr>
        <p:blipFill>
          <a:blip r:embed="rId2"/>
          <a:stretch>
            <a:fillRect/>
          </a:stretch>
        </p:blipFill>
        <p:spPr>
          <a:xfrm>
            <a:off x="10686732" y="4893842"/>
            <a:ext cx="1134020" cy="1134020"/>
          </a:xfrm>
          <a:prstGeom prst="rect">
            <a:avLst/>
          </a:prstGeom>
        </p:spPr>
      </p:pic>
      <p:sp>
        <p:nvSpPr>
          <p:cNvPr id="8" name="Textfeld 7">
            <a:extLst>
              <a:ext uri="{FF2B5EF4-FFF2-40B4-BE49-F238E27FC236}">
                <a16:creationId xmlns:a16="http://schemas.microsoft.com/office/drawing/2014/main" id="{7B8FFC72-0399-3CE1-8A4A-38F210B961EA}"/>
              </a:ext>
            </a:extLst>
          </p:cNvPr>
          <p:cNvSpPr txBox="1"/>
          <p:nvPr/>
        </p:nvSpPr>
        <p:spPr>
          <a:xfrm>
            <a:off x="10541884" y="6027862"/>
            <a:ext cx="1416962" cy="184666"/>
          </a:xfrm>
          <a:prstGeom prst="rect">
            <a:avLst/>
          </a:prstGeom>
          <a:noFill/>
        </p:spPr>
        <p:txBody>
          <a:bodyPr wrap="square">
            <a:spAutoFit/>
          </a:bodyPr>
          <a:lstStyle/>
          <a:p>
            <a:pPr algn="ctr"/>
            <a:r>
              <a:rPr lang="de-AT" sz="600">
                <a:solidFill>
                  <a:srgbClr val="EE297B"/>
                </a:solidFill>
              </a:rPr>
              <a:t>https://www.gemconsortium.org/</a:t>
            </a:r>
          </a:p>
        </p:txBody>
      </p:sp>
      <p:sp>
        <p:nvSpPr>
          <p:cNvPr id="17" name="Slide Number Placeholder 1">
            <a:extLst>
              <a:ext uri="{FF2B5EF4-FFF2-40B4-BE49-F238E27FC236}">
                <a16:creationId xmlns:a16="http://schemas.microsoft.com/office/drawing/2014/main" id="{18ED4256-F73B-500D-8D5C-B20DB62382EF}"/>
              </a:ext>
            </a:extLst>
          </p:cNvPr>
          <p:cNvSpPr>
            <a:spLocks noGrp="1"/>
          </p:cNvSpPr>
          <p:nvPr>
            <p:ph type="sldNum" sz="quarter" idx="12"/>
          </p:nvPr>
        </p:nvSpPr>
        <p:spPr>
          <a:xfrm>
            <a:off x="10600266" y="6356350"/>
            <a:ext cx="753533" cy="365125"/>
          </a:xfrm>
        </p:spPr>
        <p:txBody>
          <a:bodyPr/>
          <a:lstStyle/>
          <a:p>
            <a:fld id="{C3F65BB1-9206-4D7F-97F9-47DCC7DC6334}" type="slidenum">
              <a:rPr lang="en-GB" smtClean="0"/>
              <a:pPr/>
              <a:t>5</a:t>
            </a:fld>
            <a:endParaRPr lang="en-GB"/>
          </a:p>
        </p:txBody>
      </p:sp>
    </p:spTree>
    <p:extLst>
      <p:ext uri="{BB962C8B-B14F-4D97-AF65-F5344CB8AC3E}">
        <p14:creationId xmlns:p14="http://schemas.microsoft.com/office/powerpoint/2010/main" val="65489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7E71D95D-3EE1-8D26-3E48-A154521AB869}"/>
              </a:ext>
            </a:extLst>
          </p:cNvPr>
          <p:cNvSpPr>
            <a:spLocks noGrp="1"/>
          </p:cNvSpPr>
          <p:nvPr>
            <p:ph type="title"/>
          </p:nvPr>
        </p:nvSpPr>
        <p:spPr/>
        <p:txBody>
          <a:bodyPr>
            <a:normAutofit/>
          </a:bodyPr>
          <a:lstStyle/>
          <a:p>
            <a:r>
              <a:rPr lang="en-GB" altLang="en-US" sz="4400">
                <a:latin typeface="+mj-lt"/>
              </a:rPr>
              <a:t>National Entrepreneurship Context index</a:t>
            </a:r>
            <a:endParaRPr lang="de-AT"/>
          </a:p>
        </p:txBody>
      </p:sp>
      <p:sp>
        <p:nvSpPr>
          <p:cNvPr id="9" name="Textplatzhalter 8">
            <a:extLst>
              <a:ext uri="{FF2B5EF4-FFF2-40B4-BE49-F238E27FC236}">
                <a16:creationId xmlns:a16="http://schemas.microsoft.com/office/drawing/2014/main" id="{6DC3E8AE-B1E2-A5B3-72F1-8E3FC3884242}"/>
              </a:ext>
            </a:extLst>
          </p:cNvPr>
          <p:cNvSpPr>
            <a:spLocks noGrp="1"/>
          </p:cNvSpPr>
          <p:nvPr>
            <p:ph type="body" idx="1"/>
          </p:nvPr>
        </p:nvSpPr>
        <p:spPr/>
        <p:txBody>
          <a:bodyPr/>
          <a:lstStyle/>
          <a:p>
            <a:r>
              <a:rPr lang="de-DE"/>
              <a:t>Top 10</a:t>
            </a:r>
            <a:endParaRPr lang="de-AT"/>
          </a:p>
        </p:txBody>
      </p:sp>
      <p:sp>
        <p:nvSpPr>
          <p:cNvPr id="10" name="Inhaltsplatzhalter 9">
            <a:extLst>
              <a:ext uri="{FF2B5EF4-FFF2-40B4-BE49-F238E27FC236}">
                <a16:creationId xmlns:a16="http://schemas.microsoft.com/office/drawing/2014/main" id="{9B999DF4-2783-A388-875C-5EBC297B9ACB}"/>
              </a:ext>
            </a:extLst>
          </p:cNvPr>
          <p:cNvSpPr>
            <a:spLocks noGrp="1"/>
          </p:cNvSpPr>
          <p:nvPr>
            <p:ph sz="half" idx="2"/>
          </p:nvPr>
        </p:nvSpPr>
        <p:spPr/>
        <p:txBody>
          <a:bodyPr vert="horz" lIns="91440" tIns="45720" rIns="91440" bIns="45720" rtlCol="0" anchor="t">
            <a:normAutofit fontScale="62500" lnSpcReduction="20000"/>
          </a:bodyPr>
          <a:lstStyle/>
          <a:p>
            <a:pPr marL="514350" indent="-514350">
              <a:buFont typeface="+mj-lt"/>
              <a:buAutoNum type="arabicPeriod"/>
            </a:pPr>
            <a:r>
              <a:rPr lang="en-GB"/>
              <a:t>UAE </a:t>
            </a:r>
          </a:p>
          <a:p>
            <a:pPr marL="514350" indent="-514350">
              <a:buAutoNum type="arabicPeriod"/>
            </a:pPr>
            <a:r>
              <a:rPr lang="en-GB"/>
              <a:t>Saudi Arabia </a:t>
            </a:r>
            <a:endParaRPr lang="en-GB">
              <a:cs typeface="Assistant"/>
            </a:endParaRPr>
          </a:p>
          <a:p>
            <a:pPr marL="514350" indent="-514350">
              <a:buAutoNum type="arabicPeriod"/>
            </a:pPr>
            <a:r>
              <a:rPr lang="en-GB"/>
              <a:t>Taiwan </a:t>
            </a:r>
            <a:endParaRPr lang="en-GB" sz="2800">
              <a:cs typeface="Assistant"/>
            </a:endParaRPr>
          </a:p>
          <a:p>
            <a:pPr marL="514350" indent="-514350">
              <a:buFont typeface="+mj-lt"/>
              <a:buAutoNum type="arabicPeriod"/>
            </a:pPr>
            <a:r>
              <a:rPr lang="en-GB"/>
              <a:t>India </a:t>
            </a:r>
            <a:endParaRPr lang="en-GB" sz="2800">
              <a:cs typeface="Assistant"/>
            </a:endParaRPr>
          </a:p>
          <a:p>
            <a:pPr marL="514350" indent="-514350">
              <a:buFont typeface="+mj-lt"/>
              <a:buAutoNum type="arabicPeriod"/>
            </a:pPr>
            <a:r>
              <a:rPr lang="en-GB">
                <a:cs typeface="Assistant"/>
              </a:rPr>
              <a:t>Netherlands</a:t>
            </a:r>
            <a:endParaRPr lang="en-GB" sz="2800"/>
          </a:p>
          <a:p>
            <a:pPr marL="514350" indent="-514350">
              <a:buFont typeface="+mj-lt"/>
              <a:buAutoNum type="arabicPeriod"/>
            </a:pPr>
            <a:r>
              <a:rPr lang="en-GB"/>
              <a:t>Lithuania</a:t>
            </a:r>
            <a:endParaRPr lang="en-GB" sz="2800">
              <a:cs typeface="Assistant"/>
            </a:endParaRPr>
          </a:p>
          <a:p>
            <a:pPr marL="514350" indent="-514350">
              <a:buFont typeface="+mj-lt"/>
              <a:buAutoNum type="arabicPeriod"/>
            </a:pPr>
            <a:r>
              <a:rPr lang="en-GB">
                <a:cs typeface="Assistant"/>
              </a:rPr>
              <a:t>Indonesia</a:t>
            </a:r>
            <a:endParaRPr lang="en-GB" sz="2800">
              <a:cs typeface="Assistant"/>
            </a:endParaRPr>
          </a:p>
          <a:p>
            <a:pPr marL="514350" indent="-514350">
              <a:buFont typeface="+mj-lt"/>
              <a:buAutoNum type="arabicPeriod"/>
            </a:pPr>
            <a:r>
              <a:rPr lang="en-GB">
                <a:cs typeface="Assistant"/>
              </a:rPr>
              <a:t>Switzerland</a:t>
            </a:r>
            <a:endParaRPr lang="en-GB" sz="2800">
              <a:cs typeface="Assistant"/>
            </a:endParaRPr>
          </a:p>
          <a:p>
            <a:pPr marL="514350" indent="-514350">
              <a:buFont typeface="+mj-lt"/>
              <a:buAutoNum type="arabicPeriod"/>
            </a:pPr>
            <a:r>
              <a:rPr lang="en-GB">
                <a:cs typeface="Assistant"/>
              </a:rPr>
              <a:t>Republic of Korea</a:t>
            </a:r>
            <a:endParaRPr lang="en-GB" sz="2800">
              <a:cs typeface="Assistant"/>
            </a:endParaRPr>
          </a:p>
          <a:p>
            <a:pPr marL="514350" indent="-514350">
              <a:buFont typeface="+mj-lt"/>
              <a:buAutoNum type="arabicPeriod"/>
            </a:pPr>
            <a:r>
              <a:rPr lang="en-GB">
                <a:cs typeface="Assistant"/>
              </a:rPr>
              <a:t>Quatar</a:t>
            </a:r>
            <a:endParaRPr lang="en-GB" sz="2800">
              <a:cs typeface="Assistant"/>
            </a:endParaRPr>
          </a:p>
          <a:p>
            <a:endParaRPr lang="de-AT"/>
          </a:p>
        </p:txBody>
      </p:sp>
      <p:sp>
        <p:nvSpPr>
          <p:cNvPr id="11" name="Textplatzhalter 10">
            <a:extLst>
              <a:ext uri="{FF2B5EF4-FFF2-40B4-BE49-F238E27FC236}">
                <a16:creationId xmlns:a16="http://schemas.microsoft.com/office/drawing/2014/main" id="{72DE1B24-DE1F-23B9-7AEF-4551F48AF585}"/>
              </a:ext>
            </a:extLst>
          </p:cNvPr>
          <p:cNvSpPr>
            <a:spLocks noGrp="1"/>
          </p:cNvSpPr>
          <p:nvPr>
            <p:ph type="body" sz="quarter" idx="3"/>
          </p:nvPr>
        </p:nvSpPr>
        <p:spPr/>
        <p:txBody>
          <a:bodyPr/>
          <a:lstStyle/>
          <a:p>
            <a:r>
              <a:rPr lang="de-DE"/>
              <a:t>Bottom 10</a:t>
            </a:r>
            <a:endParaRPr lang="de-AT"/>
          </a:p>
        </p:txBody>
      </p:sp>
      <p:sp>
        <p:nvSpPr>
          <p:cNvPr id="13" name="Inhaltsplatzhalter 12">
            <a:extLst>
              <a:ext uri="{FF2B5EF4-FFF2-40B4-BE49-F238E27FC236}">
                <a16:creationId xmlns:a16="http://schemas.microsoft.com/office/drawing/2014/main" id="{C54942AB-7FC1-5F40-3F4D-811E0AFF2A56}"/>
              </a:ext>
            </a:extLst>
          </p:cNvPr>
          <p:cNvSpPr>
            <a:spLocks noGrp="1"/>
          </p:cNvSpPr>
          <p:nvPr>
            <p:ph sz="quarter" idx="4"/>
          </p:nvPr>
        </p:nvSpPr>
        <p:spPr/>
        <p:txBody>
          <a:bodyPr vert="horz" lIns="91440" tIns="45720" rIns="91440" bIns="45720" rtlCol="0" anchor="t">
            <a:normAutofit fontScale="62500" lnSpcReduction="20000"/>
          </a:bodyPr>
          <a:lstStyle/>
          <a:p>
            <a:pPr marL="0" indent="0">
              <a:spcBef>
                <a:spcPts val="0"/>
              </a:spcBef>
              <a:spcAft>
                <a:spcPts val="1200"/>
              </a:spcAft>
              <a:buClr>
                <a:schemeClr val="tx1"/>
              </a:buClr>
              <a:buNone/>
            </a:pPr>
            <a:r>
              <a:rPr lang="en-GB">
                <a:solidFill>
                  <a:schemeClr val="tx1"/>
                </a:solidFill>
              </a:rPr>
              <a:t>42. Puerto Rico</a:t>
            </a:r>
            <a:endParaRPr lang="en-GB">
              <a:solidFill>
                <a:schemeClr val="tx1"/>
              </a:solidFill>
              <a:cs typeface="Assistant"/>
            </a:endParaRPr>
          </a:p>
          <a:p>
            <a:pPr marL="0" indent="0">
              <a:spcBef>
                <a:spcPts val="0"/>
              </a:spcBef>
              <a:spcAft>
                <a:spcPts val="1200"/>
              </a:spcAft>
              <a:buNone/>
            </a:pPr>
            <a:r>
              <a:rPr lang="en-GB">
                <a:solidFill>
                  <a:schemeClr val="tx1"/>
                </a:solidFill>
              </a:rPr>
              <a:t>43. Guatemala</a:t>
            </a:r>
            <a:endParaRPr lang="en-GB" sz="2800" b="0">
              <a:solidFill>
                <a:schemeClr val="tx1"/>
              </a:solidFill>
              <a:latin typeface="+mn-lt"/>
              <a:cs typeface="Assistant"/>
            </a:endParaRPr>
          </a:p>
          <a:p>
            <a:pPr marL="0" indent="0">
              <a:spcBef>
                <a:spcPts val="0"/>
              </a:spcBef>
              <a:spcAft>
                <a:spcPts val="1200"/>
              </a:spcAft>
              <a:buClr>
                <a:schemeClr val="tx1"/>
              </a:buClr>
              <a:buNone/>
            </a:pPr>
            <a:r>
              <a:rPr lang="en-GB">
                <a:solidFill>
                  <a:schemeClr val="tx1"/>
                </a:solidFill>
              </a:rPr>
              <a:t>44. Mexico </a:t>
            </a:r>
            <a:endParaRPr lang="en-GB" sz="2800" b="0">
              <a:solidFill>
                <a:schemeClr val="tx1"/>
              </a:solidFill>
              <a:latin typeface="+mn-lt"/>
              <a:cs typeface="Assistant"/>
            </a:endParaRPr>
          </a:p>
          <a:p>
            <a:pPr marL="0" indent="0">
              <a:spcBef>
                <a:spcPts val="0"/>
              </a:spcBef>
              <a:spcAft>
                <a:spcPts val="1200"/>
              </a:spcAft>
              <a:buClr>
                <a:schemeClr val="tx1"/>
              </a:buClr>
              <a:buNone/>
            </a:pPr>
            <a:r>
              <a:rPr lang="en-GB">
                <a:solidFill>
                  <a:schemeClr val="tx1"/>
                </a:solidFill>
              </a:rPr>
              <a:t>45. Polen </a:t>
            </a:r>
          </a:p>
          <a:p>
            <a:pPr marL="0" indent="0">
              <a:spcBef>
                <a:spcPts val="0"/>
              </a:spcBef>
              <a:spcAft>
                <a:spcPts val="1200"/>
              </a:spcAft>
              <a:buClr>
                <a:schemeClr val="tx1"/>
              </a:buClr>
              <a:buNone/>
            </a:pPr>
            <a:r>
              <a:rPr lang="en-GB">
                <a:solidFill>
                  <a:schemeClr val="tx1"/>
                </a:solidFill>
              </a:rPr>
              <a:t>46. Argentina </a:t>
            </a:r>
            <a:endParaRPr lang="en-GB" sz="2800" b="0">
              <a:solidFill>
                <a:schemeClr val="tx1"/>
              </a:solidFill>
              <a:latin typeface="+mn-lt"/>
              <a:cs typeface="Assistant"/>
            </a:endParaRPr>
          </a:p>
          <a:p>
            <a:pPr marL="0" indent="0">
              <a:spcBef>
                <a:spcPts val="0"/>
              </a:spcBef>
              <a:spcAft>
                <a:spcPts val="1200"/>
              </a:spcAft>
              <a:buClr>
                <a:schemeClr val="tx1"/>
              </a:buClr>
              <a:buNone/>
            </a:pPr>
            <a:r>
              <a:rPr lang="en-GB">
                <a:solidFill>
                  <a:schemeClr val="tx1"/>
                </a:solidFill>
              </a:rPr>
              <a:t>47. Tunisia </a:t>
            </a:r>
            <a:endParaRPr lang="en-GB" sz="2800" b="0">
              <a:solidFill>
                <a:schemeClr val="tx1"/>
              </a:solidFill>
              <a:latin typeface="+mn-lt"/>
              <a:cs typeface="Assistant"/>
            </a:endParaRPr>
          </a:p>
          <a:p>
            <a:pPr marL="0" indent="0">
              <a:spcBef>
                <a:spcPts val="0"/>
              </a:spcBef>
              <a:spcAft>
                <a:spcPts val="1200"/>
              </a:spcAft>
              <a:buClr>
                <a:schemeClr val="tx1"/>
              </a:buClr>
              <a:buNone/>
            </a:pPr>
            <a:r>
              <a:rPr lang="en-GB">
                <a:solidFill>
                  <a:schemeClr val="tx1"/>
                </a:solidFill>
              </a:rPr>
              <a:t>48. Brazil </a:t>
            </a:r>
            <a:endParaRPr lang="en-GB" sz="2800" b="0">
              <a:solidFill>
                <a:schemeClr val="tx1"/>
              </a:solidFill>
              <a:latin typeface="+mn-lt"/>
              <a:cs typeface="Assistant"/>
            </a:endParaRPr>
          </a:p>
          <a:p>
            <a:pPr marL="0" indent="0">
              <a:spcBef>
                <a:spcPts val="0"/>
              </a:spcBef>
              <a:spcAft>
                <a:spcPts val="1200"/>
              </a:spcAft>
              <a:buClr>
                <a:schemeClr val="tx1"/>
              </a:buClr>
              <a:buNone/>
            </a:pPr>
            <a:r>
              <a:rPr lang="en-GB">
                <a:solidFill>
                  <a:schemeClr val="tx1"/>
                </a:solidFill>
              </a:rPr>
              <a:t>49. Togo</a:t>
            </a:r>
            <a:endParaRPr lang="en-GB" sz="2800" b="0">
              <a:solidFill>
                <a:schemeClr val="tx1"/>
              </a:solidFill>
              <a:latin typeface="+mn-lt"/>
              <a:cs typeface="Assistant"/>
            </a:endParaRPr>
          </a:p>
          <a:p>
            <a:pPr marL="0" indent="0">
              <a:spcBef>
                <a:spcPts val="0"/>
              </a:spcBef>
              <a:spcAft>
                <a:spcPts val="1200"/>
              </a:spcAft>
              <a:buClr>
                <a:schemeClr val="tx1"/>
              </a:buClr>
              <a:buNone/>
            </a:pPr>
            <a:r>
              <a:rPr lang="en-GB">
                <a:solidFill>
                  <a:schemeClr val="tx1"/>
                </a:solidFill>
              </a:rPr>
              <a:t>50. Iran </a:t>
            </a:r>
            <a:endParaRPr lang="en-GB" sz="2800" b="0">
              <a:solidFill>
                <a:schemeClr val="tx1"/>
              </a:solidFill>
              <a:latin typeface="+mn-lt"/>
              <a:cs typeface="Assistant"/>
            </a:endParaRPr>
          </a:p>
          <a:p>
            <a:pPr marL="0" indent="0">
              <a:spcBef>
                <a:spcPts val="0"/>
              </a:spcBef>
              <a:spcAft>
                <a:spcPts val="1200"/>
              </a:spcAft>
              <a:buClr>
                <a:schemeClr val="tx1"/>
              </a:buClr>
              <a:buNone/>
            </a:pPr>
            <a:r>
              <a:rPr lang="en-GB">
                <a:solidFill>
                  <a:schemeClr val="tx1"/>
                </a:solidFill>
              </a:rPr>
              <a:t>51. Venezuela </a:t>
            </a:r>
            <a:endParaRPr lang="en-GB" sz="2800" b="0">
              <a:solidFill>
                <a:schemeClr val="tx1"/>
              </a:solidFill>
              <a:latin typeface="+mn-lt"/>
              <a:cs typeface="Assistant"/>
            </a:endParaRPr>
          </a:p>
          <a:p>
            <a:pPr>
              <a:buClr>
                <a:schemeClr val="tx1"/>
              </a:buClr>
            </a:pPr>
            <a:endParaRPr lang="de-AT">
              <a:solidFill>
                <a:schemeClr val="tx1"/>
              </a:solidFill>
            </a:endParaRPr>
          </a:p>
        </p:txBody>
      </p:sp>
      <p:pic>
        <p:nvPicPr>
          <p:cNvPr id="7" name="Grafik 6" descr="Ein Bild, das Muster, Schwarzweiß, Kreis, Grafiken enthält.&#10;&#10;Automatisch generierte Beschreibung">
            <a:extLst>
              <a:ext uri="{FF2B5EF4-FFF2-40B4-BE49-F238E27FC236}">
                <a16:creationId xmlns:a16="http://schemas.microsoft.com/office/drawing/2014/main" id="{79807E12-3F0C-226E-EFFC-CBC4C5FECD0A}"/>
              </a:ext>
            </a:extLst>
          </p:cNvPr>
          <p:cNvPicPr>
            <a:picLocks noChangeAspect="1"/>
          </p:cNvPicPr>
          <p:nvPr/>
        </p:nvPicPr>
        <p:blipFill>
          <a:blip r:embed="rId2"/>
          <a:stretch>
            <a:fillRect/>
          </a:stretch>
        </p:blipFill>
        <p:spPr>
          <a:xfrm>
            <a:off x="10686732" y="4883624"/>
            <a:ext cx="1134020" cy="1134020"/>
          </a:xfrm>
          <a:prstGeom prst="rect">
            <a:avLst/>
          </a:prstGeom>
        </p:spPr>
      </p:pic>
      <p:sp>
        <p:nvSpPr>
          <p:cNvPr id="8" name="Textfeld 7">
            <a:extLst>
              <a:ext uri="{FF2B5EF4-FFF2-40B4-BE49-F238E27FC236}">
                <a16:creationId xmlns:a16="http://schemas.microsoft.com/office/drawing/2014/main" id="{7B8FFC72-0399-3CE1-8A4A-38F210B961EA}"/>
              </a:ext>
            </a:extLst>
          </p:cNvPr>
          <p:cNvSpPr txBox="1"/>
          <p:nvPr/>
        </p:nvSpPr>
        <p:spPr>
          <a:xfrm>
            <a:off x="10541884" y="6017644"/>
            <a:ext cx="1416962" cy="184666"/>
          </a:xfrm>
          <a:prstGeom prst="rect">
            <a:avLst/>
          </a:prstGeom>
          <a:noFill/>
        </p:spPr>
        <p:txBody>
          <a:bodyPr wrap="square">
            <a:spAutoFit/>
          </a:bodyPr>
          <a:lstStyle/>
          <a:p>
            <a:pPr algn="ctr"/>
            <a:r>
              <a:rPr lang="de-AT" sz="600">
                <a:solidFill>
                  <a:srgbClr val="EE297B"/>
                </a:solidFill>
              </a:rPr>
              <a:t>https://www.gemconsortium.org/</a:t>
            </a:r>
          </a:p>
        </p:txBody>
      </p:sp>
      <p:pic>
        <p:nvPicPr>
          <p:cNvPr id="2" name="Picture 2" descr="GEM Global Entrepreneurship Monitor | Global entrepreneurship,  Entrepreneurship, Global">
            <a:extLst>
              <a:ext uri="{FF2B5EF4-FFF2-40B4-BE49-F238E27FC236}">
                <a16:creationId xmlns:a16="http://schemas.microsoft.com/office/drawing/2014/main" id="{A637248F-1169-9B6C-776F-C754448FA292}"/>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4539" t="11258" r="14632" b="14952"/>
          <a:stretch/>
        </p:blipFill>
        <p:spPr bwMode="auto">
          <a:xfrm>
            <a:off x="10686732" y="3816937"/>
            <a:ext cx="960551" cy="900000"/>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
            <a:extLst>
              <a:ext uri="{FF2B5EF4-FFF2-40B4-BE49-F238E27FC236}">
                <a16:creationId xmlns:a16="http://schemas.microsoft.com/office/drawing/2014/main" id="{431A18CE-62B3-C01E-341A-A08ED1F87D87}"/>
              </a:ext>
            </a:extLst>
          </p:cNvPr>
          <p:cNvSpPr>
            <a:spLocks noGrp="1"/>
          </p:cNvSpPr>
          <p:nvPr>
            <p:ph type="sldNum" sz="quarter" idx="12"/>
          </p:nvPr>
        </p:nvSpPr>
        <p:spPr>
          <a:xfrm>
            <a:off x="10600266" y="6356350"/>
            <a:ext cx="753533" cy="365125"/>
          </a:xfrm>
        </p:spPr>
        <p:txBody>
          <a:bodyPr/>
          <a:lstStyle/>
          <a:p>
            <a:fld id="{C3F65BB1-9206-4D7F-97F9-47DCC7DC6334}" type="slidenum">
              <a:rPr lang="en-GB" smtClean="0"/>
              <a:pPr/>
              <a:t>6</a:t>
            </a:fld>
            <a:endParaRPr lang="en-GB"/>
          </a:p>
        </p:txBody>
      </p:sp>
      <p:sp>
        <p:nvSpPr>
          <p:cNvPr id="3" name="TextBox 2">
            <a:extLst>
              <a:ext uri="{FF2B5EF4-FFF2-40B4-BE49-F238E27FC236}">
                <a16:creationId xmlns:a16="http://schemas.microsoft.com/office/drawing/2014/main" id="{9859EBCF-25C8-D135-8D72-27E410E6FF8C}"/>
              </a:ext>
            </a:extLst>
          </p:cNvPr>
          <p:cNvSpPr txBox="1"/>
          <p:nvPr/>
        </p:nvSpPr>
        <p:spPr>
          <a:xfrm>
            <a:off x="4086422" y="6348949"/>
            <a:ext cx="1817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ssistant"/>
              </a:rPr>
              <a:t>GEM 2022/2023</a:t>
            </a:r>
            <a:endParaRPr lang="en-US"/>
          </a:p>
        </p:txBody>
      </p:sp>
    </p:spTree>
    <p:extLst>
      <p:ext uri="{BB962C8B-B14F-4D97-AF65-F5344CB8AC3E}">
        <p14:creationId xmlns:p14="http://schemas.microsoft.com/office/powerpoint/2010/main" val="3740338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txBox="1">
            <a:spLocks/>
          </p:cNvSpPr>
          <p:nvPr/>
        </p:nvSpPr>
        <p:spPr>
          <a:xfrm>
            <a:off x="1712766" y="331360"/>
            <a:ext cx="7668343" cy="936104"/>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spcBef>
                <a:spcPts val="600"/>
              </a:spcBef>
            </a:pPr>
            <a:r>
              <a:rPr lang="en-GB" sz="4400" b="0">
                <a:effectLst/>
                <a:latin typeface="+mj-lt"/>
              </a:rPr>
              <a:t>GEM national reports</a:t>
            </a:r>
          </a:p>
        </p:txBody>
      </p:sp>
      <p:pic>
        <p:nvPicPr>
          <p:cNvPr id="10242" name="Picture 2" descr="Position statement: GEM and GEDI GEM Global Entrepreneurship Moni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953" y="2275231"/>
            <a:ext cx="5747527" cy="2844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17746" y="2651173"/>
            <a:ext cx="3727633" cy="954107"/>
          </a:xfrm>
          <a:prstGeom prst="rect">
            <a:avLst/>
          </a:prstGeom>
          <a:noFill/>
        </p:spPr>
        <p:txBody>
          <a:bodyPr wrap="square" rtlCol="0">
            <a:spAutoFit/>
          </a:bodyPr>
          <a:lstStyle/>
          <a:p>
            <a:pPr>
              <a:spcAft>
                <a:spcPts val="2400"/>
              </a:spcAft>
            </a:pPr>
            <a:r>
              <a:rPr lang="en-GB" sz="2800" b="1"/>
              <a:t>Global &amp; other national reports </a:t>
            </a:r>
          </a:p>
        </p:txBody>
      </p:sp>
      <p:pic>
        <p:nvPicPr>
          <p:cNvPr id="14" name="Picture 13">
            <a:hlinkClick r:id="rId4"/>
          </p:cNvPr>
          <p:cNvPicPr/>
          <p:nvPr/>
        </p:nvPicPr>
        <p:blipFill>
          <a:blip r:embed="rId5"/>
          <a:srcRect/>
          <a:stretch/>
        </p:blipFill>
        <p:spPr bwMode="auto">
          <a:xfrm>
            <a:off x="1628826" y="2804226"/>
            <a:ext cx="648000" cy="648000"/>
          </a:xfrm>
          <a:prstGeom prst="rect">
            <a:avLst/>
          </a:prstGeom>
          <a:noFill/>
          <a:ln>
            <a:noFill/>
          </a:ln>
        </p:spPr>
      </p:pic>
      <p:pic>
        <p:nvPicPr>
          <p:cNvPr id="15" name="Picture 14">
            <a:hlinkClick r:id="rId6"/>
          </p:cNvPr>
          <p:cNvPicPr/>
          <p:nvPr/>
        </p:nvPicPr>
        <p:blipFill>
          <a:blip r:embed="rId5"/>
          <a:srcRect/>
          <a:stretch/>
        </p:blipFill>
        <p:spPr bwMode="auto">
          <a:xfrm>
            <a:off x="1627575" y="3978178"/>
            <a:ext cx="648000" cy="648000"/>
          </a:xfrm>
          <a:prstGeom prst="rect">
            <a:avLst/>
          </a:prstGeom>
          <a:noFill/>
          <a:ln>
            <a:noFill/>
          </a:ln>
        </p:spPr>
      </p:pic>
      <p:sp>
        <p:nvSpPr>
          <p:cNvPr id="4" name="TextBox 7">
            <a:extLst>
              <a:ext uri="{FF2B5EF4-FFF2-40B4-BE49-F238E27FC236}">
                <a16:creationId xmlns:a16="http://schemas.microsoft.com/office/drawing/2014/main" id="{45FF482A-5659-8A90-969D-95E64385EED5}"/>
              </a:ext>
            </a:extLst>
          </p:cNvPr>
          <p:cNvSpPr txBox="1"/>
          <p:nvPr/>
        </p:nvSpPr>
        <p:spPr>
          <a:xfrm>
            <a:off x="2417746" y="3883280"/>
            <a:ext cx="2376264" cy="671594"/>
          </a:xfrm>
          <a:prstGeom prst="rect">
            <a:avLst/>
          </a:prstGeom>
          <a:noFill/>
        </p:spPr>
        <p:txBody>
          <a:bodyPr wrap="square" rtlCol="0">
            <a:spAutoFit/>
          </a:bodyPr>
          <a:lstStyle/>
          <a:p>
            <a:pPr>
              <a:lnSpc>
                <a:spcPct val="150000"/>
              </a:lnSpc>
            </a:pPr>
            <a:r>
              <a:rPr lang="en-GB" sz="2800" b="1"/>
              <a:t>UK report</a:t>
            </a:r>
          </a:p>
        </p:txBody>
      </p:sp>
      <p:sp>
        <p:nvSpPr>
          <p:cNvPr id="5" name="Slide Number Placeholder 1">
            <a:extLst>
              <a:ext uri="{FF2B5EF4-FFF2-40B4-BE49-F238E27FC236}">
                <a16:creationId xmlns:a16="http://schemas.microsoft.com/office/drawing/2014/main" id="{985FF4B4-162C-DAD2-C9D4-A1AFAAEBE40D}"/>
              </a:ext>
            </a:extLst>
          </p:cNvPr>
          <p:cNvSpPr>
            <a:spLocks noGrp="1"/>
          </p:cNvSpPr>
          <p:nvPr>
            <p:ph type="sldNum" sz="quarter" idx="12"/>
          </p:nvPr>
        </p:nvSpPr>
        <p:spPr>
          <a:xfrm>
            <a:off x="10600266" y="6356350"/>
            <a:ext cx="753533" cy="365125"/>
          </a:xfrm>
        </p:spPr>
        <p:txBody>
          <a:bodyPr/>
          <a:lstStyle/>
          <a:p>
            <a:fld id="{C3F65BB1-9206-4D7F-97F9-47DCC7DC6334}" type="slidenum">
              <a:rPr lang="en-GB" smtClean="0"/>
              <a:pPr/>
              <a:t>7</a:t>
            </a:fld>
            <a:endParaRPr lang="en-GB"/>
          </a:p>
        </p:txBody>
      </p:sp>
    </p:spTree>
    <p:extLst>
      <p:ext uri="{BB962C8B-B14F-4D97-AF65-F5344CB8AC3E}">
        <p14:creationId xmlns:p14="http://schemas.microsoft.com/office/powerpoint/2010/main" val="2508736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F5FE6D-C37B-4976-8542-1255393C3BF8}"/>
              </a:ext>
            </a:extLst>
          </p:cNvPr>
          <p:cNvPicPr>
            <a:picLocks noChangeAspect="1"/>
          </p:cNvPicPr>
          <p:nvPr/>
        </p:nvPicPr>
        <p:blipFill rotWithShape="1">
          <a:blip r:embed="rId3"/>
          <a:srcRect t="1004"/>
          <a:stretch/>
        </p:blipFill>
        <p:spPr>
          <a:xfrm>
            <a:off x="3976298" y="2965487"/>
            <a:ext cx="3562544" cy="1958447"/>
          </a:xfrm>
          <a:prstGeom prst="rect">
            <a:avLst/>
          </a:prstGeom>
        </p:spPr>
      </p:pic>
      <p:sp>
        <p:nvSpPr>
          <p:cNvPr id="10" name="Titel 9">
            <a:extLst>
              <a:ext uri="{FF2B5EF4-FFF2-40B4-BE49-F238E27FC236}">
                <a16:creationId xmlns:a16="http://schemas.microsoft.com/office/drawing/2014/main" id="{1EE510A6-85AF-88FB-72C1-7AB6EB27FC87}"/>
              </a:ext>
            </a:extLst>
          </p:cNvPr>
          <p:cNvSpPr>
            <a:spLocks noGrp="1"/>
          </p:cNvSpPr>
          <p:nvPr>
            <p:ph type="title"/>
          </p:nvPr>
        </p:nvSpPr>
        <p:spPr/>
        <p:txBody>
          <a:bodyPr/>
          <a:lstStyle/>
          <a:p>
            <a:r>
              <a:rPr lang="de-DE" err="1"/>
              <a:t>Female</a:t>
            </a:r>
            <a:r>
              <a:rPr lang="de-DE"/>
              <a:t> </a:t>
            </a:r>
            <a:r>
              <a:rPr lang="de-DE" err="1"/>
              <a:t>entrepreneurship</a:t>
            </a:r>
            <a:endParaRPr lang="de-AT"/>
          </a:p>
        </p:txBody>
      </p:sp>
      <p:sp>
        <p:nvSpPr>
          <p:cNvPr id="12" name="Inhaltsplatzhalter 11">
            <a:extLst>
              <a:ext uri="{FF2B5EF4-FFF2-40B4-BE49-F238E27FC236}">
                <a16:creationId xmlns:a16="http://schemas.microsoft.com/office/drawing/2014/main" id="{44106D7E-A9FD-2D92-A7D8-F1E00C789C5F}"/>
              </a:ext>
            </a:extLst>
          </p:cNvPr>
          <p:cNvSpPr>
            <a:spLocks noGrp="1"/>
          </p:cNvSpPr>
          <p:nvPr>
            <p:ph idx="1"/>
          </p:nvPr>
        </p:nvSpPr>
        <p:spPr>
          <a:xfrm>
            <a:off x="1268186" y="1411968"/>
            <a:ext cx="10085614" cy="4786766"/>
          </a:xfrm>
        </p:spPr>
        <p:txBody>
          <a:bodyPr/>
          <a:lstStyle/>
          <a:p>
            <a:pPr marL="0" indent="0">
              <a:buNone/>
            </a:pPr>
            <a:r>
              <a:rPr lang="en-US" sz="2800"/>
              <a:t>In many countries, worldwide, more than twice as many companies are started by men.</a:t>
            </a:r>
            <a:endParaRPr lang="sv-SE" sz="2800"/>
          </a:p>
          <a:p>
            <a:endParaRPr lang="de-AT"/>
          </a:p>
        </p:txBody>
      </p:sp>
      <p:sp>
        <p:nvSpPr>
          <p:cNvPr id="3" name="Slide Number Placeholder 1">
            <a:extLst>
              <a:ext uri="{FF2B5EF4-FFF2-40B4-BE49-F238E27FC236}">
                <a16:creationId xmlns:a16="http://schemas.microsoft.com/office/drawing/2014/main" id="{D87CC572-E5BE-89C3-8CFE-EADCBEA55241}"/>
              </a:ext>
            </a:extLst>
          </p:cNvPr>
          <p:cNvSpPr>
            <a:spLocks noGrp="1"/>
          </p:cNvSpPr>
          <p:nvPr>
            <p:ph type="sldNum" sz="quarter" idx="12"/>
          </p:nvPr>
        </p:nvSpPr>
        <p:spPr>
          <a:xfrm>
            <a:off x="10600266" y="6356350"/>
            <a:ext cx="753533" cy="365125"/>
          </a:xfrm>
        </p:spPr>
        <p:txBody>
          <a:bodyPr/>
          <a:lstStyle/>
          <a:p>
            <a:fld id="{C3F65BB1-9206-4D7F-97F9-47DCC7DC6334}" type="slidenum">
              <a:rPr lang="en-GB" smtClean="0"/>
              <a:pPr/>
              <a:t>8</a:t>
            </a:fld>
            <a:endParaRPr lang="en-GB"/>
          </a:p>
        </p:txBody>
      </p:sp>
      <p:pic>
        <p:nvPicPr>
          <p:cNvPr id="15" name="Grafik 14" descr="Ein Bild, das Muster, Schwarzweiß, Kreis, Grafiken enthält.&#10;&#10;Automatisch generierte Beschreibung">
            <a:extLst>
              <a:ext uri="{FF2B5EF4-FFF2-40B4-BE49-F238E27FC236}">
                <a16:creationId xmlns:a16="http://schemas.microsoft.com/office/drawing/2014/main" id="{01C71DC1-0560-43FE-1FFB-784483D10AB2}"/>
              </a:ext>
            </a:extLst>
          </p:cNvPr>
          <p:cNvPicPr>
            <a:picLocks noChangeAspect="1"/>
          </p:cNvPicPr>
          <p:nvPr/>
        </p:nvPicPr>
        <p:blipFill>
          <a:blip r:embed="rId4"/>
          <a:stretch>
            <a:fillRect/>
          </a:stretch>
        </p:blipFill>
        <p:spPr>
          <a:xfrm>
            <a:off x="10686732" y="4883624"/>
            <a:ext cx="1134020" cy="1134020"/>
          </a:xfrm>
          <a:prstGeom prst="rect">
            <a:avLst/>
          </a:prstGeom>
        </p:spPr>
      </p:pic>
      <p:sp>
        <p:nvSpPr>
          <p:cNvPr id="16" name="Textfeld 15">
            <a:extLst>
              <a:ext uri="{FF2B5EF4-FFF2-40B4-BE49-F238E27FC236}">
                <a16:creationId xmlns:a16="http://schemas.microsoft.com/office/drawing/2014/main" id="{58097EA3-5B57-6970-4A69-20CB7352BFBA}"/>
              </a:ext>
            </a:extLst>
          </p:cNvPr>
          <p:cNvSpPr txBox="1"/>
          <p:nvPr/>
        </p:nvSpPr>
        <p:spPr>
          <a:xfrm>
            <a:off x="10541884" y="6017644"/>
            <a:ext cx="1416962" cy="184666"/>
          </a:xfrm>
          <a:prstGeom prst="rect">
            <a:avLst/>
          </a:prstGeom>
          <a:noFill/>
        </p:spPr>
        <p:txBody>
          <a:bodyPr wrap="square">
            <a:spAutoFit/>
          </a:bodyPr>
          <a:lstStyle/>
          <a:p>
            <a:pPr algn="ctr"/>
            <a:r>
              <a:rPr lang="de-AT" sz="600">
                <a:solidFill>
                  <a:srgbClr val="EE297B"/>
                </a:solidFill>
              </a:rPr>
              <a:t>https://www.gemconsortium.org/</a:t>
            </a:r>
          </a:p>
        </p:txBody>
      </p:sp>
      <p:pic>
        <p:nvPicPr>
          <p:cNvPr id="17" name="Picture 2" descr="GEM Global Entrepreneurship Monitor | Global entrepreneurship,  Entrepreneurship, Global">
            <a:extLst>
              <a:ext uri="{FF2B5EF4-FFF2-40B4-BE49-F238E27FC236}">
                <a16:creationId xmlns:a16="http://schemas.microsoft.com/office/drawing/2014/main" id="{FCCF9A8A-58C7-F254-AB15-4B00964FF82E}"/>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14539" t="11258" r="14632" b="14952"/>
          <a:stretch/>
        </p:blipFill>
        <p:spPr bwMode="auto">
          <a:xfrm>
            <a:off x="10686732" y="3816937"/>
            <a:ext cx="960551" cy="90000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descr="Ein Bild, das Kreis, Design, Darstellung, Astronomie enthält.&#10;&#10;Beschreibung automatisch generiert.">
            <a:extLst>
              <a:ext uri="{FF2B5EF4-FFF2-40B4-BE49-F238E27FC236}">
                <a16:creationId xmlns:a16="http://schemas.microsoft.com/office/drawing/2014/main" id="{847557F6-42E5-5848-9C02-225D4B0ECB33}"/>
              </a:ext>
            </a:extLst>
          </p:cNvPr>
          <p:cNvPicPr>
            <a:picLocks noChangeAspect="1"/>
          </p:cNvPicPr>
          <p:nvPr/>
        </p:nvPicPr>
        <p:blipFill>
          <a:blip r:embed="rId7"/>
          <a:stretch>
            <a:fillRect/>
          </a:stretch>
        </p:blipFill>
        <p:spPr>
          <a:xfrm>
            <a:off x="1268186" y="2773759"/>
            <a:ext cx="2525487" cy="2525487"/>
          </a:xfrm>
          <a:prstGeom prst="rect">
            <a:avLst/>
          </a:prstGeom>
        </p:spPr>
      </p:pic>
      <p:pic>
        <p:nvPicPr>
          <p:cNvPr id="4" name="Grafik 3" descr="Ein Bild, das Zeichnung, Kreis, Grafiken, Darstellung enthält.&#10;&#10;Beschreibung automatisch generiert.">
            <a:extLst>
              <a:ext uri="{FF2B5EF4-FFF2-40B4-BE49-F238E27FC236}">
                <a16:creationId xmlns:a16="http://schemas.microsoft.com/office/drawing/2014/main" id="{F23BDB45-0C54-BF48-5EEC-486690E87FE9}"/>
              </a:ext>
            </a:extLst>
          </p:cNvPr>
          <p:cNvPicPr>
            <a:picLocks noChangeAspect="1"/>
          </p:cNvPicPr>
          <p:nvPr/>
        </p:nvPicPr>
        <p:blipFill>
          <a:blip r:embed="rId8"/>
          <a:stretch>
            <a:fillRect/>
          </a:stretch>
        </p:blipFill>
        <p:spPr>
          <a:xfrm>
            <a:off x="7721467" y="2681966"/>
            <a:ext cx="2525487" cy="2525487"/>
          </a:xfrm>
          <a:prstGeom prst="rect">
            <a:avLst/>
          </a:prstGeom>
        </p:spPr>
      </p:pic>
    </p:spTree>
    <p:extLst>
      <p:ext uri="{BB962C8B-B14F-4D97-AF65-F5344CB8AC3E}">
        <p14:creationId xmlns:p14="http://schemas.microsoft.com/office/powerpoint/2010/main" val="2948778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D73C4DE-11E4-66EC-FEDC-AC2B99D7FA22}"/>
              </a:ext>
            </a:extLst>
          </p:cNvPr>
          <p:cNvSpPr>
            <a:spLocks noGrp="1"/>
          </p:cNvSpPr>
          <p:nvPr>
            <p:ph type="title"/>
          </p:nvPr>
        </p:nvSpPr>
        <p:spPr/>
        <p:txBody>
          <a:bodyPr/>
          <a:lstStyle/>
          <a:p>
            <a:r>
              <a:rPr lang="de-DE" err="1"/>
              <a:t>Female</a:t>
            </a:r>
            <a:r>
              <a:rPr lang="de-DE"/>
              <a:t> </a:t>
            </a:r>
            <a:r>
              <a:rPr lang="de-DE" err="1"/>
              <a:t>entrepreneurship</a:t>
            </a:r>
            <a:endParaRPr lang="de-AT"/>
          </a:p>
        </p:txBody>
      </p:sp>
      <p:sp>
        <p:nvSpPr>
          <p:cNvPr id="9" name="Inhaltsplatzhalter 8">
            <a:extLst>
              <a:ext uri="{FF2B5EF4-FFF2-40B4-BE49-F238E27FC236}">
                <a16:creationId xmlns:a16="http://schemas.microsoft.com/office/drawing/2014/main" id="{2BE6B469-3C65-6D38-8B0B-2D8BE87FB5E8}"/>
              </a:ext>
            </a:extLst>
          </p:cNvPr>
          <p:cNvSpPr>
            <a:spLocks noGrp="1"/>
          </p:cNvSpPr>
          <p:nvPr>
            <p:ph idx="1"/>
          </p:nvPr>
        </p:nvSpPr>
        <p:spPr>
          <a:xfrm>
            <a:off x="2635924" y="2508034"/>
            <a:ext cx="7852462" cy="546072"/>
          </a:xfrm>
        </p:spPr>
        <p:txBody>
          <a:bodyPr>
            <a:normAutofit/>
          </a:bodyPr>
          <a:lstStyle/>
          <a:p>
            <a:pPr marL="0" indent="0">
              <a:buNone/>
            </a:pPr>
            <a:r>
              <a:rPr lang="en-US"/>
              <a:t>GEM 2018/2019 women’s entrepreneurship report </a:t>
            </a:r>
          </a:p>
        </p:txBody>
      </p:sp>
      <p:sp>
        <p:nvSpPr>
          <p:cNvPr id="2" name="Slide Number Placeholder 1"/>
          <p:cNvSpPr>
            <a:spLocks noGrp="1"/>
          </p:cNvSpPr>
          <p:nvPr>
            <p:ph type="sldNum" sz="quarter" idx="12"/>
          </p:nvPr>
        </p:nvSpPr>
        <p:spPr/>
        <p:txBody>
          <a:bodyPr/>
          <a:lstStyle/>
          <a:p>
            <a:fld id="{C3F65BB1-9206-4D7F-97F9-47DCC7DC6334}" type="slidenum">
              <a:rPr lang="en-GB" smtClean="0"/>
              <a:pPr/>
              <a:t>9</a:t>
            </a:fld>
            <a:endParaRPr lang="en-GB"/>
          </a:p>
        </p:txBody>
      </p:sp>
      <p:pic>
        <p:nvPicPr>
          <p:cNvPr id="16" name="Picture 15">
            <a:hlinkClick r:id="rId3"/>
          </p:cNvPr>
          <p:cNvPicPr/>
          <p:nvPr/>
        </p:nvPicPr>
        <p:blipFill>
          <a:blip r:embed="rId4"/>
          <a:srcRect/>
          <a:stretch/>
        </p:blipFill>
        <p:spPr bwMode="auto">
          <a:xfrm>
            <a:off x="1883568" y="2457070"/>
            <a:ext cx="648000" cy="648000"/>
          </a:xfrm>
          <a:prstGeom prst="rect">
            <a:avLst/>
          </a:prstGeom>
          <a:noFill/>
          <a:ln>
            <a:noFill/>
          </a:ln>
        </p:spPr>
      </p:pic>
      <p:pic>
        <p:nvPicPr>
          <p:cNvPr id="17" name="Picture 16">
            <a:hlinkClick r:id="rId5"/>
          </p:cNvPr>
          <p:cNvPicPr/>
          <p:nvPr/>
        </p:nvPicPr>
        <p:blipFill>
          <a:blip r:embed="rId4"/>
          <a:srcRect/>
          <a:stretch/>
        </p:blipFill>
        <p:spPr bwMode="auto">
          <a:xfrm>
            <a:off x="1883568" y="3533169"/>
            <a:ext cx="648000" cy="648000"/>
          </a:xfrm>
          <a:prstGeom prst="rect">
            <a:avLst/>
          </a:prstGeom>
          <a:noFill/>
          <a:ln>
            <a:noFill/>
          </a:ln>
        </p:spPr>
      </p:pic>
      <p:pic>
        <p:nvPicPr>
          <p:cNvPr id="18" name="Picture 17">
            <a:hlinkClick r:id="rId6"/>
          </p:cNvPr>
          <p:cNvPicPr/>
          <p:nvPr/>
        </p:nvPicPr>
        <p:blipFill>
          <a:blip r:embed="rId4"/>
          <a:srcRect/>
          <a:stretch/>
        </p:blipFill>
        <p:spPr bwMode="auto">
          <a:xfrm>
            <a:off x="1883568" y="4609268"/>
            <a:ext cx="648000" cy="648000"/>
          </a:xfrm>
          <a:prstGeom prst="rect">
            <a:avLst/>
          </a:prstGeom>
          <a:noFill/>
          <a:ln>
            <a:noFill/>
          </a:ln>
        </p:spPr>
      </p:pic>
      <p:sp>
        <p:nvSpPr>
          <p:cNvPr id="14" name="Textfeld 13">
            <a:extLst>
              <a:ext uri="{FF2B5EF4-FFF2-40B4-BE49-F238E27FC236}">
                <a16:creationId xmlns:a16="http://schemas.microsoft.com/office/drawing/2014/main" id="{3366BA7C-DF34-B7F0-91B2-A79C11A1E5F0}"/>
              </a:ext>
            </a:extLst>
          </p:cNvPr>
          <p:cNvSpPr txBox="1"/>
          <p:nvPr/>
        </p:nvSpPr>
        <p:spPr>
          <a:xfrm>
            <a:off x="2635924" y="3380115"/>
            <a:ext cx="7759629" cy="954107"/>
          </a:xfrm>
          <a:prstGeom prst="rect">
            <a:avLst/>
          </a:prstGeom>
          <a:noFill/>
        </p:spPr>
        <p:txBody>
          <a:bodyPr wrap="square">
            <a:spAutoFit/>
          </a:bodyPr>
          <a:lstStyle/>
          <a:p>
            <a:pPr marL="0" indent="0">
              <a:buNone/>
            </a:pPr>
            <a:r>
              <a:rPr lang="en-US" sz="2800"/>
              <a:t>Alison Rose Report Review of Female Entrepreneurship </a:t>
            </a:r>
          </a:p>
        </p:txBody>
      </p:sp>
      <p:sp>
        <p:nvSpPr>
          <p:cNvPr id="19" name="Textfeld 18">
            <a:extLst>
              <a:ext uri="{FF2B5EF4-FFF2-40B4-BE49-F238E27FC236}">
                <a16:creationId xmlns:a16="http://schemas.microsoft.com/office/drawing/2014/main" id="{5F8FD4DF-FAC5-902E-6151-A848873D3775}"/>
              </a:ext>
            </a:extLst>
          </p:cNvPr>
          <p:cNvSpPr txBox="1"/>
          <p:nvPr/>
        </p:nvSpPr>
        <p:spPr>
          <a:xfrm>
            <a:off x="2635924" y="4671658"/>
            <a:ext cx="6096850" cy="523220"/>
          </a:xfrm>
          <a:prstGeom prst="rect">
            <a:avLst/>
          </a:prstGeom>
          <a:noFill/>
        </p:spPr>
        <p:txBody>
          <a:bodyPr wrap="square">
            <a:spAutoFit/>
          </a:bodyPr>
          <a:lstStyle/>
          <a:p>
            <a:pPr marL="0" indent="0">
              <a:buNone/>
            </a:pPr>
            <a:r>
              <a:rPr lang="en-US" sz="2800"/>
              <a:t>Women in Enterprise report</a:t>
            </a:r>
          </a:p>
        </p:txBody>
      </p:sp>
      <p:sp>
        <p:nvSpPr>
          <p:cNvPr id="20" name="!!Scrollen: vertikal 7">
            <a:extLst>
              <a:ext uri="{FF2B5EF4-FFF2-40B4-BE49-F238E27FC236}">
                <a16:creationId xmlns:a16="http://schemas.microsoft.com/office/drawing/2014/main" id="{D1640BA7-33AA-F6F5-E79D-2D527379C66F}"/>
              </a:ext>
            </a:extLst>
          </p:cNvPr>
          <p:cNvSpPr/>
          <p:nvPr/>
        </p:nvSpPr>
        <p:spPr>
          <a:xfrm flipH="1">
            <a:off x="0" y="0"/>
            <a:ext cx="131028" cy="6858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1" name="!!Rahmen 9">
            <a:extLst>
              <a:ext uri="{FF2B5EF4-FFF2-40B4-BE49-F238E27FC236}">
                <a16:creationId xmlns:a16="http://schemas.microsoft.com/office/drawing/2014/main" id="{B19CA9CF-BB60-5494-6E87-D53104E3E56E}"/>
              </a:ext>
            </a:extLst>
          </p:cNvPr>
          <p:cNvSpPr/>
          <p:nvPr/>
        </p:nvSpPr>
        <p:spPr>
          <a:xfrm flipH="1">
            <a:off x="380990" y="1"/>
            <a:ext cx="131029"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Sprechblase: oval 10">
            <a:extLst>
              <a:ext uri="{FF2B5EF4-FFF2-40B4-BE49-F238E27FC236}">
                <a16:creationId xmlns:a16="http://schemas.microsoft.com/office/drawing/2014/main" id="{421F46DE-6EE6-B04C-4D8B-FCF20955122E}"/>
              </a:ext>
            </a:extLst>
          </p:cNvPr>
          <p:cNvSpPr/>
          <p:nvPr/>
        </p:nvSpPr>
        <p:spPr>
          <a:xfrm flipH="1">
            <a:off x="185052" y="0"/>
            <a:ext cx="131028" cy="6858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3" name="!!Sonne 11">
            <a:extLst>
              <a:ext uri="{FF2B5EF4-FFF2-40B4-BE49-F238E27FC236}">
                <a16:creationId xmlns:a16="http://schemas.microsoft.com/office/drawing/2014/main" id="{C0705261-01C3-DEE3-2C1F-47E13A562901}"/>
              </a:ext>
            </a:extLst>
          </p:cNvPr>
          <p:cNvSpPr/>
          <p:nvPr/>
        </p:nvSpPr>
        <p:spPr>
          <a:xfrm flipH="1">
            <a:off x="576937" y="0"/>
            <a:ext cx="131028" cy="6858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3" name="Grafik 2" descr="Ein Bild, das Grafiken, Grafikdesign, Farbigkeit, Kreis enthält.&#10;&#10;Automatisch generierte Beschreibung">
            <a:extLst>
              <a:ext uri="{FF2B5EF4-FFF2-40B4-BE49-F238E27FC236}">
                <a16:creationId xmlns:a16="http://schemas.microsoft.com/office/drawing/2014/main" id="{D11DFA3A-8C24-705A-79E1-8775601F6745}"/>
              </a:ext>
            </a:extLst>
          </p:cNvPr>
          <p:cNvPicPr>
            <a:picLocks noChangeAspect="1"/>
          </p:cNvPicPr>
          <p:nvPr/>
        </p:nvPicPr>
        <p:blipFill>
          <a:blip r:embed="rId7"/>
          <a:stretch>
            <a:fillRect/>
          </a:stretch>
        </p:blipFill>
        <p:spPr>
          <a:xfrm>
            <a:off x="9340143" y="365125"/>
            <a:ext cx="2013657" cy="1256522"/>
          </a:xfrm>
          <a:prstGeom prst="rect">
            <a:avLst/>
          </a:prstGeom>
        </p:spPr>
      </p:pic>
    </p:spTree>
    <p:extLst>
      <p:ext uri="{BB962C8B-B14F-4D97-AF65-F5344CB8AC3E}">
        <p14:creationId xmlns:p14="http://schemas.microsoft.com/office/powerpoint/2010/main" val="2567656744"/>
      </p:ext>
    </p:extLst>
  </p:cSld>
  <p:clrMapOvr>
    <a:masterClrMapping/>
  </p:clrMapOvr>
</p:sld>
</file>

<file path=ppt/theme/theme1.xml><?xml version="1.0" encoding="utf-8"?>
<a:theme xmlns:a="http://schemas.openxmlformats.org/drawingml/2006/main" name="Endorse">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a:ea typeface=""/>
        <a:cs typeface=""/>
      </a:majorFont>
      <a:minorFont>
        <a:latin typeface="Assista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rse" id="{F71C5572-BEB1-440B-80CF-77D4E19E2E0D}" vid="{C87D53E5-185C-4862-8E10-3D83B8F85E0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23be961-96ff-4fd7-9242-58d5ac1cef53">
      <Terms xmlns="http://schemas.microsoft.com/office/infopath/2007/PartnerControls"/>
    </lcf76f155ced4ddcb4097134ff3c332f>
    <TaxCatchAll xmlns="151c28b5-17be-487d-903d-7070014f18c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58FFDB33B04204D805D358742B5F84C" ma:contentTypeVersion="17" ma:contentTypeDescription="Ein neues Dokument erstellen." ma:contentTypeScope="" ma:versionID="36fe9fd2917e1cb3d2dce232a023cd86">
  <xsd:schema xmlns:xsd="http://www.w3.org/2001/XMLSchema" xmlns:xs="http://www.w3.org/2001/XMLSchema" xmlns:p="http://schemas.microsoft.com/office/2006/metadata/properties" xmlns:ns2="323be961-96ff-4fd7-9242-58d5ac1cef53" xmlns:ns3="151c28b5-17be-487d-903d-7070014f18c7" targetNamespace="http://schemas.microsoft.com/office/2006/metadata/properties" ma:root="true" ma:fieldsID="30506698402d80daf3c72ec28496f49d" ns2:_="" ns3:_="">
    <xsd:import namespace="323be961-96ff-4fd7-9242-58d5ac1cef53"/>
    <xsd:import namespace="151c28b5-17be-487d-903d-7070014f18c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SearchProperties" minOccurs="0"/>
                <xsd:element ref="ns2:MediaLengthInSeconds"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3be961-96ff-4fd7-9242-58d5ac1cef5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c16438b7-21d0-4069-86e7-cecdf0f7fcb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c28b5-17be-487d-903d-7070014f18c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47913ba-997b-4f17-9f13-3e2be4c79f60}" ma:internalName="TaxCatchAll" ma:showField="CatchAllData" ma:web="151c28b5-17be-487d-903d-7070014f18c7">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419AAC-5780-4A5A-ADC1-C1ED69257832}">
  <ds:schemaRefs>
    <ds:schemaRef ds:uri="151c28b5-17be-487d-903d-7070014f18c7"/>
    <ds:schemaRef ds:uri="323be961-96ff-4fd7-9242-58d5ac1cef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4776174-58D7-4A6C-ADC9-131E8AD43DB0}">
  <ds:schemaRefs>
    <ds:schemaRef ds:uri="http://schemas.microsoft.com/sharepoint/v3/contenttype/forms"/>
  </ds:schemaRefs>
</ds:datastoreItem>
</file>

<file path=customXml/itemProps3.xml><?xml version="1.0" encoding="utf-8"?>
<ds:datastoreItem xmlns:ds="http://schemas.openxmlformats.org/officeDocument/2006/customXml" ds:itemID="{17065695-6AA3-4AD0-B9A8-A7157D105301}">
  <ds:schemaRefs>
    <ds:schemaRef ds:uri="151c28b5-17be-487d-903d-7070014f18c7"/>
    <ds:schemaRef ds:uri="323be961-96ff-4fd7-9242-58d5ac1cef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Bredbild</PresentationFormat>
  <Slides>11</Slides>
  <Notes>7</Notes>
  <HiddenSlides>0</HiddenSlides>
  <ScaleCrop>false</ScaleCrop>
  <HeadingPairs>
    <vt:vector size="4" baseType="variant">
      <vt:variant>
        <vt:lpstr>Tema</vt:lpstr>
      </vt:variant>
      <vt:variant>
        <vt:i4>1</vt:i4>
      </vt:variant>
      <vt:variant>
        <vt:lpstr>Bildrubriker</vt:lpstr>
      </vt:variant>
      <vt:variant>
        <vt:i4>11</vt:i4>
      </vt:variant>
    </vt:vector>
  </HeadingPairs>
  <TitlesOfParts>
    <vt:vector size="12" baseType="lpstr">
      <vt:lpstr>Endorse</vt:lpstr>
      <vt:lpstr> Entrepreneurship and New business creation </vt:lpstr>
      <vt:lpstr>1. 1 Entrepreneurship and Small Business</vt:lpstr>
      <vt:lpstr>Global Entrepreneurship Monitor</vt:lpstr>
      <vt:lpstr>PowerPoint-presentation</vt:lpstr>
      <vt:lpstr>National Entrepreneurship Context index</vt:lpstr>
      <vt:lpstr>National Entrepreneurship Context index</vt:lpstr>
      <vt:lpstr>PowerPoint-presentation</vt:lpstr>
      <vt:lpstr>Female entrepreneurship</vt:lpstr>
      <vt:lpstr>Female entrepreneurship</vt:lpstr>
      <vt:lpstr>Assignment</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Alina Schoenberg</dc:creator>
  <cp:revision>4</cp:revision>
  <dcterms:created xsi:type="dcterms:W3CDTF">2022-04-04T19:32:46Z</dcterms:created>
  <dcterms:modified xsi:type="dcterms:W3CDTF">2024-03-22T14:58:22Z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0x010100558FFDB33B04204D805D358742B5F84C</vt:lpwstr>
  </property>
  <property fmtid="{D5CDD505-2E9C-101B-9397-08002B2CF9AE}" pid="3" name="MediaServiceImageTags">
    <vt:lpwstr/>
  </property>
</Properties>
</file>