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707" r:id="rId5"/>
  </p:sldMasterIdLst>
  <p:notesMasterIdLst>
    <p:notesMasterId r:id="rId24"/>
  </p:notesMasterIdLst>
  <p:sldIdLst>
    <p:sldId id="494" r:id="rId6"/>
    <p:sldId id="495" r:id="rId7"/>
    <p:sldId id="285" r:id="rId8"/>
    <p:sldId id="479" r:id="rId9"/>
    <p:sldId id="496" r:id="rId10"/>
    <p:sldId id="497" r:id="rId11"/>
    <p:sldId id="498" r:id="rId12"/>
    <p:sldId id="499" r:id="rId13"/>
    <p:sldId id="500" r:id="rId14"/>
    <p:sldId id="501" r:id="rId15"/>
    <p:sldId id="482" r:id="rId16"/>
    <p:sldId id="483" r:id="rId17"/>
    <p:sldId id="485" r:id="rId18"/>
    <p:sldId id="486" r:id="rId19"/>
    <p:sldId id="487" r:id="rId20"/>
    <p:sldId id="503" r:id="rId21"/>
    <p:sldId id="481" r:id="rId22"/>
    <p:sldId id="502"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97B"/>
    <a:srgbClr val="0281B4"/>
    <a:srgbClr val="F07921"/>
    <a:srgbClr val="0D385E"/>
    <a:srgbClr val="01A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p:restoredTop sz="83401"/>
  </p:normalViewPr>
  <p:slideViewPr>
    <p:cSldViewPr snapToGrid="0">
      <p:cViewPr varScale="1">
        <p:scale>
          <a:sx n="52" d="100"/>
          <a:sy n="52" d="100"/>
        </p:scale>
        <p:origin x="12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08:12:59.84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30,'3'-2,"1"0,-1 0,1 1,0-1,0 1,0 0,0 0,-1 1,1-1,0 1,0 0,7 0,-1 0,366-3,-202 4,2338-1,-2407-7,-8 0,292 6,-198 2,-176-1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t>27/03/2024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t>‹#›</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1</a:t>
            </a:fld>
            <a:endParaRPr lang="en-GB"/>
          </a:p>
        </p:txBody>
      </p:sp>
    </p:spTree>
    <p:extLst>
      <p:ext uri="{BB962C8B-B14F-4D97-AF65-F5344CB8AC3E}">
        <p14:creationId xmlns:p14="http://schemas.microsoft.com/office/powerpoint/2010/main" val="25037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Entrepreneurship, as well as intrapreneurship, is a way of thinking and acting where you can use your passion for innovation whether you plan to start your own business, or plan to work within an organisation, or develop an understanding of business operations and leadership. </a:t>
            </a:r>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5</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effectLst/>
                <a:latin typeface="Arial" panose="020B0604020202020204" pitchFamily="34" charset="0"/>
              </a:rPr>
              <a:t>Empirical finding: As brain drain regions are defined 76 out of the 184 NUTS-2 regions.</a:t>
            </a:r>
            <a:endParaRPr lang="de-AT" dirty="0"/>
          </a:p>
        </p:txBody>
      </p:sp>
      <p:sp>
        <p:nvSpPr>
          <p:cNvPr id="4" name="Foliennummernplatzhalter 3"/>
          <p:cNvSpPr>
            <a:spLocks noGrp="1"/>
          </p:cNvSpPr>
          <p:nvPr>
            <p:ph type="sldNum" sz="quarter" idx="5"/>
          </p:nvPr>
        </p:nvSpPr>
        <p:spPr/>
        <p:txBody>
          <a:bodyPr/>
          <a:lstStyle/>
          <a:p>
            <a:fld id="{F9A539CC-68ED-4F67-AB63-69FD2AA435DE}" type="slidenum">
              <a:rPr lang="de-AT" smtClean="0"/>
              <a:t>7</a:t>
            </a:fld>
            <a:endParaRPr lang="de-AT"/>
          </a:p>
        </p:txBody>
      </p:sp>
    </p:spTree>
    <p:extLst>
      <p:ext uri="{BB962C8B-B14F-4D97-AF65-F5344CB8AC3E}">
        <p14:creationId xmlns:p14="http://schemas.microsoft.com/office/powerpoint/2010/main" val="73049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socioeconomic</a:t>
            </a:r>
            <a:r>
              <a:rPr lang="de-DE" dirty="0"/>
              <a:t> </a:t>
            </a:r>
            <a:r>
              <a:rPr lang="de-DE" dirty="0" err="1"/>
              <a:t>indicators</a:t>
            </a:r>
            <a:r>
              <a:rPr lang="de-DE" dirty="0"/>
              <a:t> </a:t>
            </a:r>
            <a:r>
              <a:rPr lang="de-DE" dirty="0" err="1"/>
              <a:t>used</a:t>
            </a:r>
            <a:r>
              <a:rPr lang="de-DE" dirty="0"/>
              <a:t> </a:t>
            </a:r>
            <a:r>
              <a:rPr lang="de-DE" dirty="0" err="1"/>
              <a:t>for</a:t>
            </a:r>
            <a:r>
              <a:rPr lang="de-DE" dirty="0"/>
              <a:t> </a:t>
            </a:r>
            <a:r>
              <a:rPr lang="de-DE" dirty="0" err="1"/>
              <a:t>the</a:t>
            </a:r>
            <a:r>
              <a:rPr lang="de-DE" dirty="0"/>
              <a:t> </a:t>
            </a:r>
            <a:r>
              <a:rPr lang="de-DE" dirty="0" err="1"/>
              <a:t>ranking</a:t>
            </a:r>
            <a:endParaRPr lang="de-AT" dirty="0"/>
          </a:p>
        </p:txBody>
      </p:sp>
      <p:sp>
        <p:nvSpPr>
          <p:cNvPr id="4" name="Foliennummernplatzhalter 3"/>
          <p:cNvSpPr>
            <a:spLocks noGrp="1"/>
          </p:cNvSpPr>
          <p:nvPr>
            <p:ph type="sldNum" sz="quarter" idx="5"/>
          </p:nvPr>
        </p:nvSpPr>
        <p:spPr/>
        <p:txBody>
          <a:bodyPr/>
          <a:lstStyle/>
          <a:p>
            <a:fld id="{F9A539CC-68ED-4F67-AB63-69FD2AA435DE}" type="slidenum">
              <a:rPr lang="de-AT" smtClean="0"/>
              <a:t>8</a:t>
            </a:fld>
            <a:endParaRPr lang="de-AT"/>
          </a:p>
        </p:txBody>
      </p:sp>
    </p:spTree>
    <p:extLst>
      <p:ext uri="{BB962C8B-B14F-4D97-AF65-F5344CB8AC3E}">
        <p14:creationId xmlns:p14="http://schemas.microsoft.com/office/powerpoint/2010/main" val="3938845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4AC2D-323F-CA4B-EA29-6610FD5C04B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DE1B2A55-AEA0-0F2A-765B-9ECFD5380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0E71BF1E-6FDC-6A04-EAB5-72F4708F4DBB}"/>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CFECBB71-FFBA-7038-C7D6-6A4DF089F2C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8408C9A-E758-D2D1-4DA0-53C211603C0D}"/>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375279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96EEF-E86B-7FD4-DF31-5191EDA68A03}"/>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441C442D-6792-C1F5-B0DE-86CA1654B83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D1DB482-A7FD-E06E-4573-B013ACADC4DF}"/>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0CC9CF79-69ED-05EF-E1C1-6D0408BE3A2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0C5D5AE-8A73-C9F1-B986-FB989BCFD3F8}"/>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401750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7FAF60A-B8CC-4AF0-AC55-158C7E97CFAE}"/>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2968AB97-0201-F9D2-146B-D26445AEEE1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4E8E567-3F38-2420-9F2B-F76CB3B821DA}"/>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8EC34CD2-8717-CC98-797A-FF93C305FC5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9D7398D-2BDD-3096-0CC5-0574D17CC283}"/>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894956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20" name="Grafik 19" descr="Ein Bild, das Grafiken, Grafikdesign, Farbigkeit, Kreis enthält.&#10;&#10;Automatisch generierte Beschreibung">
            <a:extLst>
              <a:ext uri="{FF2B5EF4-FFF2-40B4-BE49-F238E27FC236}">
                <a16:creationId xmlns:a16="http://schemas.microsoft.com/office/drawing/2014/main" id="{B765EEF8-AF8A-B690-7F75-2777CAD33CD4}"/>
              </a:ext>
            </a:extLst>
          </p:cNvPr>
          <p:cNvPicPr>
            <a:picLocks noChangeAspect="1"/>
          </p:cNvPicPr>
          <p:nvPr/>
        </p:nvPicPr>
        <p:blipFill>
          <a:blip r:embed="rId3"/>
          <a:stretch>
            <a:fillRect/>
          </a:stretch>
        </p:blipFill>
        <p:spPr>
          <a:xfrm>
            <a:off x="3589043" y="0"/>
            <a:ext cx="5013914" cy="3128682"/>
          </a:xfrm>
          <a:prstGeom prst="rect">
            <a:avLst/>
          </a:prstGeom>
        </p:spPr>
      </p:pic>
    </p:spTree>
    <p:extLst>
      <p:ext uri="{BB962C8B-B14F-4D97-AF65-F5344CB8AC3E}">
        <p14:creationId xmlns:p14="http://schemas.microsoft.com/office/powerpoint/2010/main" val="3364434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spTree>
    <p:extLst>
      <p:ext uri="{BB962C8B-B14F-4D97-AF65-F5344CB8AC3E}">
        <p14:creationId xmlns:p14="http://schemas.microsoft.com/office/powerpoint/2010/main" val="1971343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1" y="702129"/>
            <a:ext cx="7821386" cy="1905000"/>
          </a:xfrm>
        </p:spPr>
        <p:txBody>
          <a:bodyPr anchor="b"/>
          <a:lstStyle>
            <a:lvl1pPr algn="l">
              <a:defRPr sz="48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2764972"/>
            <a:ext cx="9144000" cy="24928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465768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404351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1850374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7FB713B5-6A4A-464B-85BE-B0DFF1344F9A}" type="datetimeFigureOut">
              <a:rPr lang="de-AT" smtClean="0"/>
              <a:t>27.03.2024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883008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7FB713B5-6A4A-464B-85BE-B0DFF1344F9A}" type="datetimeFigureOut">
              <a:rPr lang="de-AT" smtClean="0"/>
              <a:t>27.03.2024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3561078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1268186" y="365125"/>
            <a:ext cx="803483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1268186" y="1681163"/>
            <a:ext cx="4729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1268186" y="2505075"/>
            <a:ext cx="472938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625998" y="1681163"/>
            <a:ext cx="4729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625996" y="2505075"/>
            <a:ext cx="4729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1268186" y="6356350"/>
            <a:ext cx="2313214" cy="365125"/>
          </a:xfrm>
          <a:prstGeom prst="rect">
            <a:avLst/>
          </a:prstGeom>
        </p:spPr>
        <p:txBody>
          <a:bodyPr/>
          <a:lstStyle/>
          <a:p>
            <a:fld id="{7FB713B5-6A4A-464B-85BE-B0DFF1344F9A}" type="datetimeFigureOut">
              <a:rPr lang="de-AT" smtClean="0"/>
              <a:t>27.03.2024</a:t>
            </a:fld>
            <a:endParaRPr lang="de-AT"/>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74DB83EA-12CA-6545-A796-9CAC4FEBBBBA}"/>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64816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F51CB-77A4-B137-1A80-2511FBC3161F}"/>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CE66049-77BC-97D3-6D93-F69A4EFE9E0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7D6AF1F-11F2-09D5-9B39-E7191F3B415C}"/>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8A2056D4-7D4B-0AFA-0CC3-8769E8EE587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691877D-0445-47F2-DB18-7B8B201B8FC7}"/>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3940654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7FB713B5-6A4A-464B-85BE-B0DFF1344F9A}" type="datetimeFigureOut">
              <a:rPr lang="de-AT" smtClean="0"/>
              <a:t>27.03.2024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3088858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7FB713B5-6A4A-464B-85BE-B0DFF1344F9A}" type="datetimeFigureOut">
              <a:rPr lang="de-AT" smtClean="0"/>
              <a:t>27.03.2024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463256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7FB713B5-6A4A-464B-85BE-B0DFF1344F9A}" type="datetimeFigureOut">
              <a:rPr lang="de-AT" smtClean="0"/>
              <a:t>27.03.2024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182674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7FB713B5-6A4A-464B-85BE-B0DFF1344F9A}" type="datetimeFigureOut">
              <a:rPr lang="de-AT" smtClean="0"/>
              <a:t>27.03.2024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3441570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1257300" y="457200"/>
            <a:ext cx="4027714" cy="1600200"/>
          </a:xfrm>
        </p:spPr>
        <p:txBody>
          <a:bodyPr anchor="b"/>
          <a:lstStyle>
            <a:lvl1pPr>
              <a:defRPr sz="3200"/>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725886" y="1621971"/>
            <a:ext cx="5629502" cy="4239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1257300" y="2057400"/>
            <a:ext cx="40277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1257300" y="6356350"/>
            <a:ext cx="2324100" cy="365125"/>
          </a:xfrm>
          <a:prstGeom prst="rect">
            <a:avLst/>
          </a:prstGeom>
        </p:spPr>
        <p:txBody>
          <a:bodyPr/>
          <a:lstStyle/>
          <a:p>
            <a:fld id="{7FB713B5-6A4A-464B-85BE-B0DFF1344F9A}" type="datetimeFigureOut">
              <a:rPr lang="de-AT" smtClean="0"/>
              <a:t>27.03.2024</a:t>
            </a:fld>
            <a:endParaRPr lang="de-AT"/>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875922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1251857" y="457200"/>
            <a:ext cx="352016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1251857" y="2057400"/>
            <a:ext cx="35201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1251856" y="6356350"/>
            <a:ext cx="2329543" cy="365125"/>
          </a:xfrm>
          <a:prstGeom prst="rect">
            <a:avLst/>
          </a:prstGeom>
        </p:spPr>
        <p:txBody>
          <a:bodyPr/>
          <a:lstStyle/>
          <a:p>
            <a:fld id="{7FB713B5-6A4A-464B-85BE-B0DFF1344F9A}" type="datetimeFigureOut">
              <a:rPr lang="de-AT" smtClean="0"/>
              <a:t>27.03.2024</a:t>
            </a:fld>
            <a:endParaRPr lang="de-AT"/>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1408247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850661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F43949-02AE-2F42-991D-B6948EE16E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11869E-77EA-FE4D-883E-A2B83315F640}"/>
              </a:ext>
            </a:extLst>
          </p:cNvPr>
          <p:cNvSpPr>
            <a:spLocks noGrp="1"/>
          </p:cNvSpPr>
          <p:nvPr>
            <p:ph type="body" orient="vert" idx="1"/>
          </p:nvPr>
        </p:nvSpPr>
        <p:spPr>
          <a:xfrm>
            <a:off x="1251856" y="365125"/>
            <a:ext cx="7320643"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926E41-640B-2F47-B84D-7958F690853E}"/>
              </a:ext>
            </a:extLst>
          </p:cNvPr>
          <p:cNvSpPr>
            <a:spLocks noGrp="1"/>
          </p:cNvSpPr>
          <p:nvPr>
            <p:ph type="dt" sz="half" idx="10"/>
          </p:nvPr>
        </p:nvSpPr>
        <p:spPr>
          <a:xfrm>
            <a:off x="1251856" y="6356350"/>
            <a:ext cx="2329544" cy="365125"/>
          </a:xfrm>
          <a:prstGeom prst="rect">
            <a:avLst/>
          </a:prstGeom>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90D6B451-FB7E-A348-9B6F-210884C48D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3A318D13-6CCA-0546-805D-C4BDB6C109E1}"/>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501573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7FB713B5-6A4A-464B-85BE-B0DFF1344F9A}" type="datetimeFigureOut">
              <a:rPr lang="de-AT" smtClean="0"/>
              <a:t>27.03.2024</a:t>
            </a:fld>
            <a:endParaRPr lang="de-AT"/>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a:xfrm>
            <a:off x="8610600" y="6356350"/>
            <a:ext cx="2743200" cy="365125"/>
          </a:xfrm>
          <a:prstGeom prst="rect">
            <a:avLst/>
          </a:prstGeom>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365471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Slide Number Placeholder 5"/>
          <p:cNvSpPr>
            <a:spLocks noGrp="1"/>
          </p:cNvSpPr>
          <p:nvPr>
            <p:ph type="sldNum" sz="quarter" idx="12"/>
          </p:nvPr>
        </p:nvSpPr>
        <p:spPr>
          <a:xfrm>
            <a:off x="11442701" y="1"/>
            <a:ext cx="749300" cy="365125"/>
          </a:xfrm>
          <a:prstGeom prst="rect">
            <a:avLst/>
          </a:prstGeom>
        </p:spPr>
        <p:txBody>
          <a:bodyPr/>
          <a:lstStyle>
            <a:lvl1pPr algn="r">
              <a:defRPr b="1">
                <a:solidFill>
                  <a:schemeClr val="tx2"/>
                </a:solidFill>
                <a:latin typeface="+mj-lt"/>
              </a:defRPr>
            </a:lvl1pPr>
          </a:lstStyle>
          <a:p>
            <a:fld id="{CF999A16-4131-4CAF-9726-56DD95E2FB79}" type="slidenum">
              <a:rPr lang="de-AT" smtClean="0"/>
              <a:t>‹#›</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
        <p:nvSpPr>
          <p:cNvPr id="2" name="Title 2">
            <a:extLst>
              <a:ext uri="{FF2B5EF4-FFF2-40B4-BE49-F238E27FC236}">
                <a16:creationId xmlns:a16="http://schemas.microsoft.com/office/drawing/2014/main" id="{B85BCD3C-5A95-22FD-6345-28B8BF648333}"/>
              </a:ext>
            </a:extLst>
          </p:cNvPr>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2311862946"/>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12A99-8BFC-B06B-B9F7-16E6F5EEB8E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FE2A50F1-B4DF-7910-E222-88CE2BDD9B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427C175-4852-766C-3C6E-BE3C4003645A}"/>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14B6B7CF-01D7-18C8-BBD2-064A7598276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C65481C-7976-2441-6581-C6DD9929C828}"/>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891356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A4F9-0388-8776-E127-48DC80668CD9}"/>
              </a:ext>
            </a:extLst>
          </p:cNvPr>
          <p:cNvSpPr>
            <a:spLocks noGrp="1"/>
          </p:cNvSpPr>
          <p:nvPr>
            <p:ph type="title"/>
          </p:nvPr>
        </p:nvSpPr>
        <p:spPr/>
        <p:txBody>
          <a:bodyPr/>
          <a:lstStyle/>
          <a:p>
            <a:r>
              <a:rPr lang="de-DE"/>
              <a:t>Mastertitelformat bearbeiten</a:t>
            </a:r>
            <a:endParaRPr lang="de-AT"/>
          </a:p>
        </p:txBody>
      </p:sp>
      <p:sp>
        <p:nvSpPr>
          <p:cNvPr id="3" name="Foliennummernplatzhalter 2">
            <a:extLst>
              <a:ext uri="{FF2B5EF4-FFF2-40B4-BE49-F238E27FC236}">
                <a16:creationId xmlns:a16="http://schemas.microsoft.com/office/drawing/2014/main" id="{DD96DB93-EA35-107A-AE6A-3241389D3EFA}"/>
              </a:ext>
            </a:extLst>
          </p:cNvPr>
          <p:cNvSpPr>
            <a:spLocks noGrp="1"/>
          </p:cNvSpPr>
          <p:nvPr>
            <p:ph type="sldNum" sz="quarter" idx="10"/>
          </p:nvPr>
        </p:nvSpPr>
        <p:spPr>
          <a:xfrm>
            <a:off x="8610600" y="6356350"/>
            <a:ext cx="2743200" cy="365125"/>
          </a:xfrm>
          <a:prstGeom prst="rect">
            <a:avLst/>
          </a:prstGeom>
        </p:spPr>
        <p:txBody>
          <a:bodyPr/>
          <a:lstStyle/>
          <a:p>
            <a:fld id="{CF999A16-4131-4CAF-9726-56DD95E2FB79}" type="slidenum">
              <a:rPr lang="de-AT" smtClean="0"/>
              <a:t>‹#›</a:t>
            </a:fld>
            <a:endParaRPr lang="de-AT"/>
          </a:p>
        </p:txBody>
      </p:sp>
      <p:sp>
        <p:nvSpPr>
          <p:cNvPr id="4" name="Fußzeilenplatzhalter 3">
            <a:extLst>
              <a:ext uri="{FF2B5EF4-FFF2-40B4-BE49-F238E27FC236}">
                <a16:creationId xmlns:a16="http://schemas.microsoft.com/office/drawing/2014/main" id="{45D90BF2-5BED-1D04-2D14-8DD62E6D59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1576062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a:xfrm>
            <a:off x="11418393" y="9104"/>
            <a:ext cx="749300" cy="365125"/>
          </a:xfrm>
        </p:spPr>
        <p:txBody>
          <a:bodyPr/>
          <a:lstStyle>
            <a:lvl1pPr algn="r">
              <a:defRPr b="1">
                <a:solidFill>
                  <a:schemeClr val="tx2"/>
                </a:solidFill>
                <a:latin typeface="+mj-lt"/>
              </a:defRPr>
            </a:lvl1pPr>
          </a:lstStyle>
          <a:p>
            <a:fld id="{CF999A16-4131-4CAF-9726-56DD95E2FB79}" type="slidenum">
              <a:rPr lang="de-AT" smtClean="0"/>
              <a:t>‹#›</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2035455996"/>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12A99-8BFC-B06B-B9F7-16E6F5EEB8E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FE2A50F1-B4DF-7910-E222-88CE2BDD9B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427C175-4852-766C-3C6E-BE3C4003645A}"/>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14B6B7CF-01D7-18C8-BBD2-064A7598276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C65481C-7976-2441-6581-C6DD9929C828}"/>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308524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92CB1-8ABD-0DA9-1E63-32D1088D5AA5}"/>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77D4228B-2708-D87D-E309-C4DF9044DA4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5B1D06B0-A8D3-BECE-CE6C-7A064AC0CEC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D0A442C-5D2E-BF28-5CC6-1830AAD290C3}"/>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6" name="Fußzeilenplatzhalter 5">
            <a:extLst>
              <a:ext uri="{FF2B5EF4-FFF2-40B4-BE49-F238E27FC236}">
                <a16:creationId xmlns:a16="http://schemas.microsoft.com/office/drawing/2014/main" id="{3C671F7C-F948-9659-6B39-ABCC7770BDB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081C44E-271E-675F-3942-D5EE17D2C173}"/>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407381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130F3-DCB5-9B31-0F04-8020CE40ADFB}"/>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3394C423-9499-A3DA-3A2C-58368A2CD0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676CE68-3443-FC41-08DD-77202332A03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6A0D99F-19B8-A6B9-9E35-CB0D08CC81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1C4E237-CA73-8611-114D-357FD85C288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62330D46-AE80-CB7E-351C-6EC7E6426D9C}"/>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8" name="Fußzeilenplatzhalter 7">
            <a:extLst>
              <a:ext uri="{FF2B5EF4-FFF2-40B4-BE49-F238E27FC236}">
                <a16:creationId xmlns:a16="http://schemas.microsoft.com/office/drawing/2014/main" id="{7DA381EC-A8CD-4859-B3E5-F1EF74D4584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51644827-9FBF-CC17-C074-F862164A2373}"/>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58095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81AE1-116E-6D7D-99DA-301F89760EA1}"/>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E19E0DA8-24C0-A07E-EB2B-F564DE740E3D}"/>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4" name="Fußzeilenplatzhalter 3">
            <a:extLst>
              <a:ext uri="{FF2B5EF4-FFF2-40B4-BE49-F238E27FC236}">
                <a16:creationId xmlns:a16="http://schemas.microsoft.com/office/drawing/2014/main" id="{26330E45-5CDE-A5A0-5A71-8987FD01D34A}"/>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A0FC1F29-3A20-5C6B-DA04-58144BF533BE}"/>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75466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2BEF39-1A60-B60C-D297-5C6A7FC64134}"/>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3" name="Fußzeilenplatzhalter 2">
            <a:extLst>
              <a:ext uri="{FF2B5EF4-FFF2-40B4-BE49-F238E27FC236}">
                <a16:creationId xmlns:a16="http://schemas.microsoft.com/office/drawing/2014/main" id="{C7AE9BD7-EEB7-AF15-7F41-A700363616F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9B842B9C-B010-EAA2-B9FE-8B010D91C6E5}"/>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66146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91C7D-082A-EBB7-7545-E8CDC47C90B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C72E26D9-5BC2-C7F1-C604-71D0B980BD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83E1A85-DC76-FAD2-72BD-3051A7DEE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4BABF8F-E15D-21F4-2C97-6E6EEE1CA524}"/>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6" name="Fußzeilenplatzhalter 5">
            <a:extLst>
              <a:ext uri="{FF2B5EF4-FFF2-40B4-BE49-F238E27FC236}">
                <a16:creationId xmlns:a16="http://schemas.microsoft.com/office/drawing/2014/main" id="{7E23AEF8-435B-FACE-DD9D-A113AE72AC45}"/>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019CC7-E354-8926-4B88-83037967D5EE}"/>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184282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D590F-DF9C-6D04-A8AB-F451329E6A8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5EC62A7-CAD3-37D1-11B8-719AC9A629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D19F365E-ADBB-0BE9-8E7A-2DA5C600D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20FB5CC-1421-AA30-0493-E32ABCEA9891}"/>
              </a:ext>
            </a:extLst>
          </p:cNvPr>
          <p:cNvSpPr>
            <a:spLocks noGrp="1"/>
          </p:cNvSpPr>
          <p:nvPr>
            <p:ph type="dt" sz="half" idx="10"/>
          </p:nvPr>
        </p:nvSpPr>
        <p:spPr/>
        <p:txBody>
          <a:bodyPr/>
          <a:lstStyle/>
          <a:p>
            <a:fld id="{7FB713B5-6A4A-464B-85BE-B0DFF1344F9A}" type="datetimeFigureOut">
              <a:rPr lang="de-AT" smtClean="0"/>
              <a:t>27.03.2024</a:t>
            </a:fld>
            <a:endParaRPr lang="de-AT"/>
          </a:p>
        </p:txBody>
      </p:sp>
      <p:sp>
        <p:nvSpPr>
          <p:cNvPr id="6" name="Fußzeilenplatzhalter 5">
            <a:extLst>
              <a:ext uri="{FF2B5EF4-FFF2-40B4-BE49-F238E27FC236}">
                <a16:creationId xmlns:a16="http://schemas.microsoft.com/office/drawing/2014/main" id="{BE41D9C3-B4FD-6D83-96D5-1E2DC3AEF6B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94D017C-942B-CB43-C0AE-45A822020EEB}"/>
              </a:ext>
            </a:extLst>
          </p:cNvPr>
          <p:cNvSpPr>
            <a:spLocks noGrp="1"/>
          </p:cNvSpPr>
          <p:nvPr>
            <p:ph type="sldNum" sz="quarter" idx="12"/>
          </p:nvPr>
        </p:nvSpPr>
        <p:spPr/>
        <p:txBody>
          <a:bodyPr/>
          <a:lstStyle/>
          <a:p>
            <a:fld id="{CF999A16-4131-4CAF-9726-56DD95E2FB79}" type="slidenum">
              <a:rPr lang="de-AT" smtClean="0"/>
              <a:t>‹#›</a:t>
            </a:fld>
            <a:endParaRPr lang="de-AT"/>
          </a:p>
        </p:txBody>
      </p:sp>
    </p:spTree>
    <p:extLst>
      <p:ext uri="{BB962C8B-B14F-4D97-AF65-F5344CB8AC3E}">
        <p14:creationId xmlns:p14="http://schemas.microsoft.com/office/powerpoint/2010/main" val="216744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990CECE-2C5B-FC54-C370-063E699E2E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691056B9-B3DD-D7D2-2EA7-91246C748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30CF63C-A20A-9AC3-74B5-660F5FE913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FB713B5-6A4A-464B-85BE-B0DFF1344F9A}" type="datetimeFigureOut">
              <a:rPr lang="de-AT" smtClean="0"/>
              <a:t>27.03.2024</a:t>
            </a:fld>
            <a:endParaRPr lang="de-AT"/>
          </a:p>
        </p:txBody>
      </p:sp>
      <p:sp>
        <p:nvSpPr>
          <p:cNvPr id="5" name="Fußzeilenplatzhalter 4">
            <a:extLst>
              <a:ext uri="{FF2B5EF4-FFF2-40B4-BE49-F238E27FC236}">
                <a16:creationId xmlns:a16="http://schemas.microsoft.com/office/drawing/2014/main" id="{43EB1E95-6FA3-3311-535B-CBC149EC0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C6E22EC8-7B64-3996-BF1B-89CB9865B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999A16-4131-4CAF-9726-56DD95E2FB79}" type="slidenum">
              <a:rPr lang="de-AT" smtClean="0"/>
              <a:t>‹#›</a:t>
            </a:fld>
            <a:endParaRPr lang="de-AT"/>
          </a:p>
        </p:txBody>
      </p:sp>
    </p:spTree>
    <p:extLst>
      <p:ext uri="{BB962C8B-B14F-4D97-AF65-F5344CB8AC3E}">
        <p14:creationId xmlns:p14="http://schemas.microsoft.com/office/powerpoint/2010/main" val="28909132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1268186" y="365125"/>
            <a:ext cx="8008336"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1268186" y="1825625"/>
            <a:ext cx="10085614"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hteck 7">
            <a:extLst>
              <a:ext uri="{FF2B5EF4-FFF2-40B4-BE49-F238E27FC236}">
                <a16:creationId xmlns:a16="http://schemas.microsoft.com/office/drawing/2014/main" id="{81E4324E-7E64-1CFC-11EF-6A4576C29E1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D0378C1A-4F08-67C5-5877-DBA430BE9F74}"/>
              </a:ext>
            </a:extLst>
          </p:cNvPr>
          <p:cNvSpPr/>
          <p:nvPr/>
        </p:nvSpPr>
        <p:spPr>
          <a:xfrm flipH="1">
            <a:off x="380988" y="1"/>
            <a:ext cx="133946"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C8C059B6-B2F8-BF03-31FF-05112143DD0B}"/>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C2E2835-321A-99BE-EADE-2E26A8918D8C}"/>
              </a:ext>
            </a:extLst>
          </p:cNvPr>
          <p:cNvSpPr/>
          <p:nvPr/>
        </p:nvSpPr>
        <p:spPr>
          <a:xfrm flipH="1">
            <a:off x="576936" y="0"/>
            <a:ext cx="12836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5AB2B131-7B71-39A8-75F6-E6F68EA9C380}"/>
              </a:ext>
            </a:extLst>
          </p:cNvPr>
          <p:cNvPicPr>
            <a:picLocks noChangeAspect="1"/>
          </p:cNvPicPr>
          <p:nvPr/>
        </p:nvPicPr>
        <p:blipFill>
          <a:blip r:embed="rId23"/>
          <a:stretch>
            <a:fillRect/>
          </a:stretch>
        </p:blipFill>
        <p:spPr>
          <a:xfrm>
            <a:off x="9340143" y="365125"/>
            <a:ext cx="2013657" cy="1256522"/>
          </a:xfrm>
          <a:prstGeom prst="rect">
            <a:avLst/>
          </a:prstGeom>
        </p:spPr>
      </p:pic>
      <p:pic>
        <p:nvPicPr>
          <p:cNvPr id="14" name="Grafik 13">
            <a:extLst>
              <a:ext uri="{FF2B5EF4-FFF2-40B4-BE49-F238E27FC236}">
                <a16:creationId xmlns:a16="http://schemas.microsoft.com/office/drawing/2014/main" id="{6B4C4EA1-1AB4-38C6-13F5-4D359A80AA87}"/>
              </a:ext>
            </a:extLst>
          </p:cNvPr>
          <p:cNvPicPr>
            <a:picLocks noChangeAspect="1"/>
          </p:cNvPicPr>
          <p:nvPr/>
        </p:nvPicPr>
        <p:blipFill>
          <a:blip r:embed="rId24"/>
          <a:stretch>
            <a:fillRect/>
          </a:stretch>
        </p:blipFill>
        <p:spPr>
          <a:xfrm>
            <a:off x="838200" y="6265654"/>
            <a:ext cx="1538082" cy="314533"/>
          </a:xfrm>
          <a:prstGeom prst="rect">
            <a:avLst/>
          </a:prstGeom>
        </p:spPr>
      </p:pic>
    </p:spTree>
    <p:extLst>
      <p:ext uri="{BB962C8B-B14F-4D97-AF65-F5344CB8AC3E}">
        <p14:creationId xmlns:p14="http://schemas.microsoft.com/office/powerpoint/2010/main" val="322469834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creativecommons.org/licenses/by-sa/4.0/?ref=chooser-v1" TargetMode="Externa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social/main.jsp?catId=738&amp;furtherPubs=yes&amp;pubId=8274&amp;langId=en&amp;"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Grafiken, Grafikdesign, Farbigkeit, Kreis enthält.&#10;&#10;Automatisch generierte Beschreibung">
            <a:extLst>
              <a:ext uri="{FF2B5EF4-FFF2-40B4-BE49-F238E27FC236}">
                <a16:creationId xmlns:a16="http://schemas.microsoft.com/office/drawing/2014/main" id="{130C8AC2-B1DB-06DD-323B-CB74DD221147}"/>
              </a:ext>
            </a:extLst>
          </p:cNvPr>
          <p:cNvPicPr>
            <a:picLocks noChangeAspect="1"/>
          </p:cNvPicPr>
          <p:nvPr/>
        </p:nvPicPr>
        <p:blipFill>
          <a:blip r:embed="rId3"/>
          <a:stretch>
            <a:fillRect/>
          </a:stretch>
        </p:blipFill>
        <p:spPr>
          <a:xfrm>
            <a:off x="3589043" y="0"/>
            <a:ext cx="5013914" cy="3128682"/>
          </a:xfrm>
          <a:prstGeom prst="rect">
            <a:avLst/>
          </a:prstGeom>
        </p:spPr>
      </p:pic>
      <p:pic>
        <p:nvPicPr>
          <p:cNvPr id="3" name="Grafik 2" descr="Ein Bild, das Cartoon, Kreis, Darstellung enthält.&#10;&#10;Automatisch generierte Beschreibung">
            <a:extLst>
              <a:ext uri="{FF2B5EF4-FFF2-40B4-BE49-F238E27FC236}">
                <a16:creationId xmlns:a16="http://schemas.microsoft.com/office/drawing/2014/main" id="{128109B9-8CF2-B726-83F9-E529ADD38AED}"/>
              </a:ext>
            </a:extLst>
          </p:cNvPr>
          <p:cNvPicPr>
            <a:picLocks noChangeAspect="1"/>
          </p:cNvPicPr>
          <p:nvPr/>
        </p:nvPicPr>
        <p:blipFill>
          <a:blip r:embed="rId4">
            <a:alphaModFix amt="85000"/>
          </a:blip>
          <a:stretch>
            <a:fillRect/>
          </a:stretch>
        </p:blipFill>
        <p:spPr>
          <a:xfrm>
            <a:off x="5787801" y="509862"/>
            <a:ext cx="805421" cy="805421"/>
          </a:xfrm>
          <a:prstGeom prst="rect">
            <a:avLst/>
          </a:prstGeom>
        </p:spPr>
      </p:pic>
      <p:pic>
        <p:nvPicPr>
          <p:cNvPr id="6" name="Grafik 5" descr="Ein Bild, das Zeichnung, Kinderkunst, Cartoon, Kreis enthält.&#10;&#10;Automatisch generierte Beschreibung">
            <a:extLst>
              <a:ext uri="{FF2B5EF4-FFF2-40B4-BE49-F238E27FC236}">
                <a16:creationId xmlns:a16="http://schemas.microsoft.com/office/drawing/2014/main" id="{D8F04AFC-E9C2-9029-260A-99E646007697}"/>
              </a:ext>
            </a:extLst>
          </p:cNvPr>
          <p:cNvPicPr>
            <a:picLocks noChangeAspect="1"/>
          </p:cNvPicPr>
          <p:nvPr/>
        </p:nvPicPr>
        <p:blipFill>
          <a:blip r:embed="rId5">
            <a:alphaModFix amt="85000"/>
          </a:blip>
          <a:stretch>
            <a:fillRect/>
          </a:stretch>
        </p:blipFill>
        <p:spPr>
          <a:xfrm>
            <a:off x="6713562" y="509862"/>
            <a:ext cx="806400" cy="806400"/>
          </a:xfrm>
          <a:prstGeom prst="rect">
            <a:avLst/>
          </a:prstGeom>
        </p:spPr>
      </p:pic>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563624" y="3072673"/>
            <a:ext cx="11064751" cy="1924438"/>
          </a:xfrm>
          <a:noFill/>
        </p:spPr>
        <p:txBody>
          <a:bodyPr wrap="square" rtlCol="0">
            <a:spAutoFit/>
          </a:bodyPr>
          <a:lstStyle/>
          <a:p>
            <a:r>
              <a:rPr lang="en-GB" sz="4400" dirty="0"/>
              <a:t>BUSINESS PLANNING AND ENTREPRENEURIAL ECOSYSTEM IN</a:t>
            </a:r>
            <a:br>
              <a:rPr lang="en-GB" sz="4400" dirty="0"/>
            </a:br>
            <a:r>
              <a:rPr lang="en-GB" sz="4400" dirty="0"/>
              <a:t> BASIC UNIVERSITY REGIONS</a:t>
            </a:r>
          </a:p>
        </p:txBody>
      </p:sp>
      <p:sp>
        <p:nvSpPr>
          <p:cNvPr id="9" name="Untertitel 8">
            <a:extLst>
              <a:ext uri="{FF2B5EF4-FFF2-40B4-BE49-F238E27FC236}">
                <a16:creationId xmlns:a16="http://schemas.microsoft.com/office/drawing/2014/main" id="{F8847AF9-6CCE-665E-0774-EF60203AA295}"/>
              </a:ext>
            </a:extLst>
          </p:cNvPr>
          <p:cNvSpPr>
            <a:spLocks noGrp="1"/>
          </p:cNvSpPr>
          <p:nvPr>
            <p:ph type="subTitle" idx="1"/>
          </p:nvPr>
        </p:nvSpPr>
        <p:spPr>
          <a:xfrm>
            <a:off x="1523999" y="4997111"/>
            <a:ext cx="9144000" cy="403005"/>
          </a:xfrm>
        </p:spPr>
        <p:txBody>
          <a:bodyPr>
            <a:normAutofit lnSpcReduction="10000"/>
          </a:bodyPr>
          <a:lstStyle/>
          <a:p>
            <a:r>
              <a:rPr lang="en-GB" dirty="0"/>
              <a:t>(3 ECTS, 75-90 h)</a:t>
            </a:r>
            <a:endParaRPr lang="de-AT" dirty="0"/>
          </a:p>
        </p:txBody>
      </p:sp>
    </p:spTree>
    <p:extLst>
      <p:ext uri="{BB962C8B-B14F-4D97-AF65-F5344CB8AC3E}">
        <p14:creationId xmlns:p14="http://schemas.microsoft.com/office/powerpoint/2010/main" val="1062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mit Pfeil 2">
            <a:extLst>
              <a:ext uri="{FF2B5EF4-FFF2-40B4-BE49-F238E27FC236}">
                <a16:creationId xmlns:a16="http://schemas.microsoft.com/office/drawing/2014/main" id="{C3CC0A7C-69DB-377B-F1F6-572196831D6A}"/>
              </a:ext>
            </a:extLst>
          </p:cNvPr>
          <p:cNvCxnSpPr/>
          <p:nvPr/>
        </p:nvCxnSpPr>
        <p:spPr>
          <a:xfrm flipV="1">
            <a:off x="1724682" y="3419475"/>
            <a:ext cx="7346729" cy="15765"/>
          </a:xfrm>
          <a:prstGeom prst="straightConnector1">
            <a:avLst/>
          </a:prstGeom>
          <a:ln w="12700">
            <a:solidFill>
              <a:srgbClr val="0D38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 name="Gerade Verbindung mit Pfeil 3">
            <a:extLst>
              <a:ext uri="{FF2B5EF4-FFF2-40B4-BE49-F238E27FC236}">
                <a16:creationId xmlns:a16="http://schemas.microsoft.com/office/drawing/2014/main" id="{CD026144-3A7A-B38B-7B9F-F9ACC50C5424}"/>
              </a:ext>
            </a:extLst>
          </p:cNvPr>
          <p:cNvCxnSpPr/>
          <p:nvPr/>
        </p:nvCxnSpPr>
        <p:spPr>
          <a:xfrm flipH="1" flipV="1">
            <a:off x="5393778" y="461800"/>
            <a:ext cx="5254" cy="5644053"/>
          </a:xfrm>
          <a:prstGeom prst="straightConnector1">
            <a:avLst/>
          </a:prstGeom>
          <a:ln w="12700">
            <a:solidFill>
              <a:srgbClr val="0D38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0DCEACB1-A966-EBEF-7A34-17E6105087D1}"/>
              </a:ext>
            </a:extLst>
          </p:cNvPr>
          <p:cNvCxnSpPr>
            <a:cxnSpLocks/>
          </p:cNvCxnSpPr>
          <p:nvPr/>
        </p:nvCxnSpPr>
        <p:spPr>
          <a:xfrm>
            <a:off x="7672324" y="461800"/>
            <a:ext cx="0" cy="2965557"/>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752E1704-28FB-08F0-2459-C71643669E9C}"/>
              </a:ext>
            </a:extLst>
          </p:cNvPr>
          <p:cNvSpPr txBox="1"/>
          <p:nvPr/>
        </p:nvSpPr>
        <p:spPr>
          <a:xfrm>
            <a:off x="1555644" y="3419475"/>
            <a:ext cx="523605" cy="369332"/>
          </a:xfrm>
          <a:prstGeom prst="rect">
            <a:avLst/>
          </a:prstGeom>
          <a:noFill/>
        </p:spPr>
        <p:txBody>
          <a:bodyPr wrap="none" rtlCol="0">
            <a:spAutoFit/>
          </a:bodyPr>
          <a:lstStyle/>
          <a:p>
            <a:r>
              <a:rPr lang="de-DE" err="1">
                <a:solidFill>
                  <a:srgbClr val="0D385E"/>
                </a:solidFill>
              </a:rPr>
              <a:t>low</a:t>
            </a:r>
            <a:endParaRPr lang="de-DE">
              <a:solidFill>
                <a:srgbClr val="0D385E"/>
              </a:solidFill>
            </a:endParaRPr>
          </a:p>
        </p:txBody>
      </p:sp>
      <p:sp>
        <p:nvSpPr>
          <p:cNvPr id="8" name="Textfeld 7">
            <a:extLst>
              <a:ext uri="{FF2B5EF4-FFF2-40B4-BE49-F238E27FC236}">
                <a16:creationId xmlns:a16="http://schemas.microsoft.com/office/drawing/2014/main" id="{5AC97596-44B0-5835-65BA-A8161D4C6834}"/>
              </a:ext>
            </a:extLst>
          </p:cNvPr>
          <p:cNvSpPr txBox="1"/>
          <p:nvPr/>
        </p:nvSpPr>
        <p:spPr>
          <a:xfrm>
            <a:off x="8745564" y="3495847"/>
            <a:ext cx="590226" cy="369332"/>
          </a:xfrm>
          <a:prstGeom prst="rect">
            <a:avLst/>
          </a:prstGeom>
          <a:noFill/>
        </p:spPr>
        <p:txBody>
          <a:bodyPr wrap="none" rtlCol="0">
            <a:spAutoFit/>
          </a:bodyPr>
          <a:lstStyle/>
          <a:p>
            <a:r>
              <a:rPr lang="de-DE">
                <a:solidFill>
                  <a:srgbClr val="0D385E"/>
                </a:solidFill>
              </a:rPr>
              <a:t>high</a:t>
            </a:r>
          </a:p>
        </p:txBody>
      </p:sp>
      <p:sp>
        <p:nvSpPr>
          <p:cNvPr id="9" name="Textfeld 8">
            <a:extLst>
              <a:ext uri="{FF2B5EF4-FFF2-40B4-BE49-F238E27FC236}">
                <a16:creationId xmlns:a16="http://schemas.microsoft.com/office/drawing/2014/main" id="{6A911CCF-E875-4524-1138-8FEE34140A9C}"/>
              </a:ext>
            </a:extLst>
          </p:cNvPr>
          <p:cNvSpPr txBox="1"/>
          <p:nvPr/>
        </p:nvSpPr>
        <p:spPr>
          <a:xfrm>
            <a:off x="5417784" y="5736521"/>
            <a:ext cx="1121589" cy="369332"/>
          </a:xfrm>
          <a:prstGeom prst="rect">
            <a:avLst/>
          </a:prstGeom>
          <a:noFill/>
        </p:spPr>
        <p:txBody>
          <a:bodyPr wrap="none" rtlCol="0">
            <a:spAutoFit/>
          </a:bodyPr>
          <a:lstStyle/>
          <a:p>
            <a:r>
              <a:rPr lang="de-DE" err="1">
                <a:solidFill>
                  <a:srgbClr val="0D385E"/>
                </a:solidFill>
              </a:rPr>
              <a:t>education</a:t>
            </a:r>
            <a:endParaRPr lang="de-DE">
              <a:solidFill>
                <a:srgbClr val="0D385E"/>
              </a:solidFill>
            </a:endParaRPr>
          </a:p>
        </p:txBody>
      </p:sp>
      <p:sp>
        <p:nvSpPr>
          <p:cNvPr id="10" name="Textfeld 9">
            <a:extLst>
              <a:ext uri="{FF2B5EF4-FFF2-40B4-BE49-F238E27FC236}">
                <a16:creationId xmlns:a16="http://schemas.microsoft.com/office/drawing/2014/main" id="{26CBE468-F00A-2504-D1AD-6BF85E0C05AC}"/>
              </a:ext>
            </a:extLst>
          </p:cNvPr>
          <p:cNvSpPr txBox="1"/>
          <p:nvPr/>
        </p:nvSpPr>
        <p:spPr>
          <a:xfrm>
            <a:off x="5417784" y="445435"/>
            <a:ext cx="1213537" cy="369332"/>
          </a:xfrm>
          <a:prstGeom prst="rect">
            <a:avLst/>
          </a:prstGeom>
          <a:noFill/>
        </p:spPr>
        <p:txBody>
          <a:bodyPr wrap="none" rtlCol="0">
            <a:spAutoFit/>
          </a:bodyPr>
          <a:lstStyle/>
          <a:p>
            <a:r>
              <a:rPr lang="de-DE" err="1">
                <a:solidFill>
                  <a:srgbClr val="0D385E"/>
                </a:solidFill>
              </a:rPr>
              <a:t>integration</a:t>
            </a:r>
            <a:endParaRPr lang="de-DE">
              <a:solidFill>
                <a:srgbClr val="0D385E"/>
              </a:solidFill>
            </a:endParaRPr>
          </a:p>
        </p:txBody>
      </p:sp>
      <p:sp>
        <p:nvSpPr>
          <p:cNvPr id="13" name="Oval 12">
            <a:extLst>
              <a:ext uri="{FF2B5EF4-FFF2-40B4-BE49-F238E27FC236}">
                <a16:creationId xmlns:a16="http://schemas.microsoft.com/office/drawing/2014/main" id="{9FB0A14E-B25F-0954-2CA1-66FC411F9E43}"/>
              </a:ext>
            </a:extLst>
          </p:cNvPr>
          <p:cNvSpPr/>
          <p:nvPr/>
        </p:nvSpPr>
        <p:spPr>
          <a:xfrm>
            <a:off x="6096001" y="1558205"/>
            <a:ext cx="1575802" cy="1507704"/>
          </a:xfrm>
          <a:prstGeom prst="ellipse">
            <a:avLst/>
          </a:prstGeom>
          <a:solidFill>
            <a:srgbClr val="01AD4B"/>
          </a:solidFill>
          <a:ln>
            <a:solidFill>
              <a:srgbClr val="01AD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err="1"/>
              <a:t>Frontrunner</a:t>
            </a:r>
            <a:endParaRPr lang="de-DE" sz="1400"/>
          </a:p>
        </p:txBody>
      </p:sp>
      <p:sp>
        <p:nvSpPr>
          <p:cNvPr id="16" name="Oval 15">
            <a:extLst>
              <a:ext uri="{FF2B5EF4-FFF2-40B4-BE49-F238E27FC236}">
                <a16:creationId xmlns:a16="http://schemas.microsoft.com/office/drawing/2014/main" id="{F5AF6F60-E42D-8E54-B147-5F15A518F58E}"/>
              </a:ext>
            </a:extLst>
          </p:cNvPr>
          <p:cNvSpPr/>
          <p:nvPr/>
        </p:nvSpPr>
        <p:spPr>
          <a:xfrm>
            <a:off x="2038884" y="4852465"/>
            <a:ext cx="1004471" cy="980661"/>
          </a:xfrm>
          <a:prstGeom prst="ellipse">
            <a:avLst/>
          </a:prstGeom>
          <a:solidFill>
            <a:srgbClr val="EE297B"/>
          </a:solidFill>
          <a:ln>
            <a:solidFill>
              <a:srgbClr val="EE2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Basic</a:t>
            </a:r>
          </a:p>
        </p:txBody>
      </p:sp>
      <p:sp>
        <p:nvSpPr>
          <p:cNvPr id="11" name="Textfeld 10">
            <a:extLst>
              <a:ext uri="{FF2B5EF4-FFF2-40B4-BE49-F238E27FC236}">
                <a16:creationId xmlns:a16="http://schemas.microsoft.com/office/drawing/2014/main" id="{A8F4BA97-E163-CA88-E579-89E397B4F8F3}"/>
              </a:ext>
            </a:extLst>
          </p:cNvPr>
          <p:cNvSpPr txBox="1"/>
          <p:nvPr/>
        </p:nvSpPr>
        <p:spPr>
          <a:xfrm>
            <a:off x="5858097" y="3051048"/>
            <a:ext cx="3144210" cy="369332"/>
          </a:xfrm>
          <a:prstGeom prst="rect">
            <a:avLst/>
          </a:prstGeom>
          <a:solidFill>
            <a:srgbClr val="F2F2F2">
              <a:alpha val="40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dirty="0">
              <a:solidFill>
                <a:srgbClr val="0D385E"/>
              </a:solidFill>
              <a:cs typeface="Calibri"/>
            </a:endParaRPr>
          </a:p>
        </p:txBody>
      </p:sp>
      <p:sp>
        <p:nvSpPr>
          <p:cNvPr id="14" name="Oval 13">
            <a:extLst>
              <a:ext uri="{FF2B5EF4-FFF2-40B4-BE49-F238E27FC236}">
                <a16:creationId xmlns:a16="http://schemas.microsoft.com/office/drawing/2014/main" id="{D310DC5C-32C5-BA87-14CF-7CC335A1AAC4}"/>
              </a:ext>
            </a:extLst>
          </p:cNvPr>
          <p:cNvSpPr/>
          <p:nvPr/>
        </p:nvSpPr>
        <p:spPr>
          <a:xfrm>
            <a:off x="5215726" y="2467074"/>
            <a:ext cx="2346841" cy="2385391"/>
          </a:xfrm>
          <a:prstGeom prst="ellipse">
            <a:avLst/>
          </a:prstGeom>
          <a:solidFill>
            <a:srgbClr val="0281B4"/>
          </a:solidFill>
          <a:ln>
            <a:solidFill>
              <a:srgbClr val="028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Advanced</a:t>
            </a:r>
            <a:endParaRPr lang="de-DE"/>
          </a:p>
        </p:txBody>
      </p:sp>
      <p:sp>
        <p:nvSpPr>
          <p:cNvPr id="15" name="Oval 14">
            <a:extLst>
              <a:ext uri="{FF2B5EF4-FFF2-40B4-BE49-F238E27FC236}">
                <a16:creationId xmlns:a16="http://schemas.microsoft.com/office/drawing/2014/main" id="{3187E62C-DA2B-CCC7-6C57-4834533D3F8E}"/>
              </a:ext>
            </a:extLst>
          </p:cNvPr>
          <p:cNvSpPr/>
          <p:nvPr/>
        </p:nvSpPr>
        <p:spPr>
          <a:xfrm>
            <a:off x="3806760" y="3269995"/>
            <a:ext cx="1948940" cy="1948070"/>
          </a:xfrm>
          <a:prstGeom prst="ellipse">
            <a:avLst/>
          </a:prstGeom>
          <a:solidFill>
            <a:srgbClr val="F07921"/>
          </a:solidFill>
          <a:ln>
            <a:solidFill>
              <a:srgbClr val="F07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Emerging</a:t>
            </a:r>
          </a:p>
        </p:txBody>
      </p:sp>
      <p:sp>
        <p:nvSpPr>
          <p:cNvPr id="12" name="Rechteck 11">
            <a:extLst>
              <a:ext uri="{FF2B5EF4-FFF2-40B4-BE49-F238E27FC236}">
                <a16:creationId xmlns:a16="http://schemas.microsoft.com/office/drawing/2014/main" id="{D4D5231E-2FC4-438E-E9BE-62DB1E679E24}"/>
              </a:ext>
            </a:extLst>
          </p:cNvPr>
          <p:cNvSpPr/>
          <p:nvPr/>
        </p:nvSpPr>
        <p:spPr>
          <a:xfrm>
            <a:off x="7692522" y="461799"/>
            <a:ext cx="1265948" cy="2941909"/>
          </a:xfrm>
          <a:prstGeom prst="rect">
            <a:avLst/>
          </a:prstGeom>
          <a:solidFill>
            <a:srgbClr val="0D385E"/>
          </a:solidFill>
          <a:ln>
            <a:solidFill>
              <a:srgbClr val="0D3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n>
                  <a:solidFill>
                    <a:schemeClr val="bg1"/>
                  </a:solidFill>
                </a:ln>
              </a:rPr>
              <a:t>Brain </a:t>
            </a:r>
            <a:r>
              <a:rPr lang="de-DE" err="1">
                <a:ln>
                  <a:solidFill>
                    <a:schemeClr val="bg1"/>
                  </a:solidFill>
                </a:ln>
              </a:rPr>
              <a:t>gainer</a:t>
            </a:r>
            <a:endParaRPr lang="de-DE">
              <a:ln>
                <a:solidFill>
                  <a:schemeClr val="bg1"/>
                </a:solidFill>
              </a:ln>
            </a:endParaRPr>
          </a:p>
        </p:txBody>
      </p:sp>
      <p:sp>
        <p:nvSpPr>
          <p:cNvPr id="2" name="Textfeld 1">
            <a:extLst>
              <a:ext uri="{FF2B5EF4-FFF2-40B4-BE49-F238E27FC236}">
                <a16:creationId xmlns:a16="http://schemas.microsoft.com/office/drawing/2014/main" id="{5B8CE8D2-B176-ADC8-CC3D-A8670785C62D}"/>
              </a:ext>
            </a:extLst>
          </p:cNvPr>
          <p:cNvSpPr txBox="1"/>
          <p:nvPr/>
        </p:nvSpPr>
        <p:spPr>
          <a:xfrm>
            <a:off x="5396432" y="752147"/>
            <a:ext cx="461665" cy="4310257"/>
          </a:xfrm>
          <a:prstGeom prst="rect">
            <a:avLst/>
          </a:prstGeom>
          <a:noFill/>
        </p:spPr>
        <p:txBody>
          <a:bodyPr vert="vert" wrap="square" rtlCol="0">
            <a:spAutoFit/>
          </a:bodyPr>
          <a:lstStyle/>
          <a:p>
            <a:r>
              <a:rPr lang="de-DE" dirty="0">
                <a:solidFill>
                  <a:srgbClr val="0D385E"/>
                </a:solidFill>
              </a:rPr>
              <a:t>Regional </a:t>
            </a:r>
            <a:r>
              <a:rPr lang="de-DE" dirty="0" err="1">
                <a:solidFill>
                  <a:srgbClr val="0D385E"/>
                </a:solidFill>
              </a:rPr>
              <a:t>role</a:t>
            </a:r>
            <a:r>
              <a:rPr lang="de-DE" dirty="0">
                <a:solidFill>
                  <a:srgbClr val="0D385E"/>
                </a:solidFill>
              </a:rPr>
              <a:t> </a:t>
            </a:r>
            <a:r>
              <a:rPr lang="de-DE" dirty="0" err="1">
                <a:solidFill>
                  <a:srgbClr val="0D385E"/>
                </a:solidFill>
              </a:rPr>
              <a:t>of</a:t>
            </a:r>
            <a:r>
              <a:rPr lang="de-DE" dirty="0">
                <a:solidFill>
                  <a:srgbClr val="0D385E"/>
                </a:solidFill>
              </a:rPr>
              <a:t> </a:t>
            </a:r>
            <a:r>
              <a:rPr lang="de-DE" dirty="0" err="1">
                <a:solidFill>
                  <a:srgbClr val="0D385E"/>
                </a:solidFill>
              </a:rPr>
              <a:t>the</a:t>
            </a:r>
            <a:r>
              <a:rPr lang="de-DE" dirty="0">
                <a:solidFill>
                  <a:srgbClr val="0D385E"/>
                </a:solidFill>
              </a:rPr>
              <a:t> </a:t>
            </a:r>
            <a:r>
              <a:rPr lang="de-DE" dirty="0" err="1">
                <a:solidFill>
                  <a:srgbClr val="0D385E"/>
                </a:solidFill>
              </a:rPr>
              <a:t>university</a:t>
            </a:r>
            <a:endParaRPr lang="de-DE" dirty="0">
              <a:solidFill>
                <a:srgbClr val="0D385E"/>
              </a:solidFill>
            </a:endParaRPr>
          </a:p>
        </p:txBody>
      </p:sp>
      <p:sp>
        <p:nvSpPr>
          <p:cNvPr id="6" name="Textfeld 5">
            <a:extLst>
              <a:ext uri="{FF2B5EF4-FFF2-40B4-BE49-F238E27FC236}">
                <a16:creationId xmlns:a16="http://schemas.microsoft.com/office/drawing/2014/main" id="{37281DC1-B51A-02ED-DD34-E2244B308822}"/>
              </a:ext>
            </a:extLst>
          </p:cNvPr>
          <p:cNvSpPr txBox="1"/>
          <p:nvPr/>
        </p:nvSpPr>
        <p:spPr>
          <a:xfrm>
            <a:off x="1724683" y="3051953"/>
            <a:ext cx="36690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err="1">
                <a:solidFill>
                  <a:srgbClr val="0D385E"/>
                </a:solidFill>
                <a:cs typeface="Calibri"/>
              </a:rPr>
              <a:t>Socio-economic</a:t>
            </a:r>
            <a:r>
              <a:rPr lang="de-DE" dirty="0">
                <a:solidFill>
                  <a:srgbClr val="0D385E"/>
                </a:solidFill>
                <a:cs typeface="Calibri"/>
              </a:rPr>
              <a:t> </a:t>
            </a:r>
            <a:r>
              <a:rPr lang="de-DE" dirty="0" err="1">
                <a:solidFill>
                  <a:srgbClr val="0D385E"/>
                </a:solidFill>
                <a:cs typeface="Calibri"/>
              </a:rPr>
              <a:t>development</a:t>
            </a:r>
            <a:endParaRPr lang="de-DE" dirty="0">
              <a:solidFill>
                <a:srgbClr val="0D385E"/>
              </a:solidFill>
              <a:cs typeface="Calibri"/>
            </a:endParaRPr>
          </a:p>
        </p:txBody>
      </p:sp>
    </p:spTree>
    <p:extLst>
      <p:ext uri="{BB962C8B-B14F-4D97-AF65-F5344CB8AC3E}">
        <p14:creationId xmlns:p14="http://schemas.microsoft.com/office/powerpoint/2010/main" val="160662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27CC06-E3D2-4C92-2948-24C9290F75B0}"/>
              </a:ext>
            </a:extLst>
          </p:cNvPr>
          <p:cNvSpPr>
            <a:spLocks noGrp="1"/>
          </p:cNvSpPr>
          <p:nvPr>
            <p:ph type="title"/>
          </p:nvPr>
        </p:nvSpPr>
        <p:spPr/>
        <p:txBody>
          <a:bodyPr>
            <a:normAutofit/>
          </a:bodyPr>
          <a:lstStyle/>
          <a:p>
            <a:r>
              <a:rPr lang="sv-SE" dirty="0">
                <a:cs typeface="Calibri Light"/>
              </a:rPr>
              <a:t>Entrepreneurship and innovation in </a:t>
            </a:r>
            <a:r>
              <a:rPr lang="sv-SE" b="1" dirty="0">
                <a:cs typeface="Calibri Light"/>
              </a:rPr>
              <a:t>Basic </a:t>
            </a:r>
            <a:r>
              <a:rPr lang="sv-SE" dirty="0">
                <a:cs typeface="Calibri Light"/>
              </a:rPr>
              <a:t>regions</a:t>
            </a:r>
            <a:endParaRPr lang="sv-SE" dirty="0"/>
          </a:p>
        </p:txBody>
      </p:sp>
      <p:sp>
        <p:nvSpPr>
          <p:cNvPr id="3" name="Platshållare för innehåll 2">
            <a:extLst>
              <a:ext uri="{FF2B5EF4-FFF2-40B4-BE49-F238E27FC236}">
                <a16:creationId xmlns:a16="http://schemas.microsoft.com/office/drawing/2014/main" id="{1A22FCA4-FF71-4A04-0E1A-116A1D499BE8}"/>
              </a:ext>
            </a:extLst>
          </p:cNvPr>
          <p:cNvSpPr>
            <a:spLocks noGrp="1"/>
          </p:cNvSpPr>
          <p:nvPr>
            <p:ph idx="1"/>
          </p:nvPr>
        </p:nvSpPr>
        <p:spPr/>
        <p:txBody>
          <a:bodyPr vert="horz" lIns="91440" tIns="45720" rIns="91440" bIns="45720" rtlCol="0" anchor="t">
            <a:normAutofit/>
          </a:bodyPr>
          <a:lstStyle/>
          <a:p>
            <a:pPr marL="0" indent="0">
              <a:buNone/>
            </a:pPr>
            <a:endParaRPr lang="en-US" sz="2600" dirty="0">
              <a:ea typeface="+mn-lt"/>
              <a:cs typeface="+mn-lt"/>
            </a:endParaRPr>
          </a:p>
          <a:p>
            <a:pPr marL="0" indent="0">
              <a:buNone/>
            </a:pPr>
            <a:endParaRPr lang="en-US" sz="2600" dirty="0">
              <a:ea typeface="+mn-lt"/>
              <a:cs typeface="+mn-lt"/>
            </a:endParaRPr>
          </a:p>
          <a:p>
            <a:pPr marL="0" indent="0">
              <a:buNone/>
            </a:pPr>
            <a:r>
              <a:rPr lang="en-US" sz="4400" dirty="0">
                <a:latin typeface="+mj-lt"/>
                <a:ea typeface="+mn-lt"/>
                <a:cs typeface="+mn-lt"/>
              </a:rPr>
              <a:t>Smaller cities in proximity of rural areas that cover local and regional demand for tertiary education</a:t>
            </a:r>
          </a:p>
        </p:txBody>
      </p:sp>
    </p:spTree>
    <p:extLst>
      <p:ext uri="{BB962C8B-B14F-4D97-AF65-F5344CB8AC3E}">
        <p14:creationId xmlns:p14="http://schemas.microsoft.com/office/powerpoint/2010/main" val="1627516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F76E84-050F-C8A1-CC36-89004EDBDE57}"/>
              </a:ext>
            </a:extLst>
          </p:cNvPr>
          <p:cNvSpPr>
            <a:spLocks noGrp="1"/>
          </p:cNvSpPr>
          <p:nvPr>
            <p:ph type="title"/>
          </p:nvPr>
        </p:nvSpPr>
        <p:spPr>
          <a:xfrm>
            <a:off x="831851" y="1376106"/>
            <a:ext cx="10515600" cy="2852737"/>
          </a:xfrm>
        </p:spPr>
        <p:txBody>
          <a:bodyPr>
            <a:normAutofit/>
          </a:bodyPr>
          <a:lstStyle/>
          <a:p>
            <a:r>
              <a:rPr lang="en-US" sz="4400" dirty="0"/>
              <a:t>Problems related to socioeconomic, demographic and physical factors</a:t>
            </a:r>
          </a:p>
        </p:txBody>
      </p:sp>
      <p:sp>
        <p:nvSpPr>
          <p:cNvPr id="4" name="Textplatzhalter 3">
            <a:extLst>
              <a:ext uri="{FF2B5EF4-FFF2-40B4-BE49-F238E27FC236}">
                <a16:creationId xmlns:a16="http://schemas.microsoft.com/office/drawing/2014/main" id="{A1BFF0C4-7542-39E6-9925-0C4B077533FA}"/>
              </a:ext>
            </a:extLst>
          </p:cNvPr>
          <p:cNvSpPr>
            <a:spLocks noGrp="1"/>
          </p:cNvSpPr>
          <p:nvPr>
            <p:ph type="body" idx="1"/>
          </p:nvPr>
        </p:nvSpPr>
        <p:spPr/>
        <p:txBody>
          <a:bodyPr/>
          <a:lstStyle/>
          <a:p>
            <a:endParaRPr lang="de-AT"/>
          </a:p>
        </p:txBody>
      </p:sp>
    </p:spTree>
    <p:extLst>
      <p:ext uri="{BB962C8B-B14F-4D97-AF65-F5344CB8AC3E}">
        <p14:creationId xmlns:p14="http://schemas.microsoft.com/office/powerpoint/2010/main" val="269666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0BBA77-2E91-47BC-CD79-D4143AC75876}"/>
              </a:ext>
            </a:extLst>
          </p:cNvPr>
          <p:cNvSpPr>
            <a:spLocks noGrp="1"/>
          </p:cNvSpPr>
          <p:nvPr>
            <p:ph type="title"/>
          </p:nvPr>
        </p:nvSpPr>
        <p:spPr>
          <a:xfrm>
            <a:off x="831850" y="1709738"/>
            <a:ext cx="10515600" cy="2852737"/>
          </a:xfrm>
        </p:spPr>
        <p:txBody>
          <a:bodyPr>
            <a:normAutofit/>
          </a:bodyPr>
          <a:lstStyle/>
          <a:p>
            <a:r>
              <a:rPr lang="en-US" sz="4400" dirty="0"/>
              <a:t>Agricultural tradition with a low industry mix and low accessibility</a:t>
            </a:r>
          </a:p>
        </p:txBody>
      </p:sp>
      <p:sp>
        <p:nvSpPr>
          <p:cNvPr id="6" name="Textplatzhalter 5">
            <a:extLst>
              <a:ext uri="{FF2B5EF4-FFF2-40B4-BE49-F238E27FC236}">
                <a16:creationId xmlns:a16="http://schemas.microsoft.com/office/drawing/2014/main" id="{B70290F3-6FD5-81D8-4C8F-91805EA90C9B}"/>
              </a:ext>
            </a:extLst>
          </p:cNvPr>
          <p:cNvSpPr>
            <a:spLocks noGrp="1"/>
          </p:cNvSpPr>
          <p:nvPr>
            <p:ph type="body" idx="1"/>
          </p:nvPr>
        </p:nvSpPr>
        <p:spPr/>
        <p:txBody>
          <a:bodyPr/>
          <a:lstStyle/>
          <a:p>
            <a:endParaRPr lang="de-AT"/>
          </a:p>
        </p:txBody>
      </p:sp>
    </p:spTree>
    <p:extLst>
      <p:ext uri="{BB962C8B-B14F-4D97-AF65-F5344CB8AC3E}">
        <p14:creationId xmlns:p14="http://schemas.microsoft.com/office/powerpoint/2010/main" val="82804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7E9FCC-24E5-8970-93E4-4F536C644B55}"/>
              </a:ext>
            </a:extLst>
          </p:cNvPr>
          <p:cNvSpPr>
            <a:spLocks noGrp="1"/>
          </p:cNvSpPr>
          <p:nvPr>
            <p:ph type="title"/>
          </p:nvPr>
        </p:nvSpPr>
        <p:spPr>
          <a:xfrm>
            <a:off x="831850" y="1709738"/>
            <a:ext cx="10515600" cy="3535657"/>
          </a:xfrm>
        </p:spPr>
        <p:txBody>
          <a:bodyPr>
            <a:noAutofit/>
          </a:bodyPr>
          <a:lstStyle/>
          <a:p>
            <a:r>
              <a:rPr lang="en-US" sz="4400" dirty="0"/>
              <a:t>Education opportunities for households in proximity, but no other opportunities for graduates than to leave</a:t>
            </a:r>
          </a:p>
        </p:txBody>
      </p:sp>
    </p:spTree>
    <p:extLst>
      <p:ext uri="{BB962C8B-B14F-4D97-AF65-F5344CB8AC3E}">
        <p14:creationId xmlns:p14="http://schemas.microsoft.com/office/powerpoint/2010/main" val="365588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63F34C-8176-5FFD-26F0-24904B19968E}"/>
              </a:ext>
            </a:extLst>
          </p:cNvPr>
          <p:cNvSpPr>
            <a:spLocks noGrp="1"/>
          </p:cNvSpPr>
          <p:nvPr>
            <p:ph type="title"/>
          </p:nvPr>
        </p:nvSpPr>
        <p:spPr>
          <a:xfrm>
            <a:off x="831850" y="1709738"/>
            <a:ext cx="10515600" cy="2852737"/>
          </a:xfrm>
        </p:spPr>
        <p:txBody>
          <a:bodyPr>
            <a:normAutofit/>
          </a:bodyPr>
          <a:lstStyle/>
          <a:p>
            <a:r>
              <a:rPr lang="en-US" sz="4400" dirty="0"/>
              <a:t>Regions do not just struggle to retain graduates but also to attract students</a:t>
            </a:r>
          </a:p>
        </p:txBody>
      </p:sp>
      <p:sp>
        <p:nvSpPr>
          <p:cNvPr id="4" name="Textplatzhalter 3">
            <a:extLst>
              <a:ext uri="{FF2B5EF4-FFF2-40B4-BE49-F238E27FC236}">
                <a16:creationId xmlns:a16="http://schemas.microsoft.com/office/drawing/2014/main" id="{ACF40F77-C43B-F533-605A-0F67F8992F1E}"/>
              </a:ext>
            </a:extLst>
          </p:cNvPr>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423368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AE2569-5AA0-B331-4593-E28E45456CDD}"/>
              </a:ext>
            </a:extLst>
          </p:cNvPr>
          <p:cNvSpPr>
            <a:spLocks noGrp="1"/>
          </p:cNvSpPr>
          <p:nvPr>
            <p:ph type="title"/>
          </p:nvPr>
        </p:nvSpPr>
        <p:spPr/>
        <p:txBody>
          <a:bodyPr>
            <a:normAutofit/>
          </a:bodyPr>
          <a:lstStyle/>
          <a:p>
            <a:r>
              <a:rPr lang="en-US" sz="4400" dirty="0"/>
              <a:t>Universities' contribution to the local economy is limited</a:t>
            </a:r>
          </a:p>
        </p:txBody>
      </p:sp>
      <p:sp>
        <p:nvSpPr>
          <p:cNvPr id="3" name="Platshållare för text 2">
            <a:extLst>
              <a:ext uri="{FF2B5EF4-FFF2-40B4-BE49-F238E27FC236}">
                <a16:creationId xmlns:a16="http://schemas.microsoft.com/office/drawing/2014/main" id="{422D8B2C-6AE5-D726-3ED5-3D0B52875A72}"/>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29352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BDD474-1B3B-0D84-45EA-26C4C5F0555B}"/>
              </a:ext>
            </a:extLst>
          </p:cNvPr>
          <p:cNvSpPr>
            <a:spLocks noGrp="1"/>
          </p:cNvSpPr>
          <p:nvPr>
            <p:ph type="title"/>
          </p:nvPr>
        </p:nvSpPr>
        <p:spPr>
          <a:xfrm>
            <a:off x="1268186" y="365125"/>
            <a:ext cx="8008336" cy="1325563"/>
          </a:xfrm>
        </p:spPr>
        <p:txBody>
          <a:bodyPr/>
          <a:lstStyle/>
          <a:p>
            <a:r>
              <a:rPr lang="sv-SE" dirty="0" err="1"/>
              <a:t>Assignment</a:t>
            </a:r>
          </a:p>
        </p:txBody>
      </p:sp>
      <p:sp>
        <p:nvSpPr>
          <p:cNvPr id="3" name="Underrubrik 2">
            <a:extLst>
              <a:ext uri="{FF2B5EF4-FFF2-40B4-BE49-F238E27FC236}">
                <a16:creationId xmlns:a16="http://schemas.microsoft.com/office/drawing/2014/main" id="{3348B26D-69F5-CF5B-408C-D40BC155F51C}"/>
              </a:ext>
            </a:extLst>
          </p:cNvPr>
          <p:cNvSpPr>
            <a:spLocks noGrp="1"/>
          </p:cNvSpPr>
          <p:nvPr>
            <p:ph idx="1"/>
          </p:nvPr>
        </p:nvSpPr>
        <p:spPr>
          <a:xfrm>
            <a:off x="1268186" y="1825625"/>
            <a:ext cx="10085614" cy="4351338"/>
          </a:xfrm>
        </p:spPr>
        <p:txBody>
          <a:bodyPr vert="horz" lIns="91440" tIns="45720" rIns="91440" bIns="45720" rtlCol="0" anchor="t">
            <a:normAutofit/>
          </a:bodyPr>
          <a:lstStyle/>
          <a:p>
            <a:pPr marL="0" indent="0">
              <a:buNone/>
            </a:pPr>
            <a:endParaRPr lang="sv-SE" dirty="0"/>
          </a:p>
          <a:p>
            <a:pPr marL="0" indent="0">
              <a:buNone/>
            </a:pPr>
            <a:r>
              <a:rPr lang="sv-SE" dirty="0"/>
              <a:t>Map the problems and possibilities for entreprenerurship and innovation on your own region.</a:t>
            </a:r>
          </a:p>
        </p:txBody>
      </p:sp>
    </p:spTree>
    <p:extLst>
      <p:ext uri="{BB962C8B-B14F-4D97-AF65-F5344CB8AC3E}">
        <p14:creationId xmlns:p14="http://schemas.microsoft.com/office/powerpoint/2010/main" val="67166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C7EB8B-D5F3-716F-E92A-163E109DF0F1}"/>
              </a:ext>
            </a:extLst>
          </p:cNvPr>
          <p:cNvSpPr>
            <a:spLocks noGrp="1"/>
          </p:cNvSpPr>
          <p:nvPr>
            <p:ph type="title"/>
          </p:nvPr>
        </p:nvSpPr>
        <p:spPr/>
        <p:txBody>
          <a:bodyPr/>
          <a:lstStyle/>
          <a:p>
            <a:r>
              <a:rPr lang="en-GB" sz="4400" b="0" dirty="0">
                <a:effectLst/>
              </a:rPr>
              <a:t>Acknowledgments</a:t>
            </a:r>
            <a:endParaRPr lang="de-AT" dirty="0"/>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sz="1800" dirty="0"/>
              <a:t>This Material is Part of the Education Package produced within the Erasmus+ Project: ENDORSE</a:t>
            </a:r>
          </a:p>
          <a:p>
            <a:pPr marL="0" indent="0">
              <a:buNone/>
            </a:pPr>
            <a:r>
              <a:rPr lang="en-GB" sz="1800" dirty="0"/>
              <a:t>Project Partners: </a:t>
            </a:r>
          </a:p>
          <a:p>
            <a:pPr marL="0" indent="0">
              <a:buNone/>
            </a:pPr>
            <a:endParaRPr lang="en-GB" sz="1800" dirty="0"/>
          </a:p>
          <a:p>
            <a:pPr marL="0" indent="0">
              <a:buNone/>
            </a:pPr>
            <a:endParaRPr lang="en-GB" sz="1800" dirty="0"/>
          </a:p>
          <a:p>
            <a:pPr marL="0" indent="0">
              <a:buNone/>
            </a:pPr>
            <a:endParaRPr lang="en-GB" sz="1800" dirty="0"/>
          </a:p>
          <a:p>
            <a:pPr marL="0" indent="0">
              <a:buNone/>
            </a:pPr>
            <a:r>
              <a:rPr lang="en-US" sz="1800" b="0" i="0" dirty="0">
                <a:solidFill>
                  <a:srgbClr val="333333"/>
                </a:solidFill>
                <a:effectLst/>
                <a:latin typeface="Source Sans Pro" panose="020B0503030403020204" pitchFamily="34" charset="0"/>
              </a:rPr>
              <a:t>ENDORSE Educational Material Entrepreneurship © 2024 by ENDORSE is licensed under </a:t>
            </a:r>
            <a:r>
              <a:rPr lang="en-US" sz="1800" b="0" i="0" u="none" strike="noStrike" dirty="0">
                <a:solidFill>
                  <a:srgbClr val="D14500"/>
                </a:solidFill>
                <a:effectLst/>
                <a:latin typeface="Source Sans Pro" panose="020B0503030403020204" pitchFamily="34" charset="0"/>
                <a:hlinkClick r:id="rId2"/>
              </a:rPr>
              <a:t>CC BY-SA 4.0</a:t>
            </a:r>
            <a:endParaRPr lang="en-US" sz="1800" b="0" i="0" u="none" strike="noStrike" dirty="0">
              <a:solidFill>
                <a:srgbClr val="D14500"/>
              </a:solidFill>
              <a:effectLst/>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r>
              <a:rPr lang="en-US" sz="1800" dirty="0">
                <a:solidFill>
                  <a:srgbClr val="D14500"/>
                </a:solidFill>
                <a:latin typeface="Source Sans Pro" panose="020B0503030403020204" pitchFamily="34" charset="0"/>
              </a:rPr>
              <a:t>Logos of Partner Institutions and Erasmus+ are excepted. </a:t>
            </a:r>
            <a:endParaRPr lang="en-GB" sz="1800" dirty="0"/>
          </a:p>
        </p:txBody>
      </p:sp>
      <p:sp>
        <p:nvSpPr>
          <p:cNvPr id="12" name="AutoShape 8">
            <a:hlinkClick r:id="rId2"/>
            <a:extLst>
              <a:ext uri="{FF2B5EF4-FFF2-40B4-BE49-F238E27FC236}">
                <a16:creationId xmlns:a16="http://schemas.microsoft.com/office/drawing/2014/main" id="{A0277674-3939-649B-8A6F-3236C0E03DC5}"/>
              </a:ext>
            </a:extLst>
          </p:cNvPr>
          <p:cNvSpPr>
            <a:spLocks noChangeAspect="1" noChangeArrowheads="1"/>
          </p:cNvSpPr>
          <p:nvPr/>
        </p:nvSpPr>
        <p:spPr bwMode="auto">
          <a:xfrm>
            <a:off x="6456363"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3" name="AutoShape 9">
            <a:extLst>
              <a:ext uri="{FF2B5EF4-FFF2-40B4-BE49-F238E27FC236}">
                <a16:creationId xmlns:a16="http://schemas.microsoft.com/office/drawing/2014/main" id="{13196A70-0C30-56C4-4812-1D84CBD9E264}"/>
              </a:ext>
            </a:extLst>
          </p:cNvPr>
          <p:cNvSpPr>
            <a:spLocks noChangeAspect="1" noChangeArrowheads="1"/>
          </p:cNvSpPr>
          <p:nvPr/>
        </p:nvSpPr>
        <p:spPr bwMode="auto">
          <a:xfrm>
            <a:off x="6727825"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49" name="Picture 25">
            <a:extLst>
              <a:ext uri="{FF2B5EF4-FFF2-40B4-BE49-F238E27FC236}">
                <a16:creationId xmlns:a16="http://schemas.microsoft.com/office/drawing/2014/main" id="{FE71E26D-F476-C3AD-6991-A81FFF30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870" y="4104971"/>
            <a:ext cx="1404618" cy="491442"/>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descr="Ein Bild, das Grafiken, Grafikdesign, Schrift, Text enthält.&#10;&#10;Automatisch generierte Beschreibung">
            <a:extLst>
              <a:ext uri="{FF2B5EF4-FFF2-40B4-BE49-F238E27FC236}">
                <a16:creationId xmlns:a16="http://schemas.microsoft.com/office/drawing/2014/main" id="{300094A6-AC58-82AE-CE9C-4FB04066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632" y="2685329"/>
            <a:ext cx="2137903" cy="370793"/>
          </a:xfrm>
          <a:prstGeom prst="rect">
            <a:avLst/>
          </a:prstGeom>
        </p:spPr>
      </p:pic>
      <p:pic>
        <p:nvPicPr>
          <p:cNvPr id="27" name="Grafik 26" descr="Ein Bild, das Text, Schrift, Poster, Design enthält.&#10;&#10;Automatisch generierte Beschreibung">
            <a:extLst>
              <a:ext uri="{FF2B5EF4-FFF2-40B4-BE49-F238E27FC236}">
                <a16:creationId xmlns:a16="http://schemas.microsoft.com/office/drawing/2014/main" id="{084A0702-48FB-BD5B-0B44-25BD832EF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5089" y="2495820"/>
            <a:ext cx="606492" cy="714704"/>
          </a:xfrm>
          <a:prstGeom prst="rect">
            <a:avLst/>
          </a:prstGeom>
        </p:spPr>
      </p:pic>
      <p:pic>
        <p:nvPicPr>
          <p:cNvPr id="28" name="Grafik 27" descr="Ein Bild, das Schrift, Screenshot, Grafiken, Grafikdesign enthält.&#10;&#10;Automatisch generierte Beschreibung">
            <a:extLst>
              <a:ext uri="{FF2B5EF4-FFF2-40B4-BE49-F238E27FC236}">
                <a16:creationId xmlns:a16="http://schemas.microsoft.com/office/drawing/2014/main" id="{6028076D-4B8C-98EA-335C-C286F1124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1065" y="2603635"/>
            <a:ext cx="1828804" cy="499873"/>
          </a:xfrm>
          <a:prstGeom prst="rect">
            <a:avLst/>
          </a:prstGeom>
        </p:spPr>
      </p:pic>
      <p:pic>
        <p:nvPicPr>
          <p:cNvPr id="29" name="Grafik 28" descr="Ein Bild, das Schrift, Grafiken, Logo, Symbol enthält.&#10;&#10;Automatisch generierte Beschreibung">
            <a:extLst>
              <a:ext uri="{FF2B5EF4-FFF2-40B4-BE49-F238E27FC236}">
                <a16:creationId xmlns:a16="http://schemas.microsoft.com/office/drawing/2014/main" id="{D3128190-211F-6A5C-9E19-F25E4175C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6899" y="2475375"/>
            <a:ext cx="1488144" cy="790703"/>
          </a:xfrm>
          <a:prstGeom prst="rect">
            <a:avLst/>
          </a:prstGeom>
        </p:spPr>
      </p:pic>
      <p:pic>
        <p:nvPicPr>
          <p:cNvPr id="30" name="Grafik 29" descr="Ein Bild, das Schrift, Logo, Grafiken, Grafikdesign enthält.&#10;&#10;Automatisch generierte Beschreibung">
            <a:extLst>
              <a:ext uri="{FF2B5EF4-FFF2-40B4-BE49-F238E27FC236}">
                <a16:creationId xmlns:a16="http://schemas.microsoft.com/office/drawing/2014/main" id="{49DEFB1A-B964-2CC2-7D02-7DE77BDF02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6440" y="2449057"/>
            <a:ext cx="1319543" cy="650975"/>
          </a:xfrm>
          <a:prstGeom prst="rect">
            <a:avLst/>
          </a:prstGeom>
        </p:spPr>
      </p:pic>
      <p:pic>
        <p:nvPicPr>
          <p:cNvPr id="31" name="Grafik 30" descr="Ein Bild, das Grafiken, Schrift, Logo, Symbol enthält.&#10;&#10;Automatisch generierte Beschreibung">
            <a:extLst>
              <a:ext uri="{FF2B5EF4-FFF2-40B4-BE49-F238E27FC236}">
                <a16:creationId xmlns:a16="http://schemas.microsoft.com/office/drawing/2014/main" id="{135A5B80-4E68-0EC6-CC2F-26BE263C4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3870" y="2592783"/>
            <a:ext cx="1174570" cy="520779"/>
          </a:xfrm>
          <a:prstGeom prst="rect">
            <a:avLst/>
          </a:prstGeom>
        </p:spPr>
      </p:pic>
    </p:spTree>
    <p:extLst>
      <p:ext uri="{BB962C8B-B14F-4D97-AF65-F5344CB8AC3E}">
        <p14:creationId xmlns:p14="http://schemas.microsoft.com/office/powerpoint/2010/main" val="209495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title"/>
          </p:nvPr>
        </p:nvSpPr>
        <p:spPr>
          <a:xfrm>
            <a:off x="1268413" y="425947"/>
            <a:ext cx="8007350" cy="1203919"/>
          </a:xfrm>
          <a:noFill/>
        </p:spPr>
        <p:txBody>
          <a:bodyPr wrap="square" rtlCol="0">
            <a:spAutoFit/>
          </a:bodyPr>
          <a:lstStyle/>
          <a:p>
            <a:r>
              <a:rPr lang="de-DE" sz="4000" dirty="0"/>
              <a:t> </a:t>
            </a:r>
            <a:r>
              <a:rPr lang="sv-SE" sz="4000" dirty="0"/>
              <a:t>2.1 </a:t>
            </a:r>
            <a:r>
              <a:rPr lang="en-US" sz="4000" dirty="0"/>
              <a:t>Entrepreneurship conditions in </a:t>
            </a:r>
            <a:r>
              <a:rPr lang="en-GB" sz="4000" dirty="0"/>
              <a:t>the Basic university regions</a:t>
            </a:r>
          </a:p>
        </p:txBody>
      </p:sp>
      <p:sp>
        <p:nvSpPr>
          <p:cNvPr id="14" name="Inhaltsplatzhalter 13">
            <a:extLst>
              <a:ext uri="{FF2B5EF4-FFF2-40B4-BE49-F238E27FC236}">
                <a16:creationId xmlns:a16="http://schemas.microsoft.com/office/drawing/2014/main" id="{142A79EF-9F37-40A2-C138-D5B6382AC9F0}"/>
              </a:ext>
            </a:extLst>
          </p:cNvPr>
          <p:cNvSpPr>
            <a:spLocks noGrp="1"/>
          </p:cNvSpPr>
          <p:nvPr>
            <p:ph idx="1"/>
          </p:nvPr>
        </p:nvSpPr>
        <p:spPr>
          <a:xfrm>
            <a:off x="1268413" y="2206625"/>
            <a:ext cx="5745757" cy="3970338"/>
          </a:xfrm>
        </p:spPr>
        <p:txBody>
          <a:bodyPr/>
          <a:lstStyle/>
          <a:p>
            <a:pPr marL="0" indent="0">
              <a:buNone/>
            </a:pPr>
            <a:endParaRPr lang="sv-SE" dirty="0"/>
          </a:p>
          <a:p>
            <a:pPr marL="0" indent="0">
              <a:buNone/>
            </a:pPr>
            <a:r>
              <a:rPr lang="en-US" dirty="0"/>
              <a:t>Inspiration: “Social enterprises and their ecosystems in Europe” (2020)</a:t>
            </a:r>
          </a:p>
          <a:p>
            <a:pPr marL="0" indent="0">
              <a:buNone/>
            </a:pPr>
            <a:endParaRPr lang="en-US" dirty="0"/>
          </a:p>
          <a:p>
            <a:pPr marL="0" indent="0">
              <a:buNone/>
            </a:pPr>
            <a:r>
              <a:rPr lang="fr-FR" dirty="0">
                <a:hlinkClick r:id="rId3"/>
              </a:rPr>
              <a:t>https://ec.europa.eu/social/main.jsp?catId=738&amp;furtherPubs=yes&amp;pubId=8274&amp;langId=en&amp;</a:t>
            </a:r>
            <a:endParaRPr lang="de-AT" dirty="0"/>
          </a:p>
        </p:txBody>
      </p:sp>
      <p:sp>
        <p:nvSpPr>
          <p:cNvPr id="2" name="textruta 1">
            <a:extLst>
              <a:ext uri="{FF2B5EF4-FFF2-40B4-BE49-F238E27FC236}">
                <a16:creationId xmlns:a16="http://schemas.microsoft.com/office/drawing/2014/main" id="{DAA82181-0938-E017-C273-732BACBB4D5E}"/>
              </a:ext>
            </a:extLst>
          </p:cNvPr>
          <p:cNvSpPr txBox="1"/>
          <p:nvPr/>
        </p:nvSpPr>
        <p:spPr>
          <a:xfrm>
            <a:off x="10046368" y="3513221"/>
            <a:ext cx="184731" cy="369332"/>
          </a:xfrm>
          <a:prstGeom prst="rect">
            <a:avLst/>
          </a:prstGeom>
          <a:noFill/>
        </p:spPr>
        <p:txBody>
          <a:bodyPr wrap="none" rtlCol="0">
            <a:spAutoFit/>
          </a:bodyPr>
          <a:lstStyle/>
          <a:p>
            <a:endParaRPr lang="en-GB" dirty="0"/>
          </a:p>
        </p:txBody>
      </p:sp>
      <p:pic>
        <p:nvPicPr>
          <p:cNvPr id="5" name="Bildobjekt 4" descr="En bild som visar text, skärmbild, design, affisch&#10;&#10;Automatiskt genererad beskrivning">
            <a:hlinkClick r:id="rId3"/>
            <a:extLst>
              <a:ext uri="{FF2B5EF4-FFF2-40B4-BE49-F238E27FC236}">
                <a16:creationId xmlns:a16="http://schemas.microsoft.com/office/drawing/2014/main" id="{9C53E23E-0B1F-66F3-995A-725D96C44E3A}"/>
              </a:ext>
            </a:extLst>
          </p:cNvPr>
          <p:cNvPicPr>
            <a:picLocks noChangeAspect="1"/>
          </p:cNvPicPr>
          <p:nvPr/>
        </p:nvPicPr>
        <p:blipFill>
          <a:blip r:embed="rId4"/>
          <a:stretch>
            <a:fillRect/>
          </a:stretch>
        </p:blipFill>
        <p:spPr>
          <a:xfrm>
            <a:off x="7279568" y="2206222"/>
            <a:ext cx="2541609" cy="3590143"/>
          </a:xfrm>
          <a:prstGeom prst="rect">
            <a:avLst/>
          </a:prstGeom>
        </p:spPr>
      </p:pic>
      <p:pic>
        <p:nvPicPr>
          <p:cNvPr id="18" name="Grafik 17" descr="Ein Bild, das Muster, Text, Grafiken, Schrift enthält.&#10;&#10;Automatisch generierte Beschreibung">
            <a:extLst>
              <a:ext uri="{FF2B5EF4-FFF2-40B4-BE49-F238E27FC236}">
                <a16:creationId xmlns:a16="http://schemas.microsoft.com/office/drawing/2014/main" id="{F95460C4-4F0A-F26C-27E1-4D1AB49B7FDD}"/>
              </a:ext>
            </a:extLst>
          </p:cNvPr>
          <p:cNvPicPr>
            <a:picLocks noChangeAspect="1"/>
          </p:cNvPicPr>
          <p:nvPr/>
        </p:nvPicPr>
        <p:blipFill>
          <a:blip r:embed="rId5"/>
          <a:stretch>
            <a:fillRect/>
          </a:stretch>
        </p:blipFill>
        <p:spPr>
          <a:xfrm>
            <a:off x="10498146" y="5297390"/>
            <a:ext cx="1319984" cy="1319984"/>
          </a:xfrm>
          <a:prstGeom prst="rect">
            <a:avLst/>
          </a:prstGeom>
        </p:spPr>
      </p:pic>
    </p:spTree>
    <p:extLst>
      <p:ext uri="{BB962C8B-B14F-4D97-AF65-F5344CB8AC3E}">
        <p14:creationId xmlns:p14="http://schemas.microsoft.com/office/powerpoint/2010/main" val="86155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A70204-F676-9CD9-2052-0E9A2A98BAEC}"/>
              </a:ext>
            </a:extLst>
          </p:cNvPr>
          <p:cNvSpPr>
            <a:spLocks noGrp="1"/>
          </p:cNvSpPr>
          <p:nvPr>
            <p:ph type="title"/>
          </p:nvPr>
        </p:nvSpPr>
        <p:spPr>
          <a:xfrm>
            <a:off x="1268186" y="365125"/>
            <a:ext cx="8008336" cy="1325563"/>
          </a:xfrm>
        </p:spPr>
        <p:txBody>
          <a:bodyPr/>
          <a:lstStyle/>
          <a:p>
            <a:r>
              <a:rPr lang="en-GB" dirty="0"/>
              <a:t>Brain Drain</a:t>
            </a:r>
          </a:p>
        </p:txBody>
      </p:sp>
      <p:sp>
        <p:nvSpPr>
          <p:cNvPr id="6" name="Inhaltsplatzhalter 5">
            <a:extLst>
              <a:ext uri="{FF2B5EF4-FFF2-40B4-BE49-F238E27FC236}">
                <a16:creationId xmlns:a16="http://schemas.microsoft.com/office/drawing/2014/main" id="{EA0CCE8D-8E66-115F-F56F-1F73C5D2792D}"/>
              </a:ext>
            </a:extLst>
          </p:cNvPr>
          <p:cNvSpPr>
            <a:spLocks noGrp="1"/>
          </p:cNvSpPr>
          <p:nvPr>
            <p:ph idx="1"/>
          </p:nvPr>
        </p:nvSpPr>
        <p:spPr/>
        <p:txBody>
          <a:bodyPr/>
          <a:lstStyle/>
          <a:p>
            <a:r>
              <a:rPr lang="en-US" dirty="0"/>
              <a:t>Universities prepare students for various careers based on the demands of the labor market</a:t>
            </a:r>
          </a:p>
          <a:p>
            <a:endParaRPr lang="en-US" dirty="0"/>
          </a:p>
          <a:p>
            <a:r>
              <a:rPr lang="en-US" dirty="0"/>
              <a:t>The high degree of labor mobility in Europe and around the world has increased the competition for trained competence in both regions and countries.</a:t>
            </a:r>
          </a:p>
          <a:p>
            <a:endParaRPr lang="en-US" dirty="0"/>
          </a:p>
          <a:p>
            <a:r>
              <a:rPr lang="en-US" dirty="0"/>
              <a:t>Places that lack economic and industrial diversity often experience greater brain drain.</a:t>
            </a:r>
          </a:p>
          <a:p>
            <a:endParaRPr lang="de-AT" dirty="0"/>
          </a:p>
        </p:txBody>
      </p:sp>
    </p:spTree>
    <p:extLst>
      <p:ext uri="{BB962C8B-B14F-4D97-AF65-F5344CB8AC3E}">
        <p14:creationId xmlns:p14="http://schemas.microsoft.com/office/powerpoint/2010/main" val="340565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83A65D-3E3B-0BDF-B128-B9C741953D56}"/>
              </a:ext>
            </a:extLst>
          </p:cNvPr>
          <p:cNvSpPr>
            <a:spLocks noGrp="1"/>
          </p:cNvSpPr>
          <p:nvPr>
            <p:ph type="title"/>
          </p:nvPr>
        </p:nvSpPr>
        <p:spPr>
          <a:xfrm>
            <a:off x="1268186" y="365125"/>
            <a:ext cx="8008336" cy="1325563"/>
          </a:xfrm>
        </p:spPr>
        <p:txBody>
          <a:bodyPr/>
          <a:lstStyle/>
          <a:p>
            <a:r>
              <a:rPr lang="en-GB" dirty="0"/>
              <a:t>Regions and brain drain</a:t>
            </a:r>
          </a:p>
        </p:txBody>
      </p:sp>
      <p:sp>
        <p:nvSpPr>
          <p:cNvPr id="3" name="Platshållare för innehåll 2">
            <a:extLst>
              <a:ext uri="{FF2B5EF4-FFF2-40B4-BE49-F238E27FC236}">
                <a16:creationId xmlns:a16="http://schemas.microsoft.com/office/drawing/2014/main" id="{3BC1DF63-FFD5-B982-E037-F93F092EF52B}"/>
              </a:ext>
            </a:extLst>
          </p:cNvPr>
          <p:cNvSpPr>
            <a:spLocks noGrp="1"/>
          </p:cNvSpPr>
          <p:nvPr>
            <p:ph idx="1"/>
          </p:nvPr>
        </p:nvSpPr>
        <p:spPr>
          <a:xfrm>
            <a:off x="1268186" y="1825625"/>
            <a:ext cx="10085614" cy="4351338"/>
          </a:xfrm>
        </p:spPr>
        <p:txBody>
          <a:bodyPr>
            <a:normAutofit/>
          </a:bodyPr>
          <a:lstStyle/>
          <a:p>
            <a:r>
              <a:rPr lang="en-GB" dirty="0"/>
              <a:t>Entrepreneurship and education are crucial assets and driving forces for societies' economic and social welfare</a:t>
            </a:r>
          </a:p>
          <a:p>
            <a:r>
              <a:rPr lang="en-GB" dirty="0"/>
              <a:t>The universities in a region attract and train students, who then create the spread of knowledge to local companies and/or start their own businesses</a:t>
            </a:r>
          </a:p>
          <a:p>
            <a:r>
              <a:rPr lang="en-GB" dirty="0"/>
              <a:t>Although university towns can provide local services, such as housing, community services, culture, etc., many towns struggle with retaining recent graduates</a:t>
            </a:r>
          </a:p>
        </p:txBody>
      </p:sp>
    </p:spTree>
    <p:extLst>
      <p:ext uri="{BB962C8B-B14F-4D97-AF65-F5344CB8AC3E}">
        <p14:creationId xmlns:p14="http://schemas.microsoft.com/office/powerpoint/2010/main" val="354944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1" y="1180905"/>
            <a:ext cx="7821386" cy="1426224"/>
          </a:xfrm>
          <a:noFill/>
        </p:spPr>
        <p:txBody>
          <a:bodyPr wrap="square" rtlCol="0">
            <a:spAutoFit/>
          </a:bodyPr>
          <a:lstStyle/>
          <a:p>
            <a:r>
              <a:rPr lang="de-DE" dirty="0"/>
              <a:t>Classification </a:t>
            </a:r>
            <a:r>
              <a:rPr lang="de-DE" dirty="0" err="1"/>
              <a:t>of</a:t>
            </a:r>
            <a:r>
              <a:rPr lang="de-DE" dirty="0"/>
              <a:t> Brain Drain </a:t>
            </a:r>
            <a:r>
              <a:rPr lang="de-DE" dirty="0" err="1"/>
              <a:t>Regions</a:t>
            </a:r>
            <a:endParaRPr lang="en-GB" dirty="0" err="1"/>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
        <p:nvSpPr>
          <p:cNvPr id="3" name="Untertitel 2">
            <a:extLst>
              <a:ext uri="{FF2B5EF4-FFF2-40B4-BE49-F238E27FC236}">
                <a16:creationId xmlns:a16="http://schemas.microsoft.com/office/drawing/2014/main" id="{4E7647DD-F8D9-9097-69F0-DC91608D49E6}"/>
              </a:ext>
            </a:extLst>
          </p:cNvPr>
          <p:cNvSpPr>
            <a:spLocks noGrp="1"/>
          </p:cNvSpPr>
          <p:nvPr>
            <p:ph type="subTitle" idx="1"/>
          </p:nvPr>
        </p:nvSpPr>
        <p:spPr/>
        <p:txBody>
          <a:bodyPr/>
          <a:lstStyle/>
          <a:p>
            <a:pPr marL="342900" indent="-342900">
              <a:buFont typeface="Arial" panose="020B0604020202020204" pitchFamily="34" charset="0"/>
              <a:buChar char="•"/>
            </a:pPr>
            <a:r>
              <a:rPr lang="de-DE" dirty="0"/>
              <a:t>The </a:t>
            </a:r>
            <a:r>
              <a:rPr lang="de-DE" dirty="0" err="1"/>
              <a:t>project</a:t>
            </a:r>
            <a:r>
              <a:rPr lang="de-DE" dirty="0"/>
              <a:t> ENDORSE</a:t>
            </a:r>
          </a:p>
          <a:p>
            <a:pPr marL="342900" indent="-342900">
              <a:buFont typeface="Arial" panose="020B0604020202020204" pitchFamily="34" charset="0"/>
              <a:buChar char="•"/>
            </a:pPr>
            <a:r>
              <a:rPr lang="de-DE" dirty="0" err="1"/>
              <a:t>Methodology</a:t>
            </a:r>
            <a:endParaRPr lang="de-DE" dirty="0"/>
          </a:p>
          <a:p>
            <a:pPr marL="342900" indent="-342900">
              <a:buFont typeface="Arial" panose="020B0604020202020204" pitchFamily="34" charset="0"/>
              <a:buChar char="•"/>
            </a:pPr>
            <a:r>
              <a:rPr lang="de-DE" dirty="0" err="1"/>
              <a:t>Results</a:t>
            </a:r>
            <a:endParaRPr lang="de-DE" dirty="0"/>
          </a:p>
          <a:p>
            <a:pPr marL="342900" indent="-342900">
              <a:buFont typeface="Arial" panose="020B0604020202020204" pitchFamily="34" charset="0"/>
              <a:buChar char="•"/>
            </a:pPr>
            <a:endParaRPr lang="de-AT" dirty="0"/>
          </a:p>
        </p:txBody>
      </p:sp>
    </p:spTree>
    <p:extLst>
      <p:ext uri="{BB962C8B-B14F-4D97-AF65-F5344CB8AC3E}">
        <p14:creationId xmlns:p14="http://schemas.microsoft.com/office/powerpoint/2010/main" val="2826114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95BF5-4B9E-154D-80C5-1290D3F30AD4}"/>
              </a:ext>
            </a:extLst>
          </p:cNvPr>
          <p:cNvSpPr>
            <a:spLocks noGrp="1"/>
          </p:cNvSpPr>
          <p:nvPr>
            <p:ph type="title"/>
          </p:nvPr>
        </p:nvSpPr>
        <p:spPr>
          <a:xfrm>
            <a:off x="1268186" y="365125"/>
            <a:ext cx="8008336" cy="1325563"/>
          </a:xfrm>
        </p:spPr>
        <p:txBody>
          <a:bodyPr>
            <a:normAutofit/>
          </a:bodyPr>
          <a:lstStyle/>
          <a:p>
            <a:r>
              <a:rPr lang="de-DE"/>
              <a:t>ENDORSE</a:t>
            </a:r>
          </a:p>
        </p:txBody>
      </p:sp>
      <p:sp>
        <p:nvSpPr>
          <p:cNvPr id="3" name="Inhaltsplatzhalter 2">
            <a:extLst>
              <a:ext uri="{FF2B5EF4-FFF2-40B4-BE49-F238E27FC236}">
                <a16:creationId xmlns:a16="http://schemas.microsoft.com/office/drawing/2014/main" id="{914E0EFE-A80D-2341-87FB-906B0D4F34DD}"/>
              </a:ext>
            </a:extLst>
          </p:cNvPr>
          <p:cNvSpPr>
            <a:spLocks noGrp="1"/>
          </p:cNvSpPr>
          <p:nvPr>
            <p:ph idx="1"/>
          </p:nvPr>
        </p:nvSpPr>
        <p:spPr>
          <a:xfrm>
            <a:off x="1268413" y="1825625"/>
            <a:ext cx="10085387" cy="4151179"/>
          </a:xfrm>
        </p:spPr>
        <p:txBody>
          <a:bodyPr vert="horz" lIns="91440" tIns="45720" rIns="91440" bIns="45720" rtlCol="0" anchor="t">
            <a:normAutofit fontScale="92500" lnSpcReduction="10000"/>
          </a:bodyPr>
          <a:lstStyle/>
          <a:p>
            <a:r>
              <a:rPr lang="en-US" dirty="0"/>
              <a:t>is an Erasmus+ funded project that addresses university cities affected by brain drain</a:t>
            </a:r>
          </a:p>
          <a:p>
            <a:r>
              <a:rPr lang="en-US" dirty="0"/>
              <a:t>proves a concept to boost entrepreneurial activities of students at university locations</a:t>
            </a:r>
          </a:p>
          <a:p>
            <a:r>
              <a:rPr lang="en-US" dirty="0"/>
              <a:t>offers guidance on how to optimize the university-firms-municipality link </a:t>
            </a:r>
          </a:p>
          <a:p>
            <a:r>
              <a:rPr lang="en-US" dirty="0"/>
              <a:t>suggests a modularized teaching concept that includes multiple stakeholders  </a:t>
            </a:r>
          </a:p>
          <a:p>
            <a:r>
              <a:rPr lang="en-US" dirty="0"/>
              <a:t>provides teaching material, guidelines and policy suggestions for customizing entrepreneurial activities and business incentives to the needs and resources of the university locations </a:t>
            </a:r>
          </a:p>
          <a:p>
            <a:endParaRPr lang="de-DE" dirty="0"/>
          </a:p>
        </p:txBody>
      </p:sp>
      <p:pic>
        <p:nvPicPr>
          <p:cNvPr id="1026" name="Picture 2">
            <a:extLst>
              <a:ext uri="{FF2B5EF4-FFF2-40B4-BE49-F238E27FC236}">
                <a16:creationId xmlns:a16="http://schemas.microsoft.com/office/drawing/2014/main" id="{9B5D4F07-9DF4-2463-1335-1F1676AF0C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009"/>
          <a:stretch/>
        </p:blipFill>
        <p:spPr bwMode="auto">
          <a:xfrm>
            <a:off x="720282" y="5976804"/>
            <a:ext cx="11471718" cy="88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9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15FF7-9A73-6B38-B4F4-D61071C1CB50}"/>
              </a:ext>
            </a:extLst>
          </p:cNvPr>
          <p:cNvSpPr>
            <a:spLocks noGrp="1"/>
          </p:cNvSpPr>
          <p:nvPr>
            <p:ph type="title"/>
          </p:nvPr>
        </p:nvSpPr>
        <p:spPr>
          <a:xfrm>
            <a:off x="1268186" y="365125"/>
            <a:ext cx="8008336" cy="1325563"/>
          </a:xfrm>
        </p:spPr>
        <p:txBody>
          <a:bodyPr/>
          <a:lstStyle/>
          <a:p>
            <a:r>
              <a:rPr lang="de-DE" dirty="0"/>
              <a:t>Classification </a:t>
            </a:r>
            <a:r>
              <a:rPr lang="de-DE" dirty="0" err="1"/>
              <a:t>methodology</a:t>
            </a:r>
            <a:r>
              <a:rPr lang="de-DE" dirty="0"/>
              <a:t> 2022</a:t>
            </a:r>
          </a:p>
        </p:txBody>
      </p:sp>
      <p:sp>
        <p:nvSpPr>
          <p:cNvPr id="3" name="Inhaltsplatzhalter 2">
            <a:extLst>
              <a:ext uri="{FF2B5EF4-FFF2-40B4-BE49-F238E27FC236}">
                <a16:creationId xmlns:a16="http://schemas.microsoft.com/office/drawing/2014/main" id="{D2D0307C-51C4-093A-98DA-25C593966A41}"/>
              </a:ext>
            </a:extLst>
          </p:cNvPr>
          <p:cNvSpPr>
            <a:spLocks noGrp="1"/>
          </p:cNvSpPr>
          <p:nvPr>
            <p:ph idx="1"/>
          </p:nvPr>
        </p:nvSpPr>
        <p:spPr>
          <a:xfrm>
            <a:off x="1268186" y="1825625"/>
            <a:ext cx="10085614" cy="4351338"/>
          </a:xfrm>
        </p:spPr>
        <p:txBody>
          <a:bodyPr vert="horz" lIns="91440" tIns="45720" rIns="91440" bIns="45720" rtlCol="0" anchor="t">
            <a:normAutofit/>
          </a:bodyPr>
          <a:lstStyle/>
          <a:p>
            <a:pPr marL="0" indent="0">
              <a:buNone/>
            </a:pPr>
            <a:r>
              <a:rPr lang="de-DE" dirty="0"/>
              <a:t>1. </a:t>
            </a:r>
            <a:r>
              <a:rPr lang="de-DE" dirty="0" err="1"/>
              <a:t>Identifying</a:t>
            </a:r>
            <a:r>
              <a:rPr lang="de-DE" dirty="0"/>
              <a:t> </a:t>
            </a:r>
            <a:r>
              <a:rPr lang="de-DE" dirty="0" err="1"/>
              <a:t>the</a:t>
            </a:r>
            <a:r>
              <a:rPr lang="de-DE" dirty="0"/>
              <a:t> </a:t>
            </a:r>
            <a:r>
              <a:rPr lang="de-DE" dirty="0" err="1"/>
              <a:t>brain</a:t>
            </a:r>
            <a:r>
              <a:rPr lang="de-DE" dirty="0"/>
              <a:t> drain </a:t>
            </a:r>
            <a:r>
              <a:rPr lang="de-DE" dirty="0" err="1"/>
              <a:t>regions</a:t>
            </a:r>
            <a:endParaRPr lang="de-DE" dirty="0"/>
          </a:p>
          <a:p>
            <a:pPr lvl="1"/>
            <a:r>
              <a:rPr lang="de-DE" dirty="0" err="1"/>
              <a:t>Comparison</a:t>
            </a:r>
            <a:r>
              <a:rPr lang="de-DE" dirty="0"/>
              <a:t> </a:t>
            </a:r>
            <a:r>
              <a:rPr lang="de-DE" dirty="0" err="1"/>
              <a:t>of</a:t>
            </a:r>
            <a:r>
              <a:rPr lang="de-DE" dirty="0"/>
              <a:t> a </a:t>
            </a:r>
            <a:r>
              <a:rPr lang="de-DE" dirty="0" err="1"/>
              <a:t>region's</a:t>
            </a:r>
            <a:r>
              <a:rPr lang="de-DE" dirty="0"/>
              <a:t> </a:t>
            </a:r>
            <a:r>
              <a:rPr lang="de-DE" dirty="0" err="1"/>
              <a:t>share</a:t>
            </a:r>
            <a:r>
              <a:rPr lang="de-DE" dirty="0"/>
              <a:t> </a:t>
            </a:r>
            <a:r>
              <a:rPr lang="de-DE" dirty="0" err="1"/>
              <a:t>to</a:t>
            </a:r>
            <a:r>
              <a:rPr lang="de-DE" dirty="0"/>
              <a:t> </a:t>
            </a:r>
            <a:r>
              <a:rPr lang="de-DE" dirty="0" err="1"/>
              <a:t>the</a:t>
            </a:r>
            <a:r>
              <a:rPr lang="de-DE" dirty="0"/>
              <a:t> total </a:t>
            </a:r>
            <a:r>
              <a:rPr lang="de-DE" dirty="0" err="1"/>
              <a:t>number</a:t>
            </a:r>
            <a:r>
              <a:rPr lang="de-DE" dirty="0"/>
              <a:t> </a:t>
            </a:r>
            <a:r>
              <a:rPr lang="de-DE" dirty="0" err="1"/>
              <a:t>of</a:t>
            </a:r>
            <a:r>
              <a:rPr lang="de-DE" dirty="0"/>
              <a:t> EU </a:t>
            </a:r>
            <a:r>
              <a:rPr lang="de-DE" dirty="0" err="1"/>
              <a:t>persons</a:t>
            </a:r>
            <a:r>
              <a:rPr lang="de-DE" dirty="0"/>
              <a:t> </a:t>
            </a:r>
            <a:r>
              <a:rPr lang="de-DE" dirty="0" err="1"/>
              <a:t>aged</a:t>
            </a:r>
            <a:r>
              <a:rPr lang="de-DE" dirty="0"/>
              <a:t> 25-34 </a:t>
            </a:r>
            <a:r>
              <a:rPr lang="de-DE" dirty="0" err="1"/>
              <a:t>with</a:t>
            </a:r>
            <a:r>
              <a:rPr lang="de-DE" dirty="0"/>
              <a:t> </a:t>
            </a:r>
            <a:r>
              <a:rPr lang="de-DE" dirty="0" err="1"/>
              <a:t>tertiary</a:t>
            </a:r>
            <a:r>
              <a:rPr lang="de-DE" dirty="0"/>
              <a:t> </a:t>
            </a:r>
            <a:r>
              <a:rPr lang="de-DE" dirty="0" err="1"/>
              <a:t>education</a:t>
            </a:r>
            <a:r>
              <a:rPr lang="de-DE" dirty="0"/>
              <a:t> in </a:t>
            </a:r>
            <a:r>
              <a:rPr lang="de-DE" dirty="0" err="1"/>
              <a:t>to</a:t>
            </a:r>
            <a:r>
              <a:rPr lang="de-DE" dirty="0"/>
              <a:t> a </a:t>
            </a:r>
            <a:r>
              <a:rPr lang="de-DE" dirty="0" err="1"/>
              <a:t>region's</a:t>
            </a:r>
            <a:r>
              <a:rPr lang="de-DE" dirty="0"/>
              <a:t> </a:t>
            </a:r>
            <a:r>
              <a:rPr lang="de-DE" dirty="0" err="1"/>
              <a:t>share</a:t>
            </a:r>
            <a:r>
              <a:rPr lang="de-DE" dirty="0"/>
              <a:t> </a:t>
            </a:r>
            <a:r>
              <a:rPr lang="de-DE" dirty="0" err="1"/>
              <a:t>to</a:t>
            </a:r>
            <a:r>
              <a:rPr lang="de-DE" dirty="0"/>
              <a:t> </a:t>
            </a:r>
            <a:r>
              <a:rPr lang="de-DE" dirty="0" err="1"/>
              <a:t>the</a:t>
            </a:r>
            <a:r>
              <a:rPr lang="de-DE" dirty="0"/>
              <a:t> total </a:t>
            </a:r>
            <a:r>
              <a:rPr lang="de-DE" dirty="0" err="1"/>
              <a:t>number</a:t>
            </a:r>
            <a:r>
              <a:rPr lang="de-DE" dirty="0"/>
              <a:t> </a:t>
            </a:r>
            <a:r>
              <a:rPr lang="de-DE" dirty="0" err="1"/>
              <a:t>of</a:t>
            </a:r>
            <a:r>
              <a:rPr lang="de-DE" dirty="0"/>
              <a:t> EU </a:t>
            </a:r>
            <a:r>
              <a:rPr lang="de-DE" dirty="0" err="1"/>
              <a:t>graduates</a:t>
            </a:r>
            <a:r>
              <a:rPr lang="de-DE" dirty="0"/>
              <a:t> </a:t>
            </a:r>
          </a:p>
          <a:p>
            <a:pPr lvl="2"/>
            <a:r>
              <a:rPr lang="de-DE" dirty="0"/>
              <a:t> </a:t>
            </a:r>
            <a:r>
              <a:rPr lang="de-DE" dirty="0" err="1"/>
              <a:t>if</a:t>
            </a:r>
            <a:r>
              <a:rPr lang="de-DE" dirty="0"/>
              <a:t> a </a:t>
            </a:r>
            <a:r>
              <a:rPr lang="de-DE" dirty="0" err="1"/>
              <a:t>region</a:t>
            </a:r>
            <a:r>
              <a:rPr lang="de-DE" dirty="0"/>
              <a:t> </a:t>
            </a:r>
            <a:r>
              <a:rPr lang="de-DE" dirty="0" err="1"/>
              <a:t>had</a:t>
            </a:r>
            <a:r>
              <a:rPr lang="de-DE" dirty="0"/>
              <a:t> </a:t>
            </a:r>
            <a:r>
              <a:rPr lang="de-DE" dirty="0" err="1"/>
              <a:t>less</a:t>
            </a:r>
            <a:r>
              <a:rPr lang="de-DE" dirty="0"/>
              <a:t> stock </a:t>
            </a:r>
            <a:r>
              <a:rPr lang="de-DE" dirty="0" err="1"/>
              <a:t>of</a:t>
            </a:r>
            <a:r>
              <a:rPr lang="de-DE" dirty="0"/>
              <a:t> human </a:t>
            </a:r>
            <a:r>
              <a:rPr lang="de-DE" dirty="0" err="1"/>
              <a:t>capital</a:t>
            </a:r>
            <a:r>
              <a:rPr lang="de-DE" dirty="0"/>
              <a:t> </a:t>
            </a:r>
            <a:r>
              <a:rPr lang="de-DE" dirty="0" err="1"/>
              <a:t>than</a:t>
            </a:r>
            <a:r>
              <a:rPr lang="de-DE" dirty="0"/>
              <a:t> </a:t>
            </a:r>
            <a:r>
              <a:rPr lang="de-DE" dirty="0" err="1"/>
              <a:t>it</a:t>
            </a:r>
            <a:r>
              <a:rPr lang="de-DE" dirty="0"/>
              <a:t> </a:t>
            </a:r>
            <a:r>
              <a:rPr lang="de-DE" dirty="0" err="1"/>
              <a:t>produces</a:t>
            </a:r>
            <a:r>
              <a:rPr lang="de-DE" dirty="0"/>
              <a:t> → </a:t>
            </a:r>
            <a:r>
              <a:rPr lang="de-DE" dirty="0" err="1"/>
              <a:t>brain</a:t>
            </a:r>
            <a:r>
              <a:rPr lang="de-DE" dirty="0"/>
              <a:t> drain </a:t>
            </a:r>
            <a:r>
              <a:rPr lang="de-DE" dirty="0" err="1"/>
              <a:t>region</a:t>
            </a:r>
            <a:endParaRPr lang="de-DE" dirty="0"/>
          </a:p>
          <a:p>
            <a:pPr lvl="2"/>
            <a:endParaRPr lang="de-DE" dirty="0"/>
          </a:p>
          <a:p>
            <a:pPr marL="0" indent="0">
              <a:buNone/>
            </a:pPr>
            <a:r>
              <a:rPr lang="de-DE" dirty="0"/>
              <a:t>2. Classification </a:t>
            </a:r>
            <a:r>
              <a:rPr lang="de-DE" dirty="0" err="1"/>
              <a:t>of</a:t>
            </a:r>
            <a:r>
              <a:rPr lang="de-DE" dirty="0"/>
              <a:t> </a:t>
            </a:r>
            <a:r>
              <a:rPr lang="de-DE" dirty="0" err="1"/>
              <a:t>the</a:t>
            </a:r>
            <a:r>
              <a:rPr lang="de-DE" dirty="0"/>
              <a:t> </a:t>
            </a:r>
            <a:r>
              <a:rPr lang="de-DE" dirty="0" err="1"/>
              <a:t>brain</a:t>
            </a:r>
            <a:r>
              <a:rPr lang="de-DE" dirty="0"/>
              <a:t> drain </a:t>
            </a:r>
            <a:r>
              <a:rPr lang="de-DE" dirty="0" err="1"/>
              <a:t>regions</a:t>
            </a:r>
            <a:endParaRPr lang="de-DE" dirty="0"/>
          </a:p>
          <a:p>
            <a:pPr lvl="1"/>
            <a:r>
              <a:rPr lang="de-DE" dirty="0"/>
              <a:t>Ranking </a:t>
            </a:r>
            <a:r>
              <a:rPr lang="de-DE" dirty="0" err="1"/>
              <a:t>based</a:t>
            </a:r>
            <a:r>
              <a:rPr lang="de-DE" dirty="0"/>
              <a:t> on a </a:t>
            </a:r>
            <a:r>
              <a:rPr lang="de-DE" dirty="0" err="1"/>
              <a:t>composite</a:t>
            </a:r>
            <a:r>
              <a:rPr lang="de-DE" dirty="0"/>
              <a:t> </a:t>
            </a:r>
            <a:r>
              <a:rPr lang="de-DE" dirty="0" err="1"/>
              <a:t>indicator</a:t>
            </a:r>
            <a:r>
              <a:rPr lang="de-DE" dirty="0"/>
              <a:t> </a:t>
            </a:r>
            <a:r>
              <a:rPr lang="de-DE" dirty="0" err="1"/>
              <a:t>using</a:t>
            </a:r>
            <a:r>
              <a:rPr lang="de-DE" dirty="0"/>
              <a:t> a </a:t>
            </a:r>
            <a:r>
              <a:rPr lang="de-DE" dirty="0" err="1"/>
              <a:t>set</a:t>
            </a:r>
            <a:r>
              <a:rPr lang="de-DE" dirty="0"/>
              <a:t> </a:t>
            </a:r>
            <a:r>
              <a:rPr lang="de-DE" dirty="0" err="1"/>
              <a:t>of</a:t>
            </a:r>
            <a:r>
              <a:rPr lang="de-DE" dirty="0"/>
              <a:t> </a:t>
            </a:r>
            <a:r>
              <a:rPr lang="de-DE" dirty="0" err="1"/>
              <a:t>socioeconomic</a:t>
            </a:r>
            <a:r>
              <a:rPr lang="de-DE" dirty="0"/>
              <a:t> </a:t>
            </a:r>
            <a:r>
              <a:rPr lang="de-DE" dirty="0" err="1"/>
              <a:t>indicators</a:t>
            </a:r>
            <a:endParaRPr lang="de-DE" dirty="0"/>
          </a:p>
          <a:p>
            <a:pPr lvl="1"/>
            <a:r>
              <a:rPr lang="de-DE" dirty="0"/>
              <a:t>Subsequent </a:t>
            </a:r>
            <a:r>
              <a:rPr lang="de-DE" dirty="0" err="1"/>
              <a:t>clustering</a:t>
            </a:r>
            <a:r>
              <a:rPr lang="de-DE" dirty="0"/>
              <a:t> and </a:t>
            </a:r>
            <a:r>
              <a:rPr lang="de-DE" dirty="0" err="1"/>
              <a:t>geovisualization</a:t>
            </a:r>
            <a:endParaRPr lang="de-DE" dirty="0"/>
          </a:p>
        </p:txBody>
      </p:sp>
    </p:spTree>
    <p:extLst>
      <p:ext uri="{BB962C8B-B14F-4D97-AF65-F5344CB8AC3E}">
        <p14:creationId xmlns:p14="http://schemas.microsoft.com/office/powerpoint/2010/main" val="223567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E3FF5-C036-D727-309C-4969843C066F}"/>
              </a:ext>
            </a:extLst>
          </p:cNvPr>
          <p:cNvSpPr>
            <a:spLocks noGrp="1"/>
          </p:cNvSpPr>
          <p:nvPr>
            <p:ph type="title"/>
          </p:nvPr>
        </p:nvSpPr>
        <p:spPr>
          <a:xfrm>
            <a:off x="1268186" y="365125"/>
            <a:ext cx="8008336" cy="1325563"/>
          </a:xfrm>
        </p:spPr>
        <p:txBody>
          <a:bodyPr/>
          <a:lstStyle/>
          <a:p>
            <a:r>
              <a:rPr lang="de-DE" dirty="0" err="1"/>
              <a:t>Methodology</a:t>
            </a:r>
            <a:endParaRPr lang="de-AT" dirty="0"/>
          </a:p>
        </p:txBody>
      </p:sp>
      <p:sp>
        <p:nvSpPr>
          <p:cNvPr id="6" name="Inhaltsplatzhalter 5">
            <a:extLst>
              <a:ext uri="{FF2B5EF4-FFF2-40B4-BE49-F238E27FC236}">
                <a16:creationId xmlns:a16="http://schemas.microsoft.com/office/drawing/2014/main" id="{612B000F-E47C-0405-8334-8330A4CC14FC}"/>
              </a:ext>
            </a:extLst>
          </p:cNvPr>
          <p:cNvSpPr>
            <a:spLocks noGrp="1"/>
          </p:cNvSpPr>
          <p:nvPr>
            <p:ph idx="1"/>
          </p:nvPr>
        </p:nvSpPr>
        <p:spPr/>
        <p:txBody>
          <a:bodyPr/>
          <a:lstStyle/>
          <a:p>
            <a:endParaRPr lang="de-AT"/>
          </a:p>
        </p:txBody>
      </p:sp>
      <p:graphicFrame>
        <p:nvGraphicFramePr>
          <p:cNvPr id="4" name="Tabelle 3">
            <a:extLst>
              <a:ext uri="{FF2B5EF4-FFF2-40B4-BE49-F238E27FC236}">
                <a16:creationId xmlns:a16="http://schemas.microsoft.com/office/drawing/2014/main" id="{0F50B98E-F539-581D-4310-D07F75291564}"/>
              </a:ext>
            </a:extLst>
          </p:cNvPr>
          <p:cNvGraphicFramePr>
            <a:graphicFrameLocks noGrp="1"/>
          </p:cNvGraphicFramePr>
          <p:nvPr/>
        </p:nvGraphicFramePr>
        <p:xfrm>
          <a:off x="1268186" y="1825625"/>
          <a:ext cx="10143936" cy="4351321"/>
        </p:xfrm>
        <a:graphic>
          <a:graphicData uri="http://schemas.openxmlformats.org/drawingml/2006/table">
            <a:tbl>
              <a:tblPr/>
              <a:tblGrid>
                <a:gridCol w="3381312">
                  <a:extLst>
                    <a:ext uri="{9D8B030D-6E8A-4147-A177-3AD203B41FA5}">
                      <a16:colId xmlns:a16="http://schemas.microsoft.com/office/drawing/2014/main" val="330667065"/>
                    </a:ext>
                  </a:extLst>
                </a:gridCol>
                <a:gridCol w="3381312">
                  <a:extLst>
                    <a:ext uri="{9D8B030D-6E8A-4147-A177-3AD203B41FA5}">
                      <a16:colId xmlns:a16="http://schemas.microsoft.com/office/drawing/2014/main" val="2136611910"/>
                    </a:ext>
                  </a:extLst>
                </a:gridCol>
                <a:gridCol w="3381312">
                  <a:extLst>
                    <a:ext uri="{9D8B030D-6E8A-4147-A177-3AD203B41FA5}">
                      <a16:colId xmlns:a16="http://schemas.microsoft.com/office/drawing/2014/main" val="3933254670"/>
                    </a:ext>
                  </a:extLst>
                </a:gridCol>
              </a:tblGrid>
              <a:tr h="467497">
                <a:tc>
                  <a:txBody>
                    <a:bodyPr/>
                    <a:lstStyle/>
                    <a:p>
                      <a:pPr algn="l" fontAlgn="base"/>
                      <a:r>
                        <a:rPr lang="en-US" sz="2000" b="1" i="0" dirty="0">
                          <a:solidFill>
                            <a:srgbClr val="FFFFFF"/>
                          </a:solidFill>
                          <a:effectLst/>
                          <a:latin typeface="Calibri" panose="020F0502020204030204" pitchFamily="34" charset="0"/>
                        </a:rPr>
                        <a:t>Human capital​</a:t>
                      </a:r>
                      <a:endParaRPr lang="en-US" sz="2400"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0AD47"/>
                    </a:solidFill>
                  </a:tcPr>
                </a:tc>
                <a:tc>
                  <a:txBody>
                    <a:bodyPr/>
                    <a:lstStyle/>
                    <a:p>
                      <a:pPr algn="l" fontAlgn="base"/>
                      <a:r>
                        <a:rPr lang="en-US" sz="2000" b="1" i="0">
                          <a:solidFill>
                            <a:srgbClr val="FFFFFF"/>
                          </a:solidFill>
                          <a:effectLst/>
                          <a:latin typeface="Calibri" panose="020F0502020204030204" pitchFamily="34" charset="0"/>
                        </a:rPr>
                        <a:t>Industry ​</a:t>
                      </a:r>
                      <a:endParaRPr lang="en-US" sz="2400"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0AD47"/>
                    </a:solidFill>
                  </a:tcPr>
                </a:tc>
                <a:tc>
                  <a:txBody>
                    <a:bodyPr/>
                    <a:lstStyle/>
                    <a:p>
                      <a:pPr algn="l" fontAlgn="base"/>
                      <a:r>
                        <a:rPr lang="en-US" sz="2000" b="1" i="0">
                          <a:solidFill>
                            <a:srgbClr val="FFFFFF"/>
                          </a:solidFill>
                          <a:effectLst/>
                          <a:latin typeface="Calibri" panose="020F0502020204030204" pitchFamily="34" charset="0"/>
                        </a:rPr>
                        <a:t>Government​</a:t>
                      </a:r>
                      <a:endParaRPr lang="en-US" sz="2400"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1885492703"/>
                  </a:ext>
                </a:extLst>
              </a:tr>
              <a:tr h="467497">
                <a:tc>
                  <a:txBody>
                    <a:bodyPr/>
                    <a:lstStyle/>
                    <a:p>
                      <a:pPr algn="l" fontAlgn="base"/>
                      <a:r>
                        <a:rPr lang="en-US" sz="2000" b="0" i="0" dirty="0">
                          <a:solidFill>
                            <a:srgbClr val="0D385E"/>
                          </a:solidFill>
                          <a:effectLst/>
                          <a:latin typeface="Calibri" panose="020F0502020204030204" pitchFamily="34" charset="0"/>
                        </a:rPr>
                        <a:t>Median age​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GDP per capita​</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Population Density​</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602997649"/>
                  </a:ext>
                </a:extLst>
              </a:tr>
              <a:tr h="827111">
                <a:tc>
                  <a:txBody>
                    <a:bodyPr/>
                    <a:lstStyle/>
                    <a:p>
                      <a:pPr algn="l" fontAlgn="base"/>
                      <a:r>
                        <a:rPr lang="en-US" sz="2000" b="0" i="0" dirty="0">
                          <a:solidFill>
                            <a:srgbClr val="0D385E"/>
                          </a:solidFill>
                          <a:effectLst/>
                          <a:latin typeface="Calibri" panose="020F0502020204030204" pitchFamily="34" charset="0"/>
                        </a:rPr>
                        <a:t>Net migration​</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Productivity (GVA per Employee)​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Tourism Arrivals​</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244731324"/>
                  </a:ext>
                </a:extLst>
              </a:tr>
              <a:tr h="827111">
                <a:tc>
                  <a:txBody>
                    <a:bodyPr/>
                    <a:lstStyle/>
                    <a:p>
                      <a:pPr algn="l" fontAlgn="base"/>
                      <a:r>
                        <a:rPr lang="en-US" sz="2000" b="0" i="0">
                          <a:solidFill>
                            <a:srgbClr val="0D385E"/>
                          </a:solidFill>
                          <a:effectLst/>
                          <a:latin typeface="Calibri" panose="020F0502020204030204" pitchFamily="34" charset="0"/>
                        </a:rPr>
                        <a:t>Tertiary Education of Working Population​</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Gross fixed capital formation​</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dirty="0">
                          <a:solidFill>
                            <a:srgbClr val="0D385E"/>
                          </a:solidFill>
                          <a:effectLst/>
                          <a:latin typeface="Calibri" panose="020F0502020204030204" pitchFamily="34" charset="0"/>
                        </a:rPr>
                        <a:t>Infant Mortality Rate​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823816437"/>
                  </a:ext>
                </a:extLst>
              </a:tr>
              <a:tr h="467497">
                <a:tc>
                  <a:txBody>
                    <a:bodyPr/>
                    <a:lstStyle/>
                    <a:p>
                      <a:pPr algn="l" fontAlgn="base"/>
                      <a:r>
                        <a:rPr lang="en-US" sz="2000" b="0" i="0">
                          <a:solidFill>
                            <a:srgbClr val="0D385E"/>
                          </a:solidFill>
                          <a:effectLst/>
                          <a:latin typeface="Calibri" panose="020F0502020204030204" pitchFamily="34" charset="0"/>
                        </a:rPr>
                        <a:t>Youth Employment​</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Economic Diversity​</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Gender Employment Gap​</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747897689"/>
                  </a:ext>
                </a:extLst>
              </a:tr>
              <a:tr h="827111">
                <a:tc>
                  <a:txBody>
                    <a:bodyPr/>
                    <a:lstStyle/>
                    <a:p>
                      <a:pPr algn="l" fontAlgn="base"/>
                      <a:r>
                        <a:rPr lang="en-US" sz="2000" b="0" i="0">
                          <a:solidFill>
                            <a:srgbClr val="0D385E"/>
                          </a:solidFill>
                          <a:effectLst/>
                          <a:latin typeface="Calibri" panose="020F0502020204030204" pitchFamily="34" charset="0"/>
                        </a:rPr>
                        <a:t>Household Income​</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a:solidFill>
                            <a:srgbClr val="0D385E"/>
                          </a:solidFill>
                          <a:effectLst/>
                          <a:latin typeface="Calibri" panose="020F0502020204030204" pitchFamily="34" charset="0"/>
                        </a:rPr>
                        <a:t>Persons employed in Science &amp; Technology​</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tc>
                  <a:txBody>
                    <a:bodyPr/>
                    <a:lstStyle/>
                    <a:p>
                      <a:pPr algn="l" fontAlgn="base"/>
                      <a:r>
                        <a:rPr lang="en-US" sz="2000" b="0" i="0" dirty="0">
                          <a:solidFill>
                            <a:srgbClr val="0D385E"/>
                          </a:solidFill>
                          <a:effectLst/>
                          <a:latin typeface="Calibri" panose="020F0502020204030204" pitchFamily="34" charset="0"/>
                        </a:rPr>
                        <a:t>Taxes on Income &amp; Wealth​</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303893907"/>
                  </a:ext>
                </a:extLst>
              </a:tr>
              <a:tr h="467497">
                <a:tc>
                  <a:txBody>
                    <a:bodyPr/>
                    <a:lstStyle/>
                    <a:p>
                      <a:pPr algn="l" fontAlgn="base"/>
                      <a:r>
                        <a:rPr lang="en-US" sz="2000" b="0" i="0">
                          <a:solidFill>
                            <a:srgbClr val="0D385E"/>
                          </a:solidFill>
                          <a:effectLst/>
                          <a:latin typeface="Calibri" panose="020F0502020204030204" pitchFamily="34" charset="0"/>
                        </a:rPr>
                        <a:t>Poverty Rate​</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a:solidFill>
                            <a:srgbClr val="0D385E"/>
                          </a:solidFill>
                          <a:effectLst/>
                          <a:latin typeface="Calibri" panose="020F0502020204030204" pitchFamily="34" charset="0"/>
                        </a:rPr>
                        <a:t>Enterprise Growth Rate​</a:t>
                      </a:r>
                      <a:endParaRPr lang="en-US" sz="2400" b="0" i="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tc>
                  <a:txBody>
                    <a:bodyPr/>
                    <a:lstStyle/>
                    <a:p>
                      <a:pPr algn="l" fontAlgn="base"/>
                      <a:r>
                        <a:rPr lang="en-US" sz="2000" b="0" i="0" dirty="0">
                          <a:solidFill>
                            <a:srgbClr val="0D385E"/>
                          </a:solidFill>
                          <a:effectLst/>
                          <a:latin typeface="Calibri" panose="020F0502020204030204" pitchFamily="34" charset="0"/>
                        </a:rPr>
                        <a:t>Economic Resilience​</a:t>
                      </a:r>
                      <a:endParaRPr lang="en-US" sz="2400" b="0" i="0" dirty="0">
                        <a:solidFill>
                          <a:srgbClr val="0D385E"/>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2127854146"/>
                  </a:ext>
                </a:extLst>
              </a:tr>
            </a:tbl>
          </a:graphicData>
        </a:graphic>
      </p:graphicFrame>
      <p:sp>
        <p:nvSpPr>
          <p:cNvPr id="5" name="Rectangle 1">
            <a:extLst>
              <a:ext uri="{FF2B5EF4-FFF2-40B4-BE49-F238E27FC236}">
                <a16:creationId xmlns:a16="http://schemas.microsoft.com/office/drawing/2014/main" id="{04784A5E-05CD-6959-2ECB-D35A365E79B6}"/>
              </a:ext>
            </a:extLst>
          </p:cNvPr>
          <p:cNvSpPr>
            <a:spLocks noChangeArrowheads="1"/>
          </p:cNvSpPr>
          <p:nvPr/>
        </p:nvSpPr>
        <p:spPr bwMode="auto">
          <a:xfrm>
            <a:off x="3257550" y="1974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de-DE" altLang="de-DE"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334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Karte enthält.&#10;&#10;Automatisch generierte Beschreibung">
            <a:extLst>
              <a:ext uri="{FF2B5EF4-FFF2-40B4-BE49-F238E27FC236}">
                <a16:creationId xmlns:a16="http://schemas.microsoft.com/office/drawing/2014/main" id="{0C48420A-1EAA-1547-D438-725993FB7AEF}"/>
              </a:ext>
            </a:extLst>
          </p:cNvPr>
          <p:cNvPicPr>
            <a:picLocks noChangeAspect="1"/>
          </p:cNvPicPr>
          <p:nvPr/>
        </p:nvPicPr>
        <p:blipFill rotWithShape="1">
          <a:blip r:embed="rId2">
            <a:extLst>
              <a:ext uri="{28A0092B-C50C-407E-A947-70E740481C1C}">
                <a14:useLocalDpi xmlns:a14="http://schemas.microsoft.com/office/drawing/2010/main" val="0"/>
              </a:ext>
            </a:extLst>
          </a:blip>
          <a:srcRect l="30155" t="21725" r="26121" b="7629"/>
          <a:stretch/>
        </p:blipFill>
        <p:spPr bwMode="auto">
          <a:xfrm>
            <a:off x="1268413" y="1303759"/>
            <a:ext cx="5864700" cy="4931363"/>
          </a:xfrm>
          <a:prstGeom prst="rect">
            <a:avLst/>
          </a:prstGeom>
          <a:ln>
            <a:noFill/>
          </a:ln>
          <a:extLst>
            <a:ext uri="{53640926-AAD7-44D8-BBD7-CCE9431645EC}">
              <a14:shadowObscured xmlns:a14="http://schemas.microsoft.com/office/drawing/2010/main"/>
            </a:ext>
          </a:extLst>
        </p:spPr>
      </p:pic>
      <p:grpSp>
        <p:nvGrpSpPr>
          <p:cNvPr id="5" name="Gruppieren 4">
            <a:extLst>
              <a:ext uri="{FF2B5EF4-FFF2-40B4-BE49-F238E27FC236}">
                <a16:creationId xmlns:a16="http://schemas.microsoft.com/office/drawing/2014/main" id="{A4B90291-2C53-C832-6AAD-2B12AC026108}"/>
              </a:ext>
            </a:extLst>
          </p:cNvPr>
          <p:cNvGrpSpPr/>
          <p:nvPr/>
        </p:nvGrpSpPr>
        <p:grpSpPr>
          <a:xfrm>
            <a:off x="7374291" y="3012087"/>
            <a:ext cx="3606400" cy="1349062"/>
            <a:chOff x="8370470" y="2362400"/>
            <a:chExt cx="2752622" cy="1200329"/>
          </a:xfrm>
        </p:grpSpPr>
        <p:pic>
          <p:nvPicPr>
            <p:cNvPr id="6" name="Grafik 5" descr="Ein Bild, das Platz enthält.&#10;&#10;Automatisch generierte Beschreibung">
              <a:extLst>
                <a:ext uri="{FF2B5EF4-FFF2-40B4-BE49-F238E27FC236}">
                  <a16:creationId xmlns:a16="http://schemas.microsoft.com/office/drawing/2014/main" id="{4343F4FB-B187-B03D-2B9B-89ADDBB39A54}"/>
                </a:ext>
              </a:extLst>
            </p:cNvPr>
            <p:cNvPicPr>
              <a:picLocks noChangeAspect="1"/>
            </p:cNvPicPr>
            <p:nvPr/>
          </p:nvPicPr>
          <p:blipFill>
            <a:blip r:embed="rId3"/>
            <a:stretch>
              <a:fillRect/>
            </a:stretch>
          </p:blipFill>
          <p:spPr>
            <a:xfrm>
              <a:off x="8370470" y="2362400"/>
              <a:ext cx="427111" cy="1200329"/>
            </a:xfrm>
            <a:prstGeom prst="rect">
              <a:avLst/>
            </a:prstGeom>
          </p:spPr>
        </p:pic>
        <p:sp>
          <p:nvSpPr>
            <p:cNvPr id="7" name="Textfeld 6">
              <a:extLst>
                <a:ext uri="{FF2B5EF4-FFF2-40B4-BE49-F238E27FC236}">
                  <a16:creationId xmlns:a16="http://schemas.microsoft.com/office/drawing/2014/main" id="{8032EE50-3446-6BB9-CAA3-8F687C2CCF8B}"/>
                </a:ext>
              </a:extLst>
            </p:cNvPr>
            <p:cNvSpPr txBox="1"/>
            <p:nvPr/>
          </p:nvSpPr>
          <p:spPr>
            <a:xfrm>
              <a:off x="8797581" y="2362400"/>
              <a:ext cx="2325511" cy="1177531"/>
            </a:xfrm>
            <a:prstGeom prst="rect">
              <a:avLst/>
            </a:prstGeom>
            <a:noFill/>
          </p:spPr>
          <p:txBody>
            <a:bodyPr wrap="square" rtlCol="0">
              <a:spAutoFit/>
            </a:bodyPr>
            <a:lstStyle/>
            <a:p>
              <a:r>
                <a:rPr lang="de-DE" sz="2000" dirty="0">
                  <a:solidFill>
                    <a:srgbClr val="0D385E"/>
                  </a:solidFill>
                </a:rPr>
                <a:t>The Basic (19)</a:t>
              </a:r>
            </a:p>
            <a:p>
              <a:r>
                <a:rPr lang="de-DE" sz="2000" dirty="0">
                  <a:solidFill>
                    <a:srgbClr val="0D385E"/>
                  </a:solidFill>
                </a:rPr>
                <a:t>The Emerging (90)</a:t>
              </a:r>
            </a:p>
            <a:p>
              <a:r>
                <a:rPr lang="de-DE" sz="2000" dirty="0">
                  <a:solidFill>
                    <a:srgbClr val="0D385E"/>
                  </a:solidFill>
                </a:rPr>
                <a:t>The </a:t>
              </a:r>
              <a:r>
                <a:rPr lang="de-DE" sz="2000" dirty="0" err="1">
                  <a:solidFill>
                    <a:srgbClr val="0D385E"/>
                  </a:solidFill>
                </a:rPr>
                <a:t>Advanced</a:t>
              </a:r>
              <a:r>
                <a:rPr lang="de-DE" sz="2000" dirty="0">
                  <a:solidFill>
                    <a:srgbClr val="0D385E"/>
                  </a:solidFill>
                </a:rPr>
                <a:t> (120)</a:t>
              </a:r>
            </a:p>
            <a:p>
              <a:r>
                <a:rPr lang="de-DE" sz="2000" dirty="0">
                  <a:solidFill>
                    <a:srgbClr val="0D385E"/>
                  </a:solidFill>
                </a:rPr>
                <a:t>The </a:t>
              </a:r>
              <a:r>
                <a:rPr lang="de-DE" sz="2000" dirty="0" err="1">
                  <a:solidFill>
                    <a:srgbClr val="0D385E"/>
                  </a:solidFill>
                </a:rPr>
                <a:t>Frontrunner</a:t>
              </a:r>
              <a:r>
                <a:rPr lang="de-DE" sz="2000" dirty="0">
                  <a:solidFill>
                    <a:srgbClr val="0D385E"/>
                  </a:solidFill>
                </a:rPr>
                <a:t> (98)</a:t>
              </a:r>
              <a:endParaRPr lang="de-AT" sz="2000" dirty="0">
                <a:solidFill>
                  <a:srgbClr val="0D385E"/>
                </a:solidFill>
              </a:endParaRPr>
            </a:p>
          </p:txBody>
        </p:sp>
      </p:grpSp>
      <p:sp>
        <p:nvSpPr>
          <p:cNvPr id="2" name="Titel 1">
            <a:extLst>
              <a:ext uri="{FF2B5EF4-FFF2-40B4-BE49-F238E27FC236}">
                <a16:creationId xmlns:a16="http://schemas.microsoft.com/office/drawing/2014/main" id="{EF63D694-D83A-0788-D34C-D398F44AB74F}"/>
              </a:ext>
            </a:extLst>
          </p:cNvPr>
          <p:cNvSpPr>
            <a:spLocks noGrp="1"/>
          </p:cNvSpPr>
          <p:nvPr>
            <p:ph type="title"/>
          </p:nvPr>
        </p:nvSpPr>
        <p:spPr>
          <a:xfrm>
            <a:off x="1268186" y="365125"/>
            <a:ext cx="8008336" cy="1325563"/>
          </a:xfrm>
        </p:spPr>
        <p:txBody>
          <a:bodyPr/>
          <a:lstStyle/>
          <a:p>
            <a:r>
              <a:rPr lang="de-DE" dirty="0" err="1"/>
              <a:t>Results</a:t>
            </a:r>
            <a:r>
              <a:rPr lang="de-DE" dirty="0"/>
              <a:t> </a:t>
            </a:r>
            <a:r>
              <a:rPr lang="de-DE" dirty="0" err="1"/>
              <a:t>of</a:t>
            </a:r>
            <a:r>
              <a:rPr lang="de-DE" dirty="0"/>
              <a:t> EU </a:t>
            </a:r>
            <a:r>
              <a:rPr lang="de-DE" dirty="0" err="1"/>
              <a:t>classification</a:t>
            </a:r>
            <a:endParaRPr lang="de-AT" dirty="0"/>
          </a:p>
        </p:txBody>
      </p:sp>
      <p:sp>
        <p:nvSpPr>
          <p:cNvPr id="3" name="textruta 2">
            <a:extLst>
              <a:ext uri="{FF2B5EF4-FFF2-40B4-BE49-F238E27FC236}">
                <a16:creationId xmlns:a16="http://schemas.microsoft.com/office/drawing/2014/main" id="{649082A4-5D27-DB15-D7A2-5F771C165F3C}"/>
              </a:ext>
            </a:extLst>
          </p:cNvPr>
          <p:cNvSpPr txBox="1"/>
          <p:nvPr/>
        </p:nvSpPr>
        <p:spPr>
          <a:xfrm>
            <a:off x="7374291" y="2545146"/>
            <a:ext cx="2828788" cy="400110"/>
          </a:xfrm>
          <a:prstGeom prst="rect">
            <a:avLst/>
          </a:prstGeom>
          <a:noFill/>
        </p:spPr>
        <p:txBody>
          <a:bodyPr wrap="none" rtlCol="0">
            <a:spAutoFit/>
          </a:bodyPr>
          <a:lstStyle/>
          <a:p>
            <a:r>
              <a:rPr lang="en-GB" sz="2000" dirty="0"/>
              <a:t>Four regional archetypes:</a:t>
            </a:r>
          </a:p>
        </p:txBody>
      </p:sp>
      <mc:AlternateContent xmlns:mc="http://schemas.openxmlformats.org/markup-compatibility/2006">
        <mc:Choice xmlns:p14="http://schemas.microsoft.com/office/powerpoint/2010/main" Requires="p14">
          <p:contentPart p14:bwMode="auto" r:id="rId4">
            <p14:nvContentPartPr>
              <p14:cNvPr id="16" name="Freihand 15">
                <a:extLst>
                  <a:ext uri="{FF2B5EF4-FFF2-40B4-BE49-F238E27FC236}">
                    <a16:creationId xmlns:a16="http://schemas.microsoft.com/office/drawing/2014/main" id="{1E9C1CF2-FD5E-5337-BD5B-483BFFD968D7}"/>
                  </a:ext>
                </a:extLst>
              </p14:cNvPr>
              <p14:cNvContentPartPr/>
              <p14:nvPr/>
            </p14:nvContentPartPr>
            <p14:xfrm>
              <a:off x="8082005" y="3227665"/>
              <a:ext cx="1413360" cy="11160"/>
            </p14:xfrm>
          </p:contentPart>
        </mc:Choice>
        <mc:Fallback>
          <p:pic>
            <p:nvPicPr>
              <p:cNvPr id="16" name="Freihand 15">
                <a:extLst>
                  <a:ext uri="{FF2B5EF4-FFF2-40B4-BE49-F238E27FC236}">
                    <a16:creationId xmlns:a16="http://schemas.microsoft.com/office/drawing/2014/main" id="{1E9C1CF2-FD5E-5337-BD5B-483BFFD968D7}"/>
                  </a:ext>
                </a:extLst>
              </p:cNvPr>
              <p:cNvPicPr/>
              <p:nvPr/>
            </p:nvPicPr>
            <p:blipFill>
              <a:blip r:embed="rId5"/>
              <a:stretch>
                <a:fillRect/>
              </a:stretch>
            </p:blipFill>
            <p:spPr>
              <a:xfrm>
                <a:off x="8010005" y="3083665"/>
                <a:ext cx="1557000" cy="298800"/>
              </a:xfrm>
              <a:prstGeom prst="rect">
                <a:avLst/>
              </a:prstGeom>
            </p:spPr>
          </p:pic>
        </mc:Fallback>
      </mc:AlternateContent>
    </p:spTree>
    <p:extLst>
      <p:ext uri="{BB962C8B-B14F-4D97-AF65-F5344CB8AC3E}">
        <p14:creationId xmlns:p14="http://schemas.microsoft.com/office/powerpoint/2010/main" val="2374038106"/>
      </p:ext>
    </p:extLst>
  </p:cSld>
  <p:clrMapOvr>
    <a:masterClrMapping/>
  </p:clrMapOvr>
</p:sld>
</file>

<file path=ppt/theme/theme1.xml><?xml version="1.0" encoding="utf-8"?>
<a:theme xmlns:a="http://schemas.openxmlformats.org/drawingml/2006/main" name="1_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ENDORSE">
  <a:themeElements>
    <a:clrScheme name="Endorse">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 id="{E6AA74F2-87F5-4AA2-90CE-069F5587642B}" vid="{80042257-925F-42F6-82AA-33BEE4C5432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8FFDB33B04204D805D358742B5F84C" ma:contentTypeVersion="17" ma:contentTypeDescription="Create a new document." ma:contentTypeScope="" ma:versionID="24efd5afd261905a84412e3f7aa8361a">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c4e33cffffb4197a494f11fa833c082e"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Props1.xml><?xml version="1.0" encoding="utf-8"?>
<ds:datastoreItem xmlns:ds="http://schemas.openxmlformats.org/officeDocument/2006/customXml" ds:itemID="{84776174-58D7-4A6C-ADC9-131E8AD43DB0}">
  <ds:schemaRefs>
    <ds:schemaRef ds:uri="http://schemas.microsoft.com/sharepoint/v3/contenttype/forms"/>
  </ds:schemaRefs>
</ds:datastoreItem>
</file>

<file path=customXml/itemProps2.xml><?xml version="1.0" encoding="utf-8"?>
<ds:datastoreItem xmlns:ds="http://schemas.openxmlformats.org/officeDocument/2006/customXml" ds:itemID="{0760BF40-303E-4E54-9E7F-48BA922315F4}"/>
</file>

<file path=customXml/itemProps3.xml><?xml version="1.0" encoding="utf-8"?>
<ds:datastoreItem xmlns:ds="http://schemas.openxmlformats.org/officeDocument/2006/customXml" ds:itemID="{BC419AAC-5780-4A5A-ADC1-C1ED69257832}">
  <ds:schemaRef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323be961-96ff-4fd7-9242-58d5ac1cef53"/>
    <ds:schemaRef ds:uri="http://schemas.microsoft.com/office/2006/metadata/properties"/>
    <ds:schemaRef ds:uri="http://schemas.microsoft.com/office/infopath/2007/PartnerControls"/>
    <ds:schemaRef ds:uri="151c28b5-17be-487d-903d-7070014f18c7"/>
  </ds:schemaRefs>
</ds:datastoreItem>
</file>

<file path=docProps/app.xml><?xml version="1.0" encoding="utf-8"?>
<Properties xmlns="http://schemas.openxmlformats.org/officeDocument/2006/extended-properties" xmlns:vt="http://schemas.openxmlformats.org/officeDocument/2006/docPropsVTypes">
  <Template/>
  <TotalTime>15</TotalTime>
  <Words>701</Words>
  <Application>Microsoft Office PowerPoint</Application>
  <PresentationFormat>Bredbild</PresentationFormat>
  <Paragraphs>106</Paragraphs>
  <Slides>18</Slides>
  <Notes>5</Notes>
  <HiddenSlides>0</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18</vt:i4>
      </vt:variant>
    </vt:vector>
  </HeadingPairs>
  <TitlesOfParts>
    <vt:vector size="29" baseType="lpstr">
      <vt:lpstr>Aptos</vt:lpstr>
      <vt:lpstr>Aptos Display</vt:lpstr>
      <vt:lpstr>Aptos Serif</vt:lpstr>
      <vt:lpstr>Arial</vt:lpstr>
      <vt:lpstr>Assistant</vt:lpstr>
      <vt:lpstr>Calibri</vt:lpstr>
      <vt:lpstr>Calibri Light</vt:lpstr>
      <vt:lpstr>Source Sans Pro</vt:lpstr>
      <vt:lpstr>Times New Roman</vt:lpstr>
      <vt:lpstr>1_Benutzerdefiniertes Design</vt:lpstr>
      <vt:lpstr>ENDORSE</vt:lpstr>
      <vt:lpstr>BUSINESS PLANNING AND ENTREPRENEURIAL ECOSYSTEM IN  BASIC UNIVERSITY REGIONS</vt:lpstr>
      <vt:lpstr> 2.1 Entrepreneurship conditions in the Basic university regions</vt:lpstr>
      <vt:lpstr>Brain Drain</vt:lpstr>
      <vt:lpstr>Regions and brain drain</vt:lpstr>
      <vt:lpstr>Classification of Brain Drain Regions</vt:lpstr>
      <vt:lpstr>ENDORSE</vt:lpstr>
      <vt:lpstr>Classification methodology 2022</vt:lpstr>
      <vt:lpstr>Methodology</vt:lpstr>
      <vt:lpstr>Results of EU classification</vt:lpstr>
      <vt:lpstr>PowerPoint-presentation</vt:lpstr>
      <vt:lpstr>Entrepreneurship and innovation in Basic regions</vt:lpstr>
      <vt:lpstr>Problems related to socioeconomic, demographic and physical factors</vt:lpstr>
      <vt:lpstr>Agricultural tradition with a low industry mix and low accessibility</vt:lpstr>
      <vt:lpstr>Education opportunities for households in proximity, but no other opportunities for graduates than to leave</vt:lpstr>
      <vt:lpstr>Regions do not just struggle to retain graduates but also to attract students</vt:lpstr>
      <vt:lpstr>Universities' contribution to the local economy is limited</vt:lpstr>
      <vt:lpstr>Assignment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lastModifiedBy>Cecilia Dalborg</cp:lastModifiedBy>
  <cp:revision>220</cp:revision>
  <dcterms:created xsi:type="dcterms:W3CDTF">2022-04-04T19:32:46Z</dcterms:created>
  <dcterms:modified xsi:type="dcterms:W3CDTF">2024-03-27T21:13:17Z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