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2"/>
  </p:notesMasterIdLst>
  <p:sldIdLst>
    <p:sldId id="494" r:id="rId5"/>
    <p:sldId id="495" r:id="rId6"/>
    <p:sldId id="496" r:id="rId7"/>
    <p:sldId id="497" r:id="rId8"/>
    <p:sldId id="498" r:id="rId9"/>
    <p:sldId id="499" r:id="rId10"/>
    <p:sldId id="500" r:id="rId11"/>
    <p:sldId id="501" r:id="rId12"/>
    <p:sldId id="502" r:id="rId13"/>
    <p:sldId id="503" r:id="rId14"/>
    <p:sldId id="482" r:id="rId15"/>
    <p:sldId id="483" r:id="rId16"/>
    <p:sldId id="485" r:id="rId17"/>
    <p:sldId id="486" r:id="rId18"/>
    <p:sldId id="487" r:id="rId19"/>
    <p:sldId id="481" r:id="rId20"/>
    <p:sldId id="504"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83401"/>
  </p:normalViewPr>
  <p:slideViewPr>
    <p:cSldViewPr snapToGrid="0">
      <p:cViewPr varScale="1">
        <p:scale>
          <a:sx n="52" d="100"/>
          <a:sy n="52" d="100"/>
        </p:scale>
        <p:origin x="12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a Amon" userId="5954e632-5942-4ce2-bb41-89c16c6cc23e" providerId="ADAL" clId="{F86F1ED3-9811-4645-AEB5-7893A0DF199C}"/>
    <pc:docChg chg="modSld">
      <pc:chgData name="Cornelia Amon" userId="5954e632-5942-4ce2-bb41-89c16c6cc23e" providerId="ADAL" clId="{F86F1ED3-9811-4645-AEB5-7893A0DF199C}" dt="2024-03-22T10:11:51.788" v="0"/>
      <pc:docMkLst>
        <pc:docMk/>
      </pc:docMkLst>
      <pc:sldChg chg="modTransition">
        <pc:chgData name="Cornelia Amon" userId="5954e632-5942-4ce2-bb41-89c16c6cc23e" providerId="ADAL" clId="{F86F1ED3-9811-4645-AEB5-7893A0DF199C}" dt="2024-03-22T10:11:51.788" v="0"/>
        <pc:sldMkLst>
          <pc:docMk/>
          <pc:sldMk cId="2826114836" sldId="498"/>
        </pc:sldMkLst>
      </pc:sldChg>
    </pc:docChg>
  </pc:docChgLst>
  <pc:docChgLst>
    <pc:chgData name="Cecilia Dalborg" userId="a20cf6a2-6f34-4658-95c8-c94a4428ef2b" providerId="ADAL" clId="{472E05DC-1BD6-4B0E-BC93-752E4733A052}"/>
    <pc:docChg chg="custSel modSld">
      <pc:chgData name="Cecilia Dalborg" userId="a20cf6a2-6f34-4658-95c8-c94a4428ef2b" providerId="ADAL" clId="{472E05DC-1BD6-4B0E-BC93-752E4733A052}" dt="2024-03-27T20:29:50.297" v="20" actId="1076"/>
      <pc:docMkLst>
        <pc:docMk/>
      </pc:docMkLst>
      <pc:sldChg chg="modSp mod">
        <pc:chgData name="Cecilia Dalborg" userId="a20cf6a2-6f34-4658-95c8-c94a4428ef2b" providerId="ADAL" clId="{472E05DC-1BD6-4B0E-BC93-752E4733A052}" dt="2024-03-27T20:29:50.297" v="20" actId="1076"/>
        <pc:sldMkLst>
          <pc:docMk/>
          <pc:sldMk cId="1627516897" sldId="482"/>
        </pc:sldMkLst>
        <pc:spChg chg="mod">
          <ac:chgData name="Cecilia Dalborg" userId="a20cf6a2-6f34-4658-95c8-c94a4428ef2b" providerId="ADAL" clId="{472E05DC-1BD6-4B0E-BC93-752E4733A052}" dt="2024-03-27T20:29:09.994" v="16" actId="113"/>
          <ac:spMkLst>
            <pc:docMk/>
            <pc:sldMk cId="1627516897" sldId="482"/>
            <ac:spMk id="2" creationId="{CF27CC06-E3D2-4C92-2948-24C9290F75B0}"/>
          </ac:spMkLst>
        </pc:spChg>
        <pc:spChg chg="mod">
          <ac:chgData name="Cecilia Dalborg" userId="a20cf6a2-6f34-4658-95c8-c94a4428ef2b" providerId="ADAL" clId="{472E05DC-1BD6-4B0E-BC93-752E4733A052}" dt="2024-03-27T20:29:50.297" v="20" actId="1076"/>
          <ac:spMkLst>
            <pc:docMk/>
            <pc:sldMk cId="1627516897" sldId="482"/>
            <ac:spMk id="3" creationId="{1A22FCA4-FF71-4A04-0E1A-116A1D499BE8}"/>
          </ac:spMkLst>
        </pc:spChg>
      </pc:sldChg>
      <pc:sldChg chg="modSp mod">
        <pc:chgData name="Cecilia Dalborg" userId="a20cf6a2-6f34-4658-95c8-c94a4428ef2b" providerId="ADAL" clId="{472E05DC-1BD6-4B0E-BC93-752E4733A052}" dt="2024-03-27T20:24:10.594" v="12" actId="6549"/>
        <pc:sldMkLst>
          <pc:docMk/>
          <pc:sldMk cId="3515809000" sldId="495"/>
        </pc:sldMkLst>
        <pc:spChg chg="mod">
          <ac:chgData name="Cecilia Dalborg" userId="a20cf6a2-6f34-4658-95c8-c94a4428ef2b" providerId="ADAL" clId="{472E05DC-1BD6-4B0E-BC93-752E4733A052}" dt="2024-03-27T20:24:10.594" v="12" actId="6549"/>
          <ac:spMkLst>
            <pc:docMk/>
            <pc:sldMk cId="3515809000" sldId="495"/>
            <ac:spMk id="4" creationId="{07E0CBB6-C5F8-4624-9918-2ABBDA00096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08:12:59.8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30,'3'-2,"1"0,-1 0,1 1,0-1,0 1,0 0,0 0,-1 1,1-1,0 1,0 0,7 0,-1 0,366-3,-202 4,2338-1,-2407-7,-8 0,292 6,-198 2,-176-1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27/03/2024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effectLst/>
                <a:latin typeface="Arial" panose="020B0604020202020204" pitchFamily="34" charset="0"/>
              </a:rPr>
              <a:t>Empirical finding: As brain drain regions are defined 76 out of the 184 NUTS-2 regions.</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7</a:t>
            </a:fld>
            <a:endParaRPr lang="de-AT"/>
          </a:p>
        </p:txBody>
      </p:sp>
    </p:spTree>
    <p:extLst>
      <p:ext uri="{BB962C8B-B14F-4D97-AF65-F5344CB8AC3E}">
        <p14:creationId xmlns:p14="http://schemas.microsoft.com/office/powerpoint/2010/main" val="73049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socioeconomic</a:t>
            </a:r>
            <a:r>
              <a:rPr lang="de-DE" dirty="0"/>
              <a:t> </a:t>
            </a:r>
            <a:r>
              <a:rPr lang="de-DE" dirty="0" err="1"/>
              <a:t>indicators</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ranking</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8</a:t>
            </a:fld>
            <a:endParaRPr lang="de-AT"/>
          </a:p>
        </p:txBody>
      </p:sp>
    </p:spTree>
    <p:extLst>
      <p:ext uri="{BB962C8B-B14F-4D97-AF65-F5344CB8AC3E}">
        <p14:creationId xmlns:p14="http://schemas.microsoft.com/office/powerpoint/2010/main" val="3938845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35080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B574C1C8-EF1A-47FB-8BDF-D2F1B2B79877}"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129782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B574C1C8-EF1A-47FB-8BDF-D2F1B2B79877}"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1189322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B574C1C8-EF1A-47FB-8BDF-D2F1B2B79877}"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1186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B574C1C8-EF1A-47FB-8BDF-D2F1B2B79877}" type="datetimeFigureOut">
              <a:rPr lang="de-AT" smtClean="0"/>
              <a:t>27.03.2024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145276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B574C1C8-EF1A-47FB-8BDF-D2F1B2B79877}" type="datetimeFigureOut">
              <a:rPr lang="de-AT" smtClean="0"/>
              <a:t>27.03.2024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276737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B574C1C8-EF1A-47FB-8BDF-D2F1B2B79877}" type="datetimeFigureOut">
              <a:rPr lang="de-AT" smtClean="0"/>
              <a:t>27.03.2024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400590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B574C1C8-EF1A-47FB-8BDF-D2F1B2B79877}" type="datetimeFigureOut">
              <a:rPr lang="de-AT" smtClean="0"/>
              <a:t>27.03.2024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189279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B574C1C8-EF1A-47FB-8BDF-D2F1B2B79877}" type="datetimeFigureOut">
              <a:rPr lang="de-AT" smtClean="0"/>
              <a:t>27.03.2024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334121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574C1C8-EF1A-47FB-8BDF-D2F1B2B79877}" type="datetimeFigureOut">
              <a:rPr lang="de-AT" smtClean="0"/>
              <a:t>27.03.2024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8DD8C3DF-4D6C-4D04-ACC7-A9DC3CF04690}"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1637902608"/>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8DD8C3DF-4D6C-4D04-ACC7-A9DC3CF04690}" type="slidenum">
              <a:rPr lang="de-AT" smtClean="0"/>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3538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2860685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574C1C8-EF1A-47FB-8BDF-D2F1B2B79877}" type="datetimeFigureOut">
              <a:rPr lang="de-AT" smtClean="0"/>
              <a:t>27.03.2024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8DD8C3DF-4D6C-4D04-ACC7-A9DC3CF04690}"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928910501"/>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011B1-0838-DA06-D86E-27B9B9BD271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C685948B-576A-827B-ADCA-AEE4447B71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7826E74-C3C3-CE7B-2174-F1F902AFB58C}"/>
              </a:ext>
            </a:extLst>
          </p:cNvPr>
          <p:cNvSpPr>
            <a:spLocks noGrp="1"/>
          </p:cNvSpPr>
          <p:nvPr>
            <p:ph type="dt" sz="half" idx="10"/>
          </p:nvPr>
        </p:nvSpPr>
        <p:spPr/>
        <p:txBody>
          <a:bodyPr/>
          <a:lstStyle/>
          <a:p>
            <a:fld id="{B574C1C8-EF1A-47FB-8BDF-D2F1B2B79877}" type="datetimeFigureOut">
              <a:rPr lang="de-AT" smtClean="0"/>
              <a:t>27.03.2024</a:t>
            </a:fld>
            <a:endParaRPr lang="de-AT"/>
          </a:p>
        </p:txBody>
      </p:sp>
      <p:sp>
        <p:nvSpPr>
          <p:cNvPr id="5" name="Fußzeilenplatzhalter 4">
            <a:extLst>
              <a:ext uri="{FF2B5EF4-FFF2-40B4-BE49-F238E27FC236}">
                <a16:creationId xmlns:a16="http://schemas.microsoft.com/office/drawing/2014/main" id="{D9B5B288-02C9-A7AA-1A84-AA82F49C453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C4B095A-DCEA-9835-46AC-719B4923BC4E}"/>
              </a:ext>
            </a:extLst>
          </p:cNvPr>
          <p:cNvSpPr>
            <a:spLocks noGrp="1"/>
          </p:cNvSpPr>
          <p:nvPr>
            <p:ph type="sldNum" sz="quarter" idx="12"/>
          </p:nvPr>
        </p:nvSpPr>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75954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84344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B574C1C8-EF1A-47FB-8BDF-D2F1B2B79877}"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272031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B574C1C8-EF1A-47FB-8BDF-D2F1B2B79877}"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336248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B574C1C8-EF1A-47FB-8BDF-D2F1B2B79877}"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323895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B574C1C8-EF1A-47FB-8BDF-D2F1B2B79877}"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223143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B574C1C8-EF1A-47FB-8BDF-D2F1B2B79877}" type="datetimeFigureOut">
              <a:rPr lang="de-AT" smtClean="0"/>
              <a:t>27.03.2024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20317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B574C1C8-EF1A-47FB-8BDF-D2F1B2B79877}"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8DD8C3DF-4D6C-4D04-ACC7-A9DC3CF04690}" type="slidenum">
              <a:rPr lang="de-AT" smtClean="0"/>
              <a:t>‹#›</a:t>
            </a:fld>
            <a:endParaRPr lang="de-AT"/>
          </a:p>
        </p:txBody>
      </p:sp>
    </p:spTree>
    <p:extLst>
      <p:ext uri="{BB962C8B-B14F-4D97-AF65-F5344CB8AC3E}">
        <p14:creationId xmlns:p14="http://schemas.microsoft.com/office/powerpoint/2010/main" val="353689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3"/>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4"/>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27429337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social/main.jsp?catId=738&amp;furtherPubs=yes&amp;pubId=8274&amp;langId=en&am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563624" y="3072673"/>
            <a:ext cx="11064751" cy="1924438"/>
          </a:xfrm>
          <a:noFill/>
        </p:spPr>
        <p:txBody>
          <a:bodyPr wrap="square" rtlCol="0">
            <a:spAutoFit/>
          </a:bodyPr>
          <a:lstStyle/>
          <a:p>
            <a:r>
              <a:rPr lang="en-GB" sz="4400" dirty="0"/>
              <a:t>BUSINESS PLANNING AND ENTREPRENEURIAL ECOSYSTEM IN</a:t>
            </a:r>
            <a:br>
              <a:rPr lang="en-GB" sz="4400" dirty="0"/>
            </a:br>
            <a:r>
              <a:rPr lang="en-GB" sz="4400" dirty="0"/>
              <a:t> EMERGING UNIVERSITY REGIONS</a:t>
            </a:r>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a:xfrm>
            <a:off x="1523999" y="4997111"/>
            <a:ext cx="9144000" cy="403005"/>
          </a:xfrm>
        </p:spPr>
        <p:txBody>
          <a:bodyPr>
            <a:normAutofit lnSpcReduction="10000"/>
          </a:bodyPr>
          <a:lstStyle/>
          <a:p>
            <a:r>
              <a:rPr lang="en-GB" dirty="0"/>
              <a:t>(3 ECTS, 75-90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C3CC0A7C-69DB-377B-F1F6-572196831D6A}"/>
              </a:ext>
            </a:extLst>
          </p:cNvPr>
          <p:cNvCxnSpPr/>
          <p:nvPr/>
        </p:nvCxnSpPr>
        <p:spPr>
          <a:xfrm flipV="1">
            <a:off x="1724682" y="3419475"/>
            <a:ext cx="7346729" cy="15765"/>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CD026144-3A7A-B38B-7B9F-F9ACC50C5424}"/>
              </a:ext>
            </a:extLst>
          </p:cNvPr>
          <p:cNvCxnSpPr/>
          <p:nvPr/>
        </p:nvCxnSpPr>
        <p:spPr>
          <a:xfrm flipH="1" flipV="1">
            <a:off x="5393778" y="461800"/>
            <a:ext cx="5254" cy="5644053"/>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0DCEACB1-A966-EBEF-7A34-17E6105087D1}"/>
              </a:ext>
            </a:extLst>
          </p:cNvPr>
          <p:cNvCxnSpPr>
            <a:cxnSpLocks/>
          </p:cNvCxnSpPr>
          <p:nvPr/>
        </p:nvCxnSpPr>
        <p:spPr>
          <a:xfrm>
            <a:off x="7672324" y="461800"/>
            <a:ext cx="0" cy="296555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52E1704-28FB-08F0-2459-C71643669E9C}"/>
              </a:ext>
            </a:extLst>
          </p:cNvPr>
          <p:cNvSpPr txBox="1"/>
          <p:nvPr/>
        </p:nvSpPr>
        <p:spPr>
          <a:xfrm>
            <a:off x="1555644" y="3419475"/>
            <a:ext cx="523605" cy="369332"/>
          </a:xfrm>
          <a:prstGeom prst="rect">
            <a:avLst/>
          </a:prstGeom>
          <a:noFill/>
        </p:spPr>
        <p:txBody>
          <a:bodyPr wrap="none" rtlCol="0">
            <a:spAutoFit/>
          </a:bodyPr>
          <a:lstStyle/>
          <a:p>
            <a:r>
              <a:rPr lang="de-DE" err="1">
                <a:solidFill>
                  <a:srgbClr val="0D385E"/>
                </a:solidFill>
              </a:rPr>
              <a:t>low</a:t>
            </a:r>
            <a:endParaRPr lang="de-DE">
              <a:solidFill>
                <a:srgbClr val="0D385E"/>
              </a:solidFill>
            </a:endParaRPr>
          </a:p>
        </p:txBody>
      </p:sp>
      <p:sp>
        <p:nvSpPr>
          <p:cNvPr id="8" name="Textfeld 7">
            <a:extLst>
              <a:ext uri="{FF2B5EF4-FFF2-40B4-BE49-F238E27FC236}">
                <a16:creationId xmlns:a16="http://schemas.microsoft.com/office/drawing/2014/main" id="{5AC97596-44B0-5835-65BA-A8161D4C6834}"/>
              </a:ext>
            </a:extLst>
          </p:cNvPr>
          <p:cNvSpPr txBox="1"/>
          <p:nvPr/>
        </p:nvSpPr>
        <p:spPr>
          <a:xfrm>
            <a:off x="8745564" y="3495847"/>
            <a:ext cx="590226" cy="369332"/>
          </a:xfrm>
          <a:prstGeom prst="rect">
            <a:avLst/>
          </a:prstGeom>
          <a:noFill/>
        </p:spPr>
        <p:txBody>
          <a:bodyPr wrap="none" rtlCol="0">
            <a:spAutoFit/>
          </a:bodyPr>
          <a:lstStyle/>
          <a:p>
            <a:r>
              <a:rPr lang="de-DE">
                <a:solidFill>
                  <a:srgbClr val="0D385E"/>
                </a:solidFill>
              </a:rPr>
              <a:t>high</a:t>
            </a:r>
          </a:p>
        </p:txBody>
      </p:sp>
      <p:sp>
        <p:nvSpPr>
          <p:cNvPr id="9" name="Textfeld 8">
            <a:extLst>
              <a:ext uri="{FF2B5EF4-FFF2-40B4-BE49-F238E27FC236}">
                <a16:creationId xmlns:a16="http://schemas.microsoft.com/office/drawing/2014/main" id="{6A911CCF-E875-4524-1138-8FEE34140A9C}"/>
              </a:ext>
            </a:extLst>
          </p:cNvPr>
          <p:cNvSpPr txBox="1"/>
          <p:nvPr/>
        </p:nvSpPr>
        <p:spPr>
          <a:xfrm>
            <a:off x="5417784" y="5736521"/>
            <a:ext cx="1121589" cy="369332"/>
          </a:xfrm>
          <a:prstGeom prst="rect">
            <a:avLst/>
          </a:prstGeom>
          <a:noFill/>
        </p:spPr>
        <p:txBody>
          <a:bodyPr wrap="none" rtlCol="0">
            <a:spAutoFit/>
          </a:bodyPr>
          <a:lstStyle/>
          <a:p>
            <a:r>
              <a:rPr lang="de-DE" err="1">
                <a:solidFill>
                  <a:srgbClr val="0D385E"/>
                </a:solidFill>
              </a:rPr>
              <a:t>education</a:t>
            </a:r>
            <a:endParaRPr lang="de-DE">
              <a:solidFill>
                <a:srgbClr val="0D385E"/>
              </a:solidFill>
            </a:endParaRPr>
          </a:p>
        </p:txBody>
      </p:sp>
      <p:sp>
        <p:nvSpPr>
          <p:cNvPr id="10" name="Textfeld 9">
            <a:extLst>
              <a:ext uri="{FF2B5EF4-FFF2-40B4-BE49-F238E27FC236}">
                <a16:creationId xmlns:a16="http://schemas.microsoft.com/office/drawing/2014/main" id="{26CBE468-F00A-2504-D1AD-6BF85E0C05AC}"/>
              </a:ext>
            </a:extLst>
          </p:cNvPr>
          <p:cNvSpPr txBox="1"/>
          <p:nvPr/>
        </p:nvSpPr>
        <p:spPr>
          <a:xfrm>
            <a:off x="5417784" y="445435"/>
            <a:ext cx="1213537" cy="369332"/>
          </a:xfrm>
          <a:prstGeom prst="rect">
            <a:avLst/>
          </a:prstGeom>
          <a:noFill/>
        </p:spPr>
        <p:txBody>
          <a:bodyPr wrap="none" rtlCol="0">
            <a:spAutoFit/>
          </a:bodyPr>
          <a:lstStyle/>
          <a:p>
            <a:r>
              <a:rPr lang="de-DE" err="1">
                <a:solidFill>
                  <a:srgbClr val="0D385E"/>
                </a:solidFill>
              </a:rPr>
              <a:t>integration</a:t>
            </a:r>
            <a:endParaRPr lang="de-DE">
              <a:solidFill>
                <a:srgbClr val="0D385E"/>
              </a:solidFill>
            </a:endParaRPr>
          </a:p>
        </p:txBody>
      </p:sp>
      <p:sp>
        <p:nvSpPr>
          <p:cNvPr id="13" name="Oval 12">
            <a:extLst>
              <a:ext uri="{FF2B5EF4-FFF2-40B4-BE49-F238E27FC236}">
                <a16:creationId xmlns:a16="http://schemas.microsoft.com/office/drawing/2014/main" id="{9FB0A14E-B25F-0954-2CA1-66FC411F9E43}"/>
              </a:ext>
            </a:extLst>
          </p:cNvPr>
          <p:cNvSpPr/>
          <p:nvPr/>
        </p:nvSpPr>
        <p:spPr>
          <a:xfrm>
            <a:off x="6096001" y="1558205"/>
            <a:ext cx="1575802" cy="1507704"/>
          </a:xfrm>
          <a:prstGeom prst="ellipse">
            <a:avLst/>
          </a:prstGeom>
          <a:solidFill>
            <a:srgbClr val="01AD4B"/>
          </a:solidFill>
          <a:ln>
            <a:solidFill>
              <a:srgbClr val="01A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err="1"/>
              <a:t>Frontrunner</a:t>
            </a:r>
            <a:endParaRPr lang="de-DE" sz="1400"/>
          </a:p>
        </p:txBody>
      </p:sp>
      <p:sp>
        <p:nvSpPr>
          <p:cNvPr id="16" name="Oval 15">
            <a:extLst>
              <a:ext uri="{FF2B5EF4-FFF2-40B4-BE49-F238E27FC236}">
                <a16:creationId xmlns:a16="http://schemas.microsoft.com/office/drawing/2014/main" id="{F5AF6F60-E42D-8E54-B147-5F15A518F58E}"/>
              </a:ext>
            </a:extLst>
          </p:cNvPr>
          <p:cNvSpPr/>
          <p:nvPr/>
        </p:nvSpPr>
        <p:spPr>
          <a:xfrm>
            <a:off x="2038884" y="4852465"/>
            <a:ext cx="1004471" cy="980661"/>
          </a:xfrm>
          <a:prstGeom prst="ellipse">
            <a:avLst/>
          </a:prstGeom>
          <a:solidFill>
            <a:srgbClr val="EE297B"/>
          </a:solidFill>
          <a:ln>
            <a:solidFill>
              <a:srgbClr val="EE2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Basic</a:t>
            </a:r>
          </a:p>
        </p:txBody>
      </p:sp>
      <p:sp>
        <p:nvSpPr>
          <p:cNvPr id="11" name="Textfeld 10">
            <a:extLst>
              <a:ext uri="{FF2B5EF4-FFF2-40B4-BE49-F238E27FC236}">
                <a16:creationId xmlns:a16="http://schemas.microsoft.com/office/drawing/2014/main" id="{A8F4BA97-E163-CA88-E579-89E397B4F8F3}"/>
              </a:ext>
            </a:extLst>
          </p:cNvPr>
          <p:cNvSpPr txBox="1"/>
          <p:nvPr/>
        </p:nvSpPr>
        <p:spPr>
          <a:xfrm>
            <a:off x="5858097" y="3051048"/>
            <a:ext cx="3144210" cy="369332"/>
          </a:xfrm>
          <a:prstGeom prst="rect">
            <a:avLst/>
          </a:prstGeom>
          <a:solidFill>
            <a:srgbClr val="F2F2F2">
              <a:alpha val="4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solidFill>
                <a:srgbClr val="0D385E"/>
              </a:solidFill>
              <a:cs typeface="Calibri"/>
            </a:endParaRPr>
          </a:p>
        </p:txBody>
      </p:sp>
      <p:sp>
        <p:nvSpPr>
          <p:cNvPr id="14" name="Oval 13">
            <a:extLst>
              <a:ext uri="{FF2B5EF4-FFF2-40B4-BE49-F238E27FC236}">
                <a16:creationId xmlns:a16="http://schemas.microsoft.com/office/drawing/2014/main" id="{D310DC5C-32C5-BA87-14CF-7CC335A1AAC4}"/>
              </a:ext>
            </a:extLst>
          </p:cNvPr>
          <p:cNvSpPr/>
          <p:nvPr/>
        </p:nvSpPr>
        <p:spPr>
          <a:xfrm>
            <a:off x="5215726" y="2467074"/>
            <a:ext cx="2346841" cy="2385391"/>
          </a:xfrm>
          <a:prstGeom prst="ellipse">
            <a:avLst/>
          </a:prstGeom>
          <a:solidFill>
            <a:srgbClr val="0281B4"/>
          </a:solidFill>
          <a:ln>
            <a:solidFill>
              <a:srgbClr val="028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Advanced</a:t>
            </a:r>
            <a:endParaRPr lang="de-DE"/>
          </a:p>
        </p:txBody>
      </p:sp>
      <p:sp>
        <p:nvSpPr>
          <p:cNvPr id="15" name="Oval 14">
            <a:extLst>
              <a:ext uri="{FF2B5EF4-FFF2-40B4-BE49-F238E27FC236}">
                <a16:creationId xmlns:a16="http://schemas.microsoft.com/office/drawing/2014/main" id="{3187E62C-DA2B-CCC7-6C57-4834533D3F8E}"/>
              </a:ext>
            </a:extLst>
          </p:cNvPr>
          <p:cNvSpPr/>
          <p:nvPr/>
        </p:nvSpPr>
        <p:spPr>
          <a:xfrm>
            <a:off x="3806760" y="3269995"/>
            <a:ext cx="1948940" cy="1948070"/>
          </a:xfrm>
          <a:prstGeom prst="ellipse">
            <a:avLst/>
          </a:prstGeom>
          <a:solidFill>
            <a:srgbClr val="F07921"/>
          </a:solidFill>
          <a:ln>
            <a:solidFill>
              <a:srgbClr val="F07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Emerging</a:t>
            </a:r>
          </a:p>
        </p:txBody>
      </p:sp>
      <p:sp>
        <p:nvSpPr>
          <p:cNvPr id="12" name="Rechteck 11">
            <a:extLst>
              <a:ext uri="{FF2B5EF4-FFF2-40B4-BE49-F238E27FC236}">
                <a16:creationId xmlns:a16="http://schemas.microsoft.com/office/drawing/2014/main" id="{D4D5231E-2FC4-438E-E9BE-62DB1E679E24}"/>
              </a:ext>
            </a:extLst>
          </p:cNvPr>
          <p:cNvSpPr/>
          <p:nvPr/>
        </p:nvSpPr>
        <p:spPr>
          <a:xfrm>
            <a:off x="7692522" y="461799"/>
            <a:ext cx="1265948" cy="2941909"/>
          </a:xfrm>
          <a:prstGeom prst="rect">
            <a:avLst/>
          </a:prstGeom>
          <a:solidFill>
            <a:srgbClr val="0D385E"/>
          </a:solidFill>
          <a:ln>
            <a:solidFill>
              <a:srgbClr val="0D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n>
                  <a:solidFill>
                    <a:schemeClr val="bg1"/>
                  </a:solidFill>
                </a:ln>
              </a:rPr>
              <a:t>Brain </a:t>
            </a:r>
            <a:r>
              <a:rPr lang="de-DE" err="1">
                <a:ln>
                  <a:solidFill>
                    <a:schemeClr val="bg1"/>
                  </a:solidFill>
                </a:ln>
              </a:rPr>
              <a:t>gainer</a:t>
            </a:r>
            <a:endParaRPr lang="de-DE">
              <a:ln>
                <a:solidFill>
                  <a:schemeClr val="bg1"/>
                </a:solidFill>
              </a:ln>
            </a:endParaRPr>
          </a:p>
        </p:txBody>
      </p:sp>
      <p:sp>
        <p:nvSpPr>
          <p:cNvPr id="2" name="Textfeld 1">
            <a:extLst>
              <a:ext uri="{FF2B5EF4-FFF2-40B4-BE49-F238E27FC236}">
                <a16:creationId xmlns:a16="http://schemas.microsoft.com/office/drawing/2014/main" id="{5B8CE8D2-B176-ADC8-CC3D-A8670785C62D}"/>
              </a:ext>
            </a:extLst>
          </p:cNvPr>
          <p:cNvSpPr txBox="1"/>
          <p:nvPr/>
        </p:nvSpPr>
        <p:spPr>
          <a:xfrm>
            <a:off x="5396432" y="752147"/>
            <a:ext cx="461665" cy="4310257"/>
          </a:xfrm>
          <a:prstGeom prst="rect">
            <a:avLst/>
          </a:prstGeom>
          <a:noFill/>
        </p:spPr>
        <p:txBody>
          <a:bodyPr vert="vert" wrap="square" rtlCol="0">
            <a:spAutoFit/>
          </a:bodyPr>
          <a:lstStyle/>
          <a:p>
            <a:r>
              <a:rPr lang="de-DE" dirty="0">
                <a:solidFill>
                  <a:srgbClr val="0D385E"/>
                </a:solidFill>
              </a:rPr>
              <a:t>Regional </a:t>
            </a:r>
            <a:r>
              <a:rPr lang="de-DE" dirty="0" err="1">
                <a:solidFill>
                  <a:srgbClr val="0D385E"/>
                </a:solidFill>
              </a:rPr>
              <a:t>role</a:t>
            </a:r>
            <a:r>
              <a:rPr lang="de-DE" dirty="0">
                <a:solidFill>
                  <a:srgbClr val="0D385E"/>
                </a:solidFill>
              </a:rPr>
              <a:t> </a:t>
            </a:r>
            <a:r>
              <a:rPr lang="de-DE" dirty="0" err="1">
                <a:solidFill>
                  <a:srgbClr val="0D385E"/>
                </a:solidFill>
              </a:rPr>
              <a:t>of</a:t>
            </a:r>
            <a:r>
              <a:rPr lang="de-DE" dirty="0">
                <a:solidFill>
                  <a:srgbClr val="0D385E"/>
                </a:solidFill>
              </a:rPr>
              <a:t> </a:t>
            </a:r>
            <a:r>
              <a:rPr lang="de-DE" dirty="0" err="1">
                <a:solidFill>
                  <a:srgbClr val="0D385E"/>
                </a:solidFill>
              </a:rPr>
              <a:t>the</a:t>
            </a:r>
            <a:r>
              <a:rPr lang="de-DE" dirty="0">
                <a:solidFill>
                  <a:srgbClr val="0D385E"/>
                </a:solidFill>
              </a:rPr>
              <a:t> </a:t>
            </a:r>
            <a:r>
              <a:rPr lang="de-DE" dirty="0" err="1">
                <a:solidFill>
                  <a:srgbClr val="0D385E"/>
                </a:solidFill>
              </a:rPr>
              <a:t>university</a:t>
            </a:r>
            <a:endParaRPr lang="de-DE" dirty="0">
              <a:solidFill>
                <a:srgbClr val="0D385E"/>
              </a:solidFill>
            </a:endParaRPr>
          </a:p>
        </p:txBody>
      </p:sp>
      <p:sp>
        <p:nvSpPr>
          <p:cNvPr id="6" name="Textfeld 5">
            <a:extLst>
              <a:ext uri="{FF2B5EF4-FFF2-40B4-BE49-F238E27FC236}">
                <a16:creationId xmlns:a16="http://schemas.microsoft.com/office/drawing/2014/main" id="{37281DC1-B51A-02ED-DD34-E2244B308822}"/>
              </a:ext>
            </a:extLst>
          </p:cNvPr>
          <p:cNvSpPr txBox="1"/>
          <p:nvPr/>
        </p:nvSpPr>
        <p:spPr>
          <a:xfrm>
            <a:off x="1724683" y="3051953"/>
            <a:ext cx="3669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err="1">
                <a:solidFill>
                  <a:srgbClr val="0D385E"/>
                </a:solidFill>
                <a:cs typeface="Calibri"/>
              </a:rPr>
              <a:t>Socio-economic</a:t>
            </a:r>
            <a:r>
              <a:rPr lang="de-DE" dirty="0">
                <a:solidFill>
                  <a:srgbClr val="0D385E"/>
                </a:solidFill>
                <a:cs typeface="Calibri"/>
              </a:rPr>
              <a:t> </a:t>
            </a:r>
            <a:r>
              <a:rPr lang="de-DE" dirty="0" err="1">
                <a:solidFill>
                  <a:srgbClr val="0D385E"/>
                </a:solidFill>
                <a:cs typeface="Calibri"/>
              </a:rPr>
              <a:t>development</a:t>
            </a:r>
            <a:endParaRPr lang="de-DE" dirty="0">
              <a:solidFill>
                <a:srgbClr val="0D385E"/>
              </a:solidFill>
              <a:cs typeface="Calibri"/>
            </a:endParaRPr>
          </a:p>
        </p:txBody>
      </p:sp>
    </p:spTree>
    <p:extLst>
      <p:ext uri="{BB962C8B-B14F-4D97-AF65-F5344CB8AC3E}">
        <p14:creationId xmlns:p14="http://schemas.microsoft.com/office/powerpoint/2010/main" val="236999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27CC06-E3D2-4C92-2948-24C9290F75B0}"/>
              </a:ext>
            </a:extLst>
          </p:cNvPr>
          <p:cNvSpPr>
            <a:spLocks noGrp="1"/>
          </p:cNvSpPr>
          <p:nvPr>
            <p:ph type="title"/>
          </p:nvPr>
        </p:nvSpPr>
        <p:spPr>
          <a:xfrm>
            <a:off x="1268186" y="365125"/>
            <a:ext cx="8008336" cy="1325563"/>
          </a:xfrm>
        </p:spPr>
        <p:txBody>
          <a:bodyPr>
            <a:normAutofit fontScale="90000"/>
          </a:bodyPr>
          <a:lstStyle/>
          <a:p>
            <a:r>
              <a:rPr lang="sv-SE" dirty="0" err="1"/>
              <a:t>Entrepreneurship</a:t>
            </a:r>
            <a:r>
              <a:rPr lang="sv-SE" dirty="0"/>
              <a:t> and innovation in </a:t>
            </a:r>
            <a:r>
              <a:rPr lang="sv-SE" b="1" dirty="0" err="1"/>
              <a:t>Emerging</a:t>
            </a:r>
            <a:r>
              <a:rPr lang="sv-SE" b="1" dirty="0"/>
              <a:t> </a:t>
            </a:r>
            <a:r>
              <a:rPr lang="sv-SE" dirty="0"/>
              <a:t>regions</a:t>
            </a:r>
          </a:p>
        </p:txBody>
      </p:sp>
      <p:sp>
        <p:nvSpPr>
          <p:cNvPr id="3" name="Platshållare för innehåll 2">
            <a:extLst>
              <a:ext uri="{FF2B5EF4-FFF2-40B4-BE49-F238E27FC236}">
                <a16:creationId xmlns:a16="http://schemas.microsoft.com/office/drawing/2014/main" id="{1A22FCA4-FF71-4A04-0E1A-116A1D499BE8}"/>
              </a:ext>
            </a:extLst>
          </p:cNvPr>
          <p:cNvSpPr>
            <a:spLocks noGrp="1"/>
          </p:cNvSpPr>
          <p:nvPr>
            <p:ph idx="1"/>
          </p:nvPr>
        </p:nvSpPr>
        <p:spPr>
          <a:xfrm>
            <a:off x="1268186" y="2307539"/>
            <a:ext cx="10085614" cy="2042040"/>
          </a:xfrm>
        </p:spPr>
        <p:txBody>
          <a:bodyPr vert="horz" lIns="91440" tIns="45720" rIns="91440" bIns="45720" rtlCol="0" anchor="t">
            <a:normAutofit/>
          </a:bodyPr>
          <a:lstStyle/>
          <a:p>
            <a:r>
              <a:rPr lang="en-US" sz="3200" dirty="0">
                <a:latin typeface="+mj-lt"/>
              </a:rPr>
              <a:t>Cities, mostly peripheric, with low population density and tradition in agriculture and /or specific areas of manufacturing </a:t>
            </a:r>
          </a:p>
          <a:p>
            <a:endParaRPr lang="en-US" dirty="0"/>
          </a:p>
        </p:txBody>
      </p:sp>
    </p:spTree>
    <p:extLst>
      <p:ext uri="{BB962C8B-B14F-4D97-AF65-F5344CB8AC3E}">
        <p14:creationId xmlns:p14="http://schemas.microsoft.com/office/powerpoint/2010/main" val="16275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F76E84-050F-C8A1-CC36-89004EDBDE57}"/>
              </a:ext>
            </a:extLst>
          </p:cNvPr>
          <p:cNvSpPr>
            <a:spLocks noGrp="1"/>
          </p:cNvSpPr>
          <p:nvPr>
            <p:ph type="title"/>
          </p:nvPr>
        </p:nvSpPr>
        <p:spPr>
          <a:xfrm>
            <a:off x="831850" y="1709738"/>
            <a:ext cx="10515600" cy="2852737"/>
          </a:xfrm>
        </p:spPr>
        <p:txBody>
          <a:bodyPr>
            <a:normAutofit/>
          </a:bodyPr>
          <a:lstStyle/>
          <a:p>
            <a:r>
              <a:rPr lang="en-US" sz="3400" dirty="0"/>
              <a:t>Failure to carry out the shift from traditional manufacturing to innovation-driven industries and modern business-oriented services</a:t>
            </a:r>
          </a:p>
        </p:txBody>
      </p:sp>
      <p:sp>
        <p:nvSpPr>
          <p:cNvPr id="4" name="Textplatzhalter 3">
            <a:extLst>
              <a:ext uri="{FF2B5EF4-FFF2-40B4-BE49-F238E27FC236}">
                <a16:creationId xmlns:a16="http://schemas.microsoft.com/office/drawing/2014/main" id="{D4973AC3-7CC8-C1D6-B9EE-0D12CC336A85}"/>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26966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BBA77-2E91-47BC-CD79-D4143AC75876}"/>
              </a:ext>
            </a:extLst>
          </p:cNvPr>
          <p:cNvSpPr>
            <a:spLocks noGrp="1"/>
          </p:cNvSpPr>
          <p:nvPr>
            <p:ph type="title"/>
          </p:nvPr>
        </p:nvSpPr>
        <p:spPr>
          <a:xfrm>
            <a:off x="831850" y="1709738"/>
            <a:ext cx="10515600" cy="2852737"/>
          </a:xfrm>
        </p:spPr>
        <p:txBody>
          <a:bodyPr>
            <a:normAutofit/>
          </a:bodyPr>
          <a:lstStyle/>
          <a:p>
            <a:br>
              <a:rPr lang="en-US" sz="3400" dirty="0"/>
            </a:br>
            <a:r>
              <a:rPr lang="en-US" sz="3400" dirty="0"/>
              <a:t>Financial bottlenecks impeding the maintenance of local infrastructure levels and deteriorating quality of life</a:t>
            </a:r>
          </a:p>
        </p:txBody>
      </p:sp>
      <p:sp>
        <p:nvSpPr>
          <p:cNvPr id="4" name="Textplatzhalter 3">
            <a:extLst>
              <a:ext uri="{FF2B5EF4-FFF2-40B4-BE49-F238E27FC236}">
                <a16:creationId xmlns:a16="http://schemas.microsoft.com/office/drawing/2014/main" id="{ED5685BB-8769-ED21-A20D-25FEFA3C1A1D}"/>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82804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E9FCC-24E5-8970-93E4-4F536C644B55}"/>
              </a:ext>
            </a:extLst>
          </p:cNvPr>
          <p:cNvSpPr>
            <a:spLocks noGrp="1"/>
          </p:cNvSpPr>
          <p:nvPr>
            <p:ph type="title"/>
          </p:nvPr>
        </p:nvSpPr>
        <p:spPr>
          <a:xfrm>
            <a:off x="831850" y="1709738"/>
            <a:ext cx="10515600" cy="2852737"/>
          </a:xfrm>
        </p:spPr>
        <p:txBody>
          <a:bodyPr>
            <a:normAutofit/>
          </a:bodyPr>
          <a:lstStyle/>
          <a:p>
            <a:r>
              <a:rPr lang="en-US" sz="3400" dirty="0"/>
              <a:t>Challenges related to vacant and underutilized housing, uncompetitive, old local businesses, as well as a poor infrastructure</a:t>
            </a:r>
            <a:endParaRPr lang="sv-SE" sz="3400" dirty="0"/>
          </a:p>
        </p:txBody>
      </p:sp>
      <p:sp>
        <p:nvSpPr>
          <p:cNvPr id="4" name="Textplatzhalter 3">
            <a:extLst>
              <a:ext uri="{FF2B5EF4-FFF2-40B4-BE49-F238E27FC236}">
                <a16:creationId xmlns:a16="http://schemas.microsoft.com/office/drawing/2014/main" id="{FEB4C2C4-D1E1-368A-BC72-D34C3EACE735}"/>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365588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3F34C-8176-5FFD-26F0-24904B19968E}"/>
              </a:ext>
            </a:extLst>
          </p:cNvPr>
          <p:cNvSpPr>
            <a:spLocks noGrp="1"/>
          </p:cNvSpPr>
          <p:nvPr>
            <p:ph type="title"/>
          </p:nvPr>
        </p:nvSpPr>
        <p:spPr>
          <a:xfrm>
            <a:off x="831850" y="1709738"/>
            <a:ext cx="10515600" cy="2852737"/>
          </a:xfrm>
        </p:spPr>
        <p:txBody>
          <a:bodyPr>
            <a:normAutofit/>
          </a:bodyPr>
          <a:lstStyle/>
          <a:p>
            <a:br>
              <a:rPr lang="en-US" sz="3400" dirty="0"/>
            </a:br>
            <a:r>
              <a:rPr lang="en-US" sz="3400" dirty="0"/>
              <a:t>Sometimes, universities are purposely located in these regions to contribute to urban growth</a:t>
            </a:r>
          </a:p>
        </p:txBody>
      </p:sp>
      <p:sp>
        <p:nvSpPr>
          <p:cNvPr id="4" name="Textplatzhalter 3">
            <a:extLst>
              <a:ext uri="{FF2B5EF4-FFF2-40B4-BE49-F238E27FC236}">
                <a16:creationId xmlns:a16="http://schemas.microsoft.com/office/drawing/2014/main" id="{823CADC4-9255-04F4-8981-85E1049B2E63}"/>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423368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BDD474-1B3B-0D84-45EA-26C4C5F0555B}"/>
              </a:ext>
            </a:extLst>
          </p:cNvPr>
          <p:cNvSpPr>
            <a:spLocks noGrp="1"/>
          </p:cNvSpPr>
          <p:nvPr>
            <p:ph type="title"/>
          </p:nvPr>
        </p:nvSpPr>
        <p:spPr>
          <a:xfrm>
            <a:off x="1268186" y="365125"/>
            <a:ext cx="8008336" cy="1325563"/>
          </a:xfrm>
        </p:spPr>
        <p:txBody>
          <a:bodyPr/>
          <a:lstStyle/>
          <a:p>
            <a:r>
              <a:rPr lang="sv-SE" dirty="0" err="1"/>
              <a:t>Assignment</a:t>
            </a:r>
          </a:p>
        </p:txBody>
      </p:sp>
      <p:sp>
        <p:nvSpPr>
          <p:cNvPr id="3" name="Underrubrik 2">
            <a:extLst>
              <a:ext uri="{FF2B5EF4-FFF2-40B4-BE49-F238E27FC236}">
                <a16:creationId xmlns:a16="http://schemas.microsoft.com/office/drawing/2014/main" id="{3348B26D-69F5-CF5B-408C-D40BC155F51C}"/>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endParaRPr lang="sv-SE" dirty="0"/>
          </a:p>
          <a:p>
            <a:pPr marL="0" indent="0">
              <a:buNone/>
            </a:pPr>
            <a:r>
              <a:rPr lang="sv-SE" dirty="0"/>
              <a:t>Map the problems and possibilities for entreprenerurship and innovation on your own region.</a:t>
            </a:r>
          </a:p>
        </p:txBody>
      </p:sp>
    </p:spTree>
    <p:extLst>
      <p:ext uri="{BB962C8B-B14F-4D97-AF65-F5344CB8AC3E}">
        <p14:creationId xmlns:p14="http://schemas.microsoft.com/office/powerpoint/2010/main" val="6716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This Material is Part of the Education Package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title"/>
          </p:nvPr>
        </p:nvSpPr>
        <p:spPr>
          <a:xfrm>
            <a:off x="1268413" y="425947"/>
            <a:ext cx="8007350" cy="1203919"/>
          </a:xfrm>
          <a:noFill/>
        </p:spPr>
        <p:txBody>
          <a:bodyPr wrap="square" rtlCol="0">
            <a:spAutoFit/>
          </a:bodyPr>
          <a:lstStyle/>
          <a:p>
            <a:r>
              <a:rPr lang="de-DE" sz="4000" dirty="0"/>
              <a:t> </a:t>
            </a:r>
            <a:r>
              <a:rPr lang="sv-SE" sz="4000" dirty="0"/>
              <a:t>2.1 </a:t>
            </a:r>
            <a:r>
              <a:rPr lang="en-US" sz="4000" dirty="0"/>
              <a:t>Entrepreneurship conditions in </a:t>
            </a:r>
            <a:r>
              <a:rPr lang="en-GB" sz="4000" dirty="0"/>
              <a:t>the Emerging university regions</a:t>
            </a:r>
          </a:p>
        </p:txBody>
      </p:sp>
      <p:sp>
        <p:nvSpPr>
          <p:cNvPr id="14" name="Inhaltsplatzhalter 13">
            <a:extLst>
              <a:ext uri="{FF2B5EF4-FFF2-40B4-BE49-F238E27FC236}">
                <a16:creationId xmlns:a16="http://schemas.microsoft.com/office/drawing/2014/main" id="{142A79EF-9F37-40A2-C138-D5B6382AC9F0}"/>
              </a:ext>
            </a:extLst>
          </p:cNvPr>
          <p:cNvSpPr>
            <a:spLocks noGrp="1"/>
          </p:cNvSpPr>
          <p:nvPr>
            <p:ph idx="1"/>
          </p:nvPr>
        </p:nvSpPr>
        <p:spPr>
          <a:xfrm>
            <a:off x="1268413" y="2206625"/>
            <a:ext cx="5745757" cy="3970338"/>
          </a:xfrm>
        </p:spPr>
        <p:txBody>
          <a:bodyPr/>
          <a:lstStyle/>
          <a:p>
            <a:pPr marL="0" indent="0">
              <a:buNone/>
            </a:pPr>
            <a:r>
              <a:rPr lang="sv-SE" dirty="0"/>
              <a:t>Film: 2.1</a:t>
            </a:r>
          </a:p>
          <a:p>
            <a:pPr marL="0" indent="0">
              <a:buNone/>
            </a:pPr>
            <a:endParaRPr lang="sv-SE" dirty="0"/>
          </a:p>
          <a:p>
            <a:pPr marL="0" indent="0">
              <a:buNone/>
            </a:pPr>
            <a:r>
              <a:rPr lang="en-US" dirty="0"/>
              <a:t>Example: “Social enterprises and their ecosystems in Europe” (2020)</a:t>
            </a:r>
          </a:p>
          <a:p>
            <a:pPr marL="0" indent="0">
              <a:buNone/>
            </a:pPr>
            <a:endParaRPr lang="en-US" dirty="0"/>
          </a:p>
          <a:p>
            <a:pPr marL="0" indent="0">
              <a:buNone/>
            </a:pPr>
            <a:r>
              <a:rPr lang="fr-FR" dirty="0">
                <a:hlinkClick r:id="rId3"/>
              </a:rPr>
              <a:t>https://ec.europa.eu/social/main.jsp?catId=738&amp;furtherPubs=yes&amp;pubId=8274&amp;langId=en&amp;</a:t>
            </a:r>
            <a:endParaRPr lang="de-AT" dirty="0"/>
          </a:p>
        </p:txBody>
      </p:sp>
      <p:sp>
        <p:nvSpPr>
          <p:cNvPr id="2" name="textruta 1">
            <a:extLst>
              <a:ext uri="{FF2B5EF4-FFF2-40B4-BE49-F238E27FC236}">
                <a16:creationId xmlns:a16="http://schemas.microsoft.com/office/drawing/2014/main" id="{DAA82181-0938-E017-C273-732BACBB4D5E}"/>
              </a:ext>
            </a:extLst>
          </p:cNvPr>
          <p:cNvSpPr txBox="1"/>
          <p:nvPr/>
        </p:nvSpPr>
        <p:spPr>
          <a:xfrm>
            <a:off x="10046368" y="3513221"/>
            <a:ext cx="184731" cy="369332"/>
          </a:xfrm>
          <a:prstGeom prst="rect">
            <a:avLst/>
          </a:prstGeom>
          <a:noFill/>
        </p:spPr>
        <p:txBody>
          <a:bodyPr wrap="none" rtlCol="0">
            <a:spAutoFit/>
          </a:bodyPr>
          <a:lstStyle/>
          <a:p>
            <a:endParaRPr lang="en-GB" dirty="0"/>
          </a:p>
        </p:txBody>
      </p:sp>
      <p:pic>
        <p:nvPicPr>
          <p:cNvPr id="5" name="Bildobjekt 4" descr="En bild som visar text, skärmbild, design, affisch&#10;&#10;Automatiskt genererad beskrivning">
            <a:hlinkClick r:id="rId3"/>
            <a:extLst>
              <a:ext uri="{FF2B5EF4-FFF2-40B4-BE49-F238E27FC236}">
                <a16:creationId xmlns:a16="http://schemas.microsoft.com/office/drawing/2014/main" id="{9C53E23E-0B1F-66F3-995A-725D96C44E3A}"/>
              </a:ext>
            </a:extLst>
          </p:cNvPr>
          <p:cNvPicPr>
            <a:picLocks noChangeAspect="1"/>
          </p:cNvPicPr>
          <p:nvPr/>
        </p:nvPicPr>
        <p:blipFill>
          <a:blip r:embed="rId4"/>
          <a:stretch>
            <a:fillRect/>
          </a:stretch>
        </p:blipFill>
        <p:spPr>
          <a:xfrm>
            <a:off x="7279568" y="2206222"/>
            <a:ext cx="2541609" cy="3590143"/>
          </a:xfrm>
          <a:prstGeom prst="rect">
            <a:avLst/>
          </a:prstGeom>
        </p:spPr>
      </p:pic>
      <p:pic>
        <p:nvPicPr>
          <p:cNvPr id="18" name="Grafik 17" descr="Ein Bild, das Muster, Text, Grafiken, Schrift enthält.&#10;&#10;Automatisch generierte Beschreibung">
            <a:extLst>
              <a:ext uri="{FF2B5EF4-FFF2-40B4-BE49-F238E27FC236}">
                <a16:creationId xmlns:a16="http://schemas.microsoft.com/office/drawing/2014/main" id="{F95460C4-4F0A-F26C-27E1-4D1AB49B7FDD}"/>
              </a:ext>
            </a:extLst>
          </p:cNvPr>
          <p:cNvPicPr>
            <a:picLocks noChangeAspect="1"/>
          </p:cNvPicPr>
          <p:nvPr/>
        </p:nvPicPr>
        <p:blipFill>
          <a:blip r:embed="rId5"/>
          <a:stretch>
            <a:fillRect/>
          </a:stretch>
        </p:blipFill>
        <p:spPr>
          <a:xfrm>
            <a:off x="10498146" y="5297390"/>
            <a:ext cx="1319984" cy="1319984"/>
          </a:xfrm>
          <a:prstGeom prst="rect">
            <a:avLst/>
          </a:prstGeom>
        </p:spPr>
      </p:pic>
    </p:spTree>
    <p:extLst>
      <p:ext uri="{BB962C8B-B14F-4D97-AF65-F5344CB8AC3E}">
        <p14:creationId xmlns:p14="http://schemas.microsoft.com/office/powerpoint/2010/main" val="35158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70204-F676-9CD9-2052-0E9A2A98BAEC}"/>
              </a:ext>
            </a:extLst>
          </p:cNvPr>
          <p:cNvSpPr>
            <a:spLocks noGrp="1"/>
          </p:cNvSpPr>
          <p:nvPr>
            <p:ph type="title"/>
          </p:nvPr>
        </p:nvSpPr>
        <p:spPr>
          <a:xfrm>
            <a:off x="1268186" y="365125"/>
            <a:ext cx="8008336" cy="1325563"/>
          </a:xfrm>
        </p:spPr>
        <p:txBody>
          <a:bodyPr/>
          <a:lstStyle/>
          <a:p>
            <a:r>
              <a:rPr lang="en-GB" dirty="0"/>
              <a:t>Brain Drain</a:t>
            </a:r>
          </a:p>
        </p:txBody>
      </p:sp>
      <p:sp>
        <p:nvSpPr>
          <p:cNvPr id="6" name="Inhaltsplatzhalter 5">
            <a:extLst>
              <a:ext uri="{FF2B5EF4-FFF2-40B4-BE49-F238E27FC236}">
                <a16:creationId xmlns:a16="http://schemas.microsoft.com/office/drawing/2014/main" id="{EA0CCE8D-8E66-115F-F56F-1F73C5D2792D}"/>
              </a:ext>
            </a:extLst>
          </p:cNvPr>
          <p:cNvSpPr>
            <a:spLocks noGrp="1"/>
          </p:cNvSpPr>
          <p:nvPr>
            <p:ph idx="1"/>
          </p:nvPr>
        </p:nvSpPr>
        <p:spPr/>
        <p:txBody>
          <a:bodyPr/>
          <a:lstStyle/>
          <a:p>
            <a:r>
              <a:rPr lang="en-US" dirty="0"/>
              <a:t>Universities prepare students for various careers based on the demands of the labor market</a:t>
            </a:r>
          </a:p>
          <a:p>
            <a:endParaRPr lang="en-US" dirty="0"/>
          </a:p>
          <a:p>
            <a:r>
              <a:rPr lang="en-US" dirty="0"/>
              <a:t>The high degree of labor mobility in Europe and around the world has increased the competition for trained competence in both regions and countries.</a:t>
            </a:r>
          </a:p>
          <a:p>
            <a:endParaRPr lang="en-US" dirty="0"/>
          </a:p>
          <a:p>
            <a:r>
              <a:rPr lang="en-US" dirty="0"/>
              <a:t>Places that lack economic and industrial diversity often experience greater brain drain.</a:t>
            </a:r>
          </a:p>
          <a:p>
            <a:endParaRPr lang="de-AT" dirty="0"/>
          </a:p>
        </p:txBody>
      </p:sp>
    </p:spTree>
    <p:extLst>
      <p:ext uri="{BB962C8B-B14F-4D97-AF65-F5344CB8AC3E}">
        <p14:creationId xmlns:p14="http://schemas.microsoft.com/office/powerpoint/2010/main" val="419385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83A65D-3E3B-0BDF-B128-B9C741953D56}"/>
              </a:ext>
            </a:extLst>
          </p:cNvPr>
          <p:cNvSpPr>
            <a:spLocks noGrp="1"/>
          </p:cNvSpPr>
          <p:nvPr>
            <p:ph type="title"/>
          </p:nvPr>
        </p:nvSpPr>
        <p:spPr>
          <a:xfrm>
            <a:off x="1268186" y="365125"/>
            <a:ext cx="8008336" cy="1325563"/>
          </a:xfrm>
        </p:spPr>
        <p:txBody>
          <a:bodyPr/>
          <a:lstStyle/>
          <a:p>
            <a:r>
              <a:rPr lang="en-GB" dirty="0"/>
              <a:t>Regions and brain drain</a:t>
            </a:r>
          </a:p>
        </p:txBody>
      </p:sp>
      <p:sp>
        <p:nvSpPr>
          <p:cNvPr id="3" name="Platshållare för innehåll 2">
            <a:extLst>
              <a:ext uri="{FF2B5EF4-FFF2-40B4-BE49-F238E27FC236}">
                <a16:creationId xmlns:a16="http://schemas.microsoft.com/office/drawing/2014/main" id="{3BC1DF63-FFD5-B982-E037-F93F092EF52B}"/>
              </a:ext>
            </a:extLst>
          </p:cNvPr>
          <p:cNvSpPr>
            <a:spLocks noGrp="1"/>
          </p:cNvSpPr>
          <p:nvPr>
            <p:ph idx="1"/>
          </p:nvPr>
        </p:nvSpPr>
        <p:spPr>
          <a:xfrm>
            <a:off x="1268186" y="1825625"/>
            <a:ext cx="10085614" cy="4351338"/>
          </a:xfrm>
        </p:spPr>
        <p:txBody>
          <a:bodyPr>
            <a:normAutofit/>
          </a:bodyPr>
          <a:lstStyle/>
          <a:p>
            <a:r>
              <a:rPr lang="en-GB" dirty="0"/>
              <a:t>Entrepreneurship and education are crucial assets and driving forces for societies' economic and social welfare</a:t>
            </a:r>
          </a:p>
          <a:p>
            <a:r>
              <a:rPr lang="en-GB" dirty="0"/>
              <a:t>The universities in a region attract and train students, who then create the spread of knowledge to local companies and/or start their own businesses</a:t>
            </a:r>
          </a:p>
          <a:p>
            <a:r>
              <a:rPr lang="en-GB" dirty="0"/>
              <a:t>Although university towns can provide local services, such as housing, community services, culture, etc., many towns struggle with retaining recent graduates</a:t>
            </a:r>
          </a:p>
        </p:txBody>
      </p:sp>
    </p:spTree>
    <p:extLst>
      <p:ext uri="{BB962C8B-B14F-4D97-AF65-F5344CB8AC3E}">
        <p14:creationId xmlns:p14="http://schemas.microsoft.com/office/powerpoint/2010/main" val="156094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de-DE" dirty="0"/>
              <a:t>Classification </a:t>
            </a:r>
            <a:r>
              <a:rPr lang="de-DE" dirty="0" err="1"/>
              <a:t>of</a:t>
            </a:r>
            <a:r>
              <a:rPr lang="de-DE" dirty="0"/>
              <a:t> Brain Drain </a:t>
            </a:r>
            <a:r>
              <a:rPr lang="de-DE" dirty="0" err="1"/>
              <a:t>Regions</a:t>
            </a:r>
            <a:endParaRPr lang="en-GB" dirty="0" err="1"/>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4E7647DD-F8D9-9097-69F0-DC91608D49E6}"/>
              </a:ext>
            </a:extLst>
          </p:cNvPr>
          <p:cNvSpPr>
            <a:spLocks noGrp="1"/>
          </p:cNvSpPr>
          <p:nvPr>
            <p:ph type="subTitle" idx="1"/>
          </p:nvPr>
        </p:nvSpPr>
        <p:spPr/>
        <p:txBody>
          <a:bodyPr/>
          <a:lstStyle/>
          <a:p>
            <a:pPr marL="342900" indent="-342900">
              <a:buFont typeface="Arial" panose="020B0604020202020204" pitchFamily="34" charset="0"/>
              <a:buChar char="•"/>
            </a:pPr>
            <a:r>
              <a:rPr lang="de-DE" dirty="0"/>
              <a:t>The </a:t>
            </a:r>
            <a:r>
              <a:rPr lang="de-DE" dirty="0" err="1"/>
              <a:t>project</a:t>
            </a:r>
            <a:r>
              <a:rPr lang="de-DE" dirty="0"/>
              <a:t> ENDORSE</a:t>
            </a:r>
          </a:p>
          <a:p>
            <a:pPr marL="342900" indent="-342900">
              <a:buFont typeface="Arial" panose="020B0604020202020204" pitchFamily="34" charset="0"/>
              <a:buChar char="•"/>
            </a:pPr>
            <a:r>
              <a:rPr lang="de-DE" dirty="0" err="1"/>
              <a:t>Methodology</a:t>
            </a:r>
            <a:endParaRPr lang="de-DE" dirty="0"/>
          </a:p>
          <a:p>
            <a:pPr marL="342900" indent="-342900">
              <a:buFont typeface="Arial" panose="020B0604020202020204" pitchFamily="34" charset="0"/>
              <a:buChar char="•"/>
            </a:pPr>
            <a:r>
              <a:rPr lang="de-DE" dirty="0" err="1"/>
              <a:t>Results</a:t>
            </a:r>
            <a:endParaRPr lang="de-DE" dirty="0"/>
          </a:p>
          <a:p>
            <a:pPr marL="342900" indent="-342900">
              <a:buFont typeface="Arial" panose="020B0604020202020204" pitchFamily="34" charset="0"/>
              <a:buChar char="•"/>
            </a:pPr>
            <a:endParaRPr lang="de-AT" dirty="0"/>
          </a:p>
        </p:txBody>
      </p:sp>
    </p:spTree>
    <p:extLst>
      <p:ext uri="{BB962C8B-B14F-4D97-AF65-F5344CB8AC3E}">
        <p14:creationId xmlns:p14="http://schemas.microsoft.com/office/powerpoint/2010/main" val="282611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95BF5-4B9E-154D-80C5-1290D3F30AD4}"/>
              </a:ext>
            </a:extLst>
          </p:cNvPr>
          <p:cNvSpPr>
            <a:spLocks noGrp="1"/>
          </p:cNvSpPr>
          <p:nvPr>
            <p:ph type="title"/>
          </p:nvPr>
        </p:nvSpPr>
        <p:spPr>
          <a:xfrm>
            <a:off x="1268186" y="365125"/>
            <a:ext cx="8008336" cy="1325563"/>
          </a:xfrm>
        </p:spPr>
        <p:txBody>
          <a:bodyPr>
            <a:normAutofit/>
          </a:bodyPr>
          <a:lstStyle/>
          <a:p>
            <a:r>
              <a:rPr lang="de-DE"/>
              <a:t>ENDORSE</a:t>
            </a:r>
          </a:p>
        </p:txBody>
      </p:sp>
      <p:sp>
        <p:nvSpPr>
          <p:cNvPr id="3" name="Inhaltsplatzhalter 2">
            <a:extLst>
              <a:ext uri="{FF2B5EF4-FFF2-40B4-BE49-F238E27FC236}">
                <a16:creationId xmlns:a16="http://schemas.microsoft.com/office/drawing/2014/main" id="{914E0EFE-A80D-2341-87FB-906B0D4F34DD}"/>
              </a:ext>
            </a:extLst>
          </p:cNvPr>
          <p:cNvSpPr>
            <a:spLocks noGrp="1"/>
          </p:cNvSpPr>
          <p:nvPr>
            <p:ph idx="1"/>
          </p:nvPr>
        </p:nvSpPr>
        <p:spPr>
          <a:xfrm>
            <a:off x="1268413" y="1825625"/>
            <a:ext cx="10085387" cy="4151179"/>
          </a:xfrm>
        </p:spPr>
        <p:txBody>
          <a:bodyPr vert="horz" lIns="91440" tIns="45720" rIns="91440" bIns="45720" rtlCol="0" anchor="t">
            <a:normAutofit fontScale="92500" lnSpcReduction="10000"/>
          </a:bodyPr>
          <a:lstStyle/>
          <a:p>
            <a:r>
              <a:rPr lang="en-US" dirty="0"/>
              <a:t>is an Erasmus+ funded project that addresses university cities affected by brain drain</a:t>
            </a:r>
          </a:p>
          <a:p>
            <a:r>
              <a:rPr lang="en-US" dirty="0"/>
              <a:t>proves a concept to boost entrepreneurial activities of students at university locations</a:t>
            </a:r>
          </a:p>
          <a:p>
            <a:r>
              <a:rPr lang="en-US" dirty="0"/>
              <a:t>offers guidance on how to optimize the university-firms-municipality link </a:t>
            </a:r>
          </a:p>
          <a:p>
            <a:r>
              <a:rPr lang="en-US" dirty="0"/>
              <a:t>suggests a modularized teaching concept that includes multiple stakeholders  </a:t>
            </a:r>
          </a:p>
          <a:p>
            <a:r>
              <a:rPr lang="en-US" dirty="0"/>
              <a:t>provides teaching material, guidelines and policy suggestions for customizing entrepreneurial activities and business incentives to the needs and resources of the university locations </a:t>
            </a:r>
          </a:p>
          <a:p>
            <a:endParaRPr lang="de-DE" dirty="0"/>
          </a:p>
        </p:txBody>
      </p:sp>
      <p:pic>
        <p:nvPicPr>
          <p:cNvPr id="1026" name="Picture 2">
            <a:extLst>
              <a:ext uri="{FF2B5EF4-FFF2-40B4-BE49-F238E27FC236}">
                <a16:creationId xmlns:a16="http://schemas.microsoft.com/office/drawing/2014/main" id="{9B5D4F07-9DF4-2463-1335-1F1676AF0C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009"/>
          <a:stretch/>
        </p:blipFill>
        <p:spPr bwMode="auto">
          <a:xfrm>
            <a:off x="720282" y="5976804"/>
            <a:ext cx="11471718" cy="88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7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15FF7-9A73-6B38-B4F4-D61071C1CB50}"/>
              </a:ext>
            </a:extLst>
          </p:cNvPr>
          <p:cNvSpPr>
            <a:spLocks noGrp="1"/>
          </p:cNvSpPr>
          <p:nvPr>
            <p:ph type="title"/>
          </p:nvPr>
        </p:nvSpPr>
        <p:spPr>
          <a:xfrm>
            <a:off x="1268186" y="365125"/>
            <a:ext cx="8008336" cy="1325563"/>
          </a:xfrm>
        </p:spPr>
        <p:txBody>
          <a:bodyPr/>
          <a:lstStyle/>
          <a:p>
            <a:r>
              <a:rPr lang="de-DE" dirty="0"/>
              <a:t>Classification </a:t>
            </a:r>
            <a:r>
              <a:rPr lang="de-DE" dirty="0" err="1"/>
              <a:t>methodology</a:t>
            </a:r>
            <a:r>
              <a:rPr lang="de-DE" dirty="0"/>
              <a:t> 2022</a:t>
            </a:r>
          </a:p>
        </p:txBody>
      </p:sp>
      <p:sp>
        <p:nvSpPr>
          <p:cNvPr id="3" name="Inhaltsplatzhalter 2">
            <a:extLst>
              <a:ext uri="{FF2B5EF4-FFF2-40B4-BE49-F238E27FC236}">
                <a16:creationId xmlns:a16="http://schemas.microsoft.com/office/drawing/2014/main" id="{D2D0307C-51C4-093A-98DA-25C593966A41}"/>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r>
              <a:rPr lang="de-DE" dirty="0"/>
              <a:t>1. </a:t>
            </a:r>
            <a:r>
              <a:rPr lang="de-DE" dirty="0" err="1"/>
              <a:t>Identifying</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err="1"/>
              <a:t>Comparison</a:t>
            </a:r>
            <a:r>
              <a:rPr lang="de-DE" dirty="0"/>
              <a:t> </a:t>
            </a:r>
            <a:r>
              <a:rPr lang="de-DE" dirty="0" err="1"/>
              <a:t>of</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persons</a:t>
            </a:r>
            <a:r>
              <a:rPr lang="de-DE" dirty="0"/>
              <a:t> </a:t>
            </a:r>
            <a:r>
              <a:rPr lang="de-DE" dirty="0" err="1"/>
              <a:t>aged</a:t>
            </a:r>
            <a:r>
              <a:rPr lang="de-DE" dirty="0"/>
              <a:t> 25-34 </a:t>
            </a:r>
            <a:r>
              <a:rPr lang="de-DE" dirty="0" err="1"/>
              <a:t>with</a:t>
            </a:r>
            <a:r>
              <a:rPr lang="de-DE" dirty="0"/>
              <a:t> </a:t>
            </a:r>
            <a:r>
              <a:rPr lang="de-DE" dirty="0" err="1"/>
              <a:t>tertiary</a:t>
            </a:r>
            <a:r>
              <a:rPr lang="de-DE" dirty="0"/>
              <a:t> </a:t>
            </a:r>
            <a:r>
              <a:rPr lang="de-DE" dirty="0" err="1"/>
              <a:t>education</a:t>
            </a:r>
            <a:r>
              <a:rPr lang="de-DE" dirty="0"/>
              <a:t> in </a:t>
            </a:r>
            <a:r>
              <a:rPr lang="de-DE" dirty="0" err="1"/>
              <a:t>to</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graduates</a:t>
            </a:r>
            <a:r>
              <a:rPr lang="de-DE" dirty="0"/>
              <a:t> </a:t>
            </a:r>
          </a:p>
          <a:p>
            <a:pPr lvl="2"/>
            <a:r>
              <a:rPr lang="de-DE" dirty="0"/>
              <a:t> </a:t>
            </a:r>
            <a:r>
              <a:rPr lang="de-DE" dirty="0" err="1"/>
              <a:t>if</a:t>
            </a:r>
            <a:r>
              <a:rPr lang="de-DE" dirty="0"/>
              <a:t> a </a:t>
            </a:r>
            <a:r>
              <a:rPr lang="de-DE" dirty="0" err="1"/>
              <a:t>region</a:t>
            </a:r>
            <a:r>
              <a:rPr lang="de-DE" dirty="0"/>
              <a:t> </a:t>
            </a:r>
            <a:r>
              <a:rPr lang="de-DE" dirty="0" err="1"/>
              <a:t>had</a:t>
            </a:r>
            <a:r>
              <a:rPr lang="de-DE" dirty="0"/>
              <a:t> </a:t>
            </a:r>
            <a:r>
              <a:rPr lang="de-DE" dirty="0" err="1"/>
              <a:t>less</a:t>
            </a:r>
            <a:r>
              <a:rPr lang="de-DE" dirty="0"/>
              <a:t> stock </a:t>
            </a:r>
            <a:r>
              <a:rPr lang="de-DE" dirty="0" err="1"/>
              <a:t>of</a:t>
            </a:r>
            <a:r>
              <a:rPr lang="de-DE" dirty="0"/>
              <a:t> human </a:t>
            </a:r>
            <a:r>
              <a:rPr lang="de-DE" dirty="0" err="1"/>
              <a:t>capital</a:t>
            </a:r>
            <a:r>
              <a:rPr lang="de-DE" dirty="0"/>
              <a:t> </a:t>
            </a:r>
            <a:r>
              <a:rPr lang="de-DE" dirty="0" err="1"/>
              <a:t>than</a:t>
            </a:r>
            <a:r>
              <a:rPr lang="de-DE" dirty="0"/>
              <a:t> </a:t>
            </a:r>
            <a:r>
              <a:rPr lang="de-DE" dirty="0" err="1"/>
              <a:t>it</a:t>
            </a:r>
            <a:r>
              <a:rPr lang="de-DE" dirty="0"/>
              <a:t> </a:t>
            </a:r>
            <a:r>
              <a:rPr lang="de-DE" dirty="0" err="1"/>
              <a:t>produces</a:t>
            </a:r>
            <a:r>
              <a:rPr lang="de-DE" dirty="0"/>
              <a:t> → </a:t>
            </a:r>
            <a:r>
              <a:rPr lang="de-DE" dirty="0" err="1"/>
              <a:t>brain</a:t>
            </a:r>
            <a:r>
              <a:rPr lang="de-DE" dirty="0"/>
              <a:t> drain </a:t>
            </a:r>
            <a:r>
              <a:rPr lang="de-DE" dirty="0" err="1"/>
              <a:t>region</a:t>
            </a:r>
            <a:endParaRPr lang="de-DE" dirty="0"/>
          </a:p>
          <a:p>
            <a:pPr lvl="2"/>
            <a:endParaRPr lang="de-DE" dirty="0"/>
          </a:p>
          <a:p>
            <a:pPr marL="0" indent="0">
              <a:buNone/>
            </a:pPr>
            <a:r>
              <a:rPr lang="de-DE" dirty="0"/>
              <a:t>2. Classification </a:t>
            </a:r>
            <a:r>
              <a:rPr lang="de-DE" dirty="0" err="1"/>
              <a:t>of</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a:t>Ranking </a:t>
            </a:r>
            <a:r>
              <a:rPr lang="de-DE" dirty="0" err="1"/>
              <a:t>based</a:t>
            </a:r>
            <a:r>
              <a:rPr lang="de-DE" dirty="0"/>
              <a:t> on a </a:t>
            </a:r>
            <a:r>
              <a:rPr lang="de-DE" dirty="0" err="1"/>
              <a:t>composite</a:t>
            </a:r>
            <a:r>
              <a:rPr lang="de-DE" dirty="0"/>
              <a:t> </a:t>
            </a:r>
            <a:r>
              <a:rPr lang="de-DE" dirty="0" err="1"/>
              <a:t>indicator</a:t>
            </a:r>
            <a:r>
              <a:rPr lang="de-DE" dirty="0"/>
              <a:t> </a:t>
            </a:r>
            <a:r>
              <a:rPr lang="de-DE" dirty="0" err="1"/>
              <a:t>using</a:t>
            </a:r>
            <a:r>
              <a:rPr lang="de-DE" dirty="0"/>
              <a:t> a </a:t>
            </a:r>
            <a:r>
              <a:rPr lang="de-DE" dirty="0" err="1"/>
              <a:t>set</a:t>
            </a:r>
            <a:r>
              <a:rPr lang="de-DE" dirty="0"/>
              <a:t> </a:t>
            </a:r>
            <a:r>
              <a:rPr lang="de-DE" dirty="0" err="1"/>
              <a:t>of</a:t>
            </a:r>
            <a:r>
              <a:rPr lang="de-DE" dirty="0"/>
              <a:t> </a:t>
            </a:r>
            <a:r>
              <a:rPr lang="de-DE" dirty="0" err="1"/>
              <a:t>socioeconomic</a:t>
            </a:r>
            <a:r>
              <a:rPr lang="de-DE" dirty="0"/>
              <a:t> </a:t>
            </a:r>
            <a:r>
              <a:rPr lang="de-DE" dirty="0" err="1"/>
              <a:t>indicators</a:t>
            </a:r>
            <a:endParaRPr lang="de-DE" dirty="0"/>
          </a:p>
          <a:p>
            <a:pPr lvl="1"/>
            <a:r>
              <a:rPr lang="de-DE" dirty="0"/>
              <a:t>Subsequent </a:t>
            </a:r>
            <a:r>
              <a:rPr lang="de-DE" dirty="0" err="1"/>
              <a:t>clustering</a:t>
            </a:r>
            <a:r>
              <a:rPr lang="de-DE" dirty="0"/>
              <a:t> and </a:t>
            </a:r>
            <a:r>
              <a:rPr lang="de-DE" dirty="0" err="1"/>
              <a:t>geovisualization</a:t>
            </a:r>
            <a:endParaRPr lang="de-DE" dirty="0"/>
          </a:p>
        </p:txBody>
      </p:sp>
    </p:spTree>
    <p:extLst>
      <p:ext uri="{BB962C8B-B14F-4D97-AF65-F5344CB8AC3E}">
        <p14:creationId xmlns:p14="http://schemas.microsoft.com/office/powerpoint/2010/main" val="215267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E3FF5-C036-D727-309C-4969843C066F}"/>
              </a:ext>
            </a:extLst>
          </p:cNvPr>
          <p:cNvSpPr>
            <a:spLocks noGrp="1"/>
          </p:cNvSpPr>
          <p:nvPr>
            <p:ph type="title"/>
          </p:nvPr>
        </p:nvSpPr>
        <p:spPr>
          <a:xfrm>
            <a:off x="1268186" y="365125"/>
            <a:ext cx="8008336" cy="1325563"/>
          </a:xfrm>
        </p:spPr>
        <p:txBody>
          <a:bodyPr/>
          <a:lstStyle/>
          <a:p>
            <a:r>
              <a:rPr lang="de-DE" dirty="0" err="1"/>
              <a:t>Methodology</a:t>
            </a:r>
            <a:endParaRPr lang="de-AT" dirty="0"/>
          </a:p>
        </p:txBody>
      </p:sp>
      <p:sp>
        <p:nvSpPr>
          <p:cNvPr id="6" name="Inhaltsplatzhalter 5">
            <a:extLst>
              <a:ext uri="{FF2B5EF4-FFF2-40B4-BE49-F238E27FC236}">
                <a16:creationId xmlns:a16="http://schemas.microsoft.com/office/drawing/2014/main" id="{612B000F-E47C-0405-8334-8330A4CC14FC}"/>
              </a:ext>
            </a:extLst>
          </p:cNvPr>
          <p:cNvSpPr>
            <a:spLocks noGrp="1"/>
          </p:cNvSpPr>
          <p:nvPr>
            <p:ph idx="1"/>
          </p:nvPr>
        </p:nvSpPr>
        <p:spPr/>
        <p:txBody>
          <a:bodyPr/>
          <a:lstStyle/>
          <a:p>
            <a:endParaRPr lang="de-AT"/>
          </a:p>
        </p:txBody>
      </p:sp>
      <p:graphicFrame>
        <p:nvGraphicFramePr>
          <p:cNvPr id="4" name="Tabelle 3">
            <a:extLst>
              <a:ext uri="{FF2B5EF4-FFF2-40B4-BE49-F238E27FC236}">
                <a16:creationId xmlns:a16="http://schemas.microsoft.com/office/drawing/2014/main" id="{0F50B98E-F539-581D-4310-D07F75291564}"/>
              </a:ext>
            </a:extLst>
          </p:cNvPr>
          <p:cNvGraphicFramePr>
            <a:graphicFrameLocks noGrp="1"/>
          </p:cNvGraphicFramePr>
          <p:nvPr/>
        </p:nvGraphicFramePr>
        <p:xfrm>
          <a:off x="1268186" y="1825625"/>
          <a:ext cx="10143936" cy="4351321"/>
        </p:xfrm>
        <a:graphic>
          <a:graphicData uri="http://schemas.openxmlformats.org/drawingml/2006/table">
            <a:tbl>
              <a:tblPr/>
              <a:tblGrid>
                <a:gridCol w="3381312">
                  <a:extLst>
                    <a:ext uri="{9D8B030D-6E8A-4147-A177-3AD203B41FA5}">
                      <a16:colId xmlns:a16="http://schemas.microsoft.com/office/drawing/2014/main" val="330667065"/>
                    </a:ext>
                  </a:extLst>
                </a:gridCol>
                <a:gridCol w="3381312">
                  <a:extLst>
                    <a:ext uri="{9D8B030D-6E8A-4147-A177-3AD203B41FA5}">
                      <a16:colId xmlns:a16="http://schemas.microsoft.com/office/drawing/2014/main" val="2136611910"/>
                    </a:ext>
                  </a:extLst>
                </a:gridCol>
                <a:gridCol w="3381312">
                  <a:extLst>
                    <a:ext uri="{9D8B030D-6E8A-4147-A177-3AD203B41FA5}">
                      <a16:colId xmlns:a16="http://schemas.microsoft.com/office/drawing/2014/main" val="3933254670"/>
                    </a:ext>
                  </a:extLst>
                </a:gridCol>
              </a:tblGrid>
              <a:tr h="467497">
                <a:tc>
                  <a:txBody>
                    <a:bodyPr/>
                    <a:lstStyle/>
                    <a:p>
                      <a:pPr algn="l" fontAlgn="base"/>
                      <a:r>
                        <a:rPr lang="en-US" sz="2000" b="1" i="0" dirty="0">
                          <a:solidFill>
                            <a:srgbClr val="FFFFFF"/>
                          </a:solidFill>
                          <a:effectLst/>
                          <a:latin typeface="Calibri" panose="020F0502020204030204" pitchFamily="34" charset="0"/>
                        </a:rPr>
                        <a:t>Human capital​</a:t>
                      </a:r>
                      <a:endParaRPr lang="en-US" sz="24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Industry ​</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Government​</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885492703"/>
                  </a:ext>
                </a:extLst>
              </a:tr>
              <a:tr h="467497">
                <a:tc>
                  <a:txBody>
                    <a:bodyPr/>
                    <a:lstStyle/>
                    <a:p>
                      <a:pPr algn="l" fontAlgn="base"/>
                      <a:r>
                        <a:rPr lang="en-US" sz="2000" b="0" i="0" dirty="0">
                          <a:solidFill>
                            <a:srgbClr val="0D385E"/>
                          </a:solidFill>
                          <a:effectLst/>
                          <a:latin typeface="Calibri" panose="020F0502020204030204" pitchFamily="34" charset="0"/>
                        </a:rPr>
                        <a:t>Median age​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GDP per capita​</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Population Density​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02997649"/>
                  </a:ext>
                </a:extLst>
              </a:tr>
              <a:tr h="827111">
                <a:tc>
                  <a:txBody>
                    <a:bodyPr/>
                    <a:lstStyle/>
                    <a:p>
                      <a:pPr algn="l" fontAlgn="base"/>
                      <a:r>
                        <a:rPr lang="en-US" sz="2000" b="0" i="0" dirty="0">
                          <a:solidFill>
                            <a:srgbClr val="0D385E"/>
                          </a:solidFill>
                          <a:effectLst/>
                          <a:latin typeface="Calibri" panose="020F0502020204030204" pitchFamily="34" charset="0"/>
                        </a:rPr>
                        <a:t>Net migration​</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Productivity (GVA per Employee)​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Tourism Arrivals​</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244731324"/>
                  </a:ext>
                </a:extLst>
              </a:tr>
              <a:tr h="827111">
                <a:tc>
                  <a:txBody>
                    <a:bodyPr/>
                    <a:lstStyle/>
                    <a:p>
                      <a:pPr algn="l" fontAlgn="base"/>
                      <a:r>
                        <a:rPr lang="en-US" sz="2000" b="0" i="0">
                          <a:solidFill>
                            <a:srgbClr val="0D385E"/>
                          </a:solidFill>
                          <a:effectLst/>
                          <a:latin typeface="Calibri" panose="020F0502020204030204" pitchFamily="34" charset="0"/>
                        </a:rPr>
                        <a:t>Tertiary Education of Working Population​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Gross fixed capital formation​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Infant Mortality Rate​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823816437"/>
                  </a:ext>
                </a:extLst>
              </a:tr>
              <a:tr h="467497">
                <a:tc>
                  <a:txBody>
                    <a:bodyPr/>
                    <a:lstStyle/>
                    <a:p>
                      <a:pPr algn="l" fontAlgn="base"/>
                      <a:r>
                        <a:rPr lang="en-US" sz="2000" b="0" i="0">
                          <a:solidFill>
                            <a:srgbClr val="0D385E"/>
                          </a:solidFill>
                          <a:effectLst/>
                          <a:latin typeface="Calibri" panose="020F0502020204030204" pitchFamily="34" charset="0"/>
                        </a:rPr>
                        <a:t>Youth Employment​</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Diversity​</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Gender Employment Gap​</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747897689"/>
                  </a:ext>
                </a:extLst>
              </a:tr>
              <a:tr h="827111">
                <a:tc>
                  <a:txBody>
                    <a:bodyPr/>
                    <a:lstStyle/>
                    <a:p>
                      <a:pPr algn="l" fontAlgn="base"/>
                      <a:r>
                        <a:rPr lang="en-US" sz="2000" b="0" i="0">
                          <a:solidFill>
                            <a:srgbClr val="0D385E"/>
                          </a:solidFill>
                          <a:effectLst/>
                          <a:latin typeface="Calibri" panose="020F0502020204030204" pitchFamily="34" charset="0"/>
                        </a:rPr>
                        <a:t>Household Income​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Persons employed in Science &amp; Technology​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Taxes on Income &amp; Wealth​</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303893907"/>
                  </a:ext>
                </a:extLst>
              </a:tr>
              <a:tr h="467497">
                <a:tc>
                  <a:txBody>
                    <a:bodyPr/>
                    <a:lstStyle/>
                    <a:p>
                      <a:pPr algn="l" fontAlgn="base"/>
                      <a:r>
                        <a:rPr lang="en-US" sz="2000" b="0" i="0">
                          <a:solidFill>
                            <a:srgbClr val="0D385E"/>
                          </a:solidFill>
                          <a:effectLst/>
                          <a:latin typeface="Calibri" panose="020F0502020204030204" pitchFamily="34" charset="0"/>
                        </a:rPr>
                        <a:t>Poverty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a:solidFill>
                            <a:srgbClr val="0D385E"/>
                          </a:solidFill>
                          <a:effectLst/>
                          <a:latin typeface="Calibri" panose="020F0502020204030204" pitchFamily="34" charset="0"/>
                        </a:rPr>
                        <a:t>Enterprise Growth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Resilience​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127854146"/>
                  </a:ext>
                </a:extLst>
              </a:tr>
            </a:tbl>
          </a:graphicData>
        </a:graphic>
      </p:graphicFrame>
      <p:sp>
        <p:nvSpPr>
          <p:cNvPr id="5" name="Rectangle 1">
            <a:extLst>
              <a:ext uri="{FF2B5EF4-FFF2-40B4-BE49-F238E27FC236}">
                <a16:creationId xmlns:a16="http://schemas.microsoft.com/office/drawing/2014/main" id="{04784A5E-05CD-6959-2ECB-D35A365E79B6}"/>
              </a:ext>
            </a:extLst>
          </p:cNvPr>
          <p:cNvSpPr>
            <a:spLocks noChangeArrowheads="1"/>
          </p:cNvSpPr>
          <p:nvPr/>
        </p:nvSpPr>
        <p:spPr bwMode="auto">
          <a:xfrm>
            <a:off x="3257550" y="197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de-DE" altLang="de-D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801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Karte enthält.&#10;&#10;Automatisch generierte Beschreibung">
            <a:extLst>
              <a:ext uri="{FF2B5EF4-FFF2-40B4-BE49-F238E27FC236}">
                <a16:creationId xmlns:a16="http://schemas.microsoft.com/office/drawing/2014/main" id="{0C48420A-1EAA-1547-D438-725993FB7AEF}"/>
              </a:ext>
            </a:extLst>
          </p:cNvPr>
          <p:cNvPicPr>
            <a:picLocks noChangeAspect="1"/>
          </p:cNvPicPr>
          <p:nvPr/>
        </p:nvPicPr>
        <p:blipFill rotWithShape="1">
          <a:blip r:embed="rId2">
            <a:extLst>
              <a:ext uri="{28A0092B-C50C-407E-A947-70E740481C1C}">
                <a14:useLocalDpi xmlns:a14="http://schemas.microsoft.com/office/drawing/2010/main" val="0"/>
              </a:ext>
            </a:extLst>
          </a:blip>
          <a:srcRect l="30155" t="21725" r="26121" b="7629"/>
          <a:stretch/>
        </p:blipFill>
        <p:spPr bwMode="auto">
          <a:xfrm>
            <a:off x="1268413" y="1303759"/>
            <a:ext cx="5864700" cy="4931363"/>
          </a:xfrm>
          <a:prstGeom prst="rect">
            <a:avLst/>
          </a:prstGeom>
          <a:ln>
            <a:noFill/>
          </a:ln>
          <a:extLst>
            <a:ext uri="{53640926-AAD7-44D8-BBD7-CCE9431645EC}">
              <a14:shadowObscured xmlns:a14="http://schemas.microsoft.com/office/drawing/2010/main"/>
            </a:ext>
          </a:extLst>
        </p:spPr>
      </p:pic>
      <p:grpSp>
        <p:nvGrpSpPr>
          <p:cNvPr id="5" name="Gruppieren 4">
            <a:extLst>
              <a:ext uri="{FF2B5EF4-FFF2-40B4-BE49-F238E27FC236}">
                <a16:creationId xmlns:a16="http://schemas.microsoft.com/office/drawing/2014/main" id="{A4B90291-2C53-C832-6AAD-2B12AC026108}"/>
              </a:ext>
            </a:extLst>
          </p:cNvPr>
          <p:cNvGrpSpPr/>
          <p:nvPr/>
        </p:nvGrpSpPr>
        <p:grpSpPr>
          <a:xfrm>
            <a:off x="7374291" y="3012087"/>
            <a:ext cx="3606400" cy="1349062"/>
            <a:chOff x="8370470" y="2362400"/>
            <a:chExt cx="2752622" cy="1200329"/>
          </a:xfrm>
        </p:grpSpPr>
        <p:pic>
          <p:nvPicPr>
            <p:cNvPr id="6" name="Grafik 5" descr="Ein Bild, das Platz enthält.&#10;&#10;Automatisch generierte Beschreibung">
              <a:extLst>
                <a:ext uri="{FF2B5EF4-FFF2-40B4-BE49-F238E27FC236}">
                  <a16:creationId xmlns:a16="http://schemas.microsoft.com/office/drawing/2014/main" id="{4343F4FB-B187-B03D-2B9B-89ADDBB39A54}"/>
                </a:ext>
              </a:extLst>
            </p:cNvPr>
            <p:cNvPicPr>
              <a:picLocks noChangeAspect="1"/>
            </p:cNvPicPr>
            <p:nvPr/>
          </p:nvPicPr>
          <p:blipFill>
            <a:blip r:embed="rId3"/>
            <a:stretch>
              <a:fillRect/>
            </a:stretch>
          </p:blipFill>
          <p:spPr>
            <a:xfrm>
              <a:off x="8370470" y="2362400"/>
              <a:ext cx="427111" cy="1200329"/>
            </a:xfrm>
            <a:prstGeom prst="rect">
              <a:avLst/>
            </a:prstGeom>
          </p:spPr>
        </p:pic>
        <p:sp>
          <p:nvSpPr>
            <p:cNvPr id="7" name="Textfeld 6">
              <a:extLst>
                <a:ext uri="{FF2B5EF4-FFF2-40B4-BE49-F238E27FC236}">
                  <a16:creationId xmlns:a16="http://schemas.microsoft.com/office/drawing/2014/main" id="{8032EE50-3446-6BB9-CAA3-8F687C2CCF8B}"/>
                </a:ext>
              </a:extLst>
            </p:cNvPr>
            <p:cNvSpPr txBox="1"/>
            <p:nvPr/>
          </p:nvSpPr>
          <p:spPr>
            <a:xfrm>
              <a:off x="8797581" y="2362400"/>
              <a:ext cx="2325511" cy="1177531"/>
            </a:xfrm>
            <a:prstGeom prst="rect">
              <a:avLst/>
            </a:prstGeom>
            <a:noFill/>
          </p:spPr>
          <p:txBody>
            <a:bodyPr wrap="square" rtlCol="0">
              <a:spAutoFit/>
            </a:bodyPr>
            <a:lstStyle/>
            <a:p>
              <a:r>
                <a:rPr lang="de-DE" sz="2000" dirty="0">
                  <a:solidFill>
                    <a:srgbClr val="0D385E"/>
                  </a:solidFill>
                </a:rPr>
                <a:t>The Basic (19)</a:t>
              </a:r>
            </a:p>
            <a:p>
              <a:r>
                <a:rPr lang="de-DE" sz="2000" dirty="0">
                  <a:solidFill>
                    <a:srgbClr val="0D385E"/>
                  </a:solidFill>
                </a:rPr>
                <a:t>The Emerging (90)</a:t>
              </a:r>
            </a:p>
            <a:p>
              <a:r>
                <a:rPr lang="de-DE" sz="2000" dirty="0">
                  <a:solidFill>
                    <a:srgbClr val="0D385E"/>
                  </a:solidFill>
                </a:rPr>
                <a:t>The </a:t>
              </a:r>
              <a:r>
                <a:rPr lang="de-DE" sz="2000" dirty="0" err="1">
                  <a:solidFill>
                    <a:srgbClr val="0D385E"/>
                  </a:solidFill>
                </a:rPr>
                <a:t>Advanced</a:t>
              </a:r>
              <a:r>
                <a:rPr lang="de-DE" sz="2000" dirty="0">
                  <a:solidFill>
                    <a:srgbClr val="0D385E"/>
                  </a:solidFill>
                </a:rPr>
                <a:t> (120)</a:t>
              </a:r>
            </a:p>
            <a:p>
              <a:r>
                <a:rPr lang="de-DE" sz="2000" dirty="0">
                  <a:solidFill>
                    <a:srgbClr val="0D385E"/>
                  </a:solidFill>
                </a:rPr>
                <a:t>The </a:t>
              </a:r>
              <a:r>
                <a:rPr lang="de-DE" sz="2000" dirty="0" err="1">
                  <a:solidFill>
                    <a:srgbClr val="0D385E"/>
                  </a:solidFill>
                </a:rPr>
                <a:t>Frontrunner</a:t>
              </a:r>
              <a:r>
                <a:rPr lang="de-DE" sz="2000" dirty="0">
                  <a:solidFill>
                    <a:srgbClr val="0D385E"/>
                  </a:solidFill>
                </a:rPr>
                <a:t> (98)</a:t>
              </a:r>
              <a:endParaRPr lang="de-AT" sz="2000" dirty="0">
                <a:solidFill>
                  <a:srgbClr val="0D385E"/>
                </a:solidFill>
              </a:endParaRPr>
            </a:p>
          </p:txBody>
        </p:sp>
      </p:grpSp>
      <p:sp>
        <p:nvSpPr>
          <p:cNvPr id="2" name="Titel 1">
            <a:extLst>
              <a:ext uri="{FF2B5EF4-FFF2-40B4-BE49-F238E27FC236}">
                <a16:creationId xmlns:a16="http://schemas.microsoft.com/office/drawing/2014/main" id="{EF63D694-D83A-0788-D34C-D398F44AB74F}"/>
              </a:ext>
            </a:extLst>
          </p:cNvPr>
          <p:cNvSpPr>
            <a:spLocks noGrp="1"/>
          </p:cNvSpPr>
          <p:nvPr>
            <p:ph type="title"/>
          </p:nvPr>
        </p:nvSpPr>
        <p:spPr>
          <a:xfrm>
            <a:off x="1268186" y="365125"/>
            <a:ext cx="8008336" cy="1325563"/>
          </a:xfrm>
        </p:spPr>
        <p:txBody>
          <a:bodyPr/>
          <a:lstStyle/>
          <a:p>
            <a:r>
              <a:rPr lang="de-DE" dirty="0" err="1"/>
              <a:t>Results</a:t>
            </a:r>
            <a:r>
              <a:rPr lang="de-DE" dirty="0"/>
              <a:t> </a:t>
            </a:r>
            <a:r>
              <a:rPr lang="de-DE" dirty="0" err="1"/>
              <a:t>of</a:t>
            </a:r>
            <a:r>
              <a:rPr lang="de-DE" dirty="0"/>
              <a:t> EU </a:t>
            </a:r>
            <a:r>
              <a:rPr lang="de-DE" dirty="0" err="1"/>
              <a:t>classification</a:t>
            </a:r>
            <a:endParaRPr lang="de-AT" dirty="0"/>
          </a:p>
        </p:txBody>
      </p:sp>
      <p:sp>
        <p:nvSpPr>
          <p:cNvPr id="3" name="textruta 2">
            <a:extLst>
              <a:ext uri="{FF2B5EF4-FFF2-40B4-BE49-F238E27FC236}">
                <a16:creationId xmlns:a16="http://schemas.microsoft.com/office/drawing/2014/main" id="{649082A4-5D27-DB15-D7A2-5F771C165F3C}"/>
              </a:ext>
            </a:extLst>
          </p:cNvPr>
          <p:cNvSpPr txBox="1"/>
          <p:nvPr/>
        </p:nvSpPr>
        <p:spPr>
          <a:xfrm>
            <a:off x="7374291" y="2545146"/>
            <a:ext cx="2828788" cy="400110"/>
          </a:xfrm>
          <a:prstGeom prst="rect">
            <a:avLst/>
          </a:prstGeom>
          <a:noFill/>
        </p:spPr>
        <p:txBody>
          <a:bodyPr wrap="none" rtlCol="0">
            <a:spAutoFit/>
          </a:bodyPr>
          <a:lstStyle/>
          <a:p>
            <a:r>
              <a:rPr lang="en-GB" sz="2000" dirty="0"/>
              <a:t>Four regional archetypes:</a:t>
            </a:r>
          </a:p>
        </p:txBody>
      </p:sp>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1E9C1CF2-FD5E-5337-BD5B-483BFFD968D7}"/>
                  </a:ext>
                </a:extLst>
              </p14:cNvPr>
              <p14:cNvContentPartPr/>
              <p14:nvPr/>
            </p14:nvContentPartPr>
            <p14:xfrm>
              <a:off x="8029999" y="3521539"/>
              <a:ext cx="1413360" cy="11160"/>
            </p14:xfrm>
          </p:contentPart>
        </mc:Choice>
        <mc:Fallback xmlns="">
          <p:pic>
            <p:nvPicPr>
              <p:cNvPr id="16" name="Freihand 15">
                <a:extLst>
                  <a:ext uri="{FF2B5EF4-FFF2-40B4-BE49-F238E27FC236}">
                    <a16:creationId xmlns:a16="http://schemas.microsoft.com/office/drawing/2014/main" id="{1E9C1CF2-FD5E-5337-BD5B-483BFFD968D7}"/>
                  </a:ext>
                </a:extLst>
              </p:cNvPr>
              <p:cNvPicPr/>
              <p:nvPr/>
            </p:nvPicPr>
            <p:blipFill>
              <a:blip r:embed="rId5"/>
              <a:stretch>
                <a:fillRect/>
              </a:stretch>
            </p:blipFill>
            <p:spPr>
              <a:xfrm>
                <a:off x="7957999" y="3377539"/>
                <a:ext cx="1557000" cy="298800"/>
              </a:xfrm>
              <a:prstGeom prst="rect">
                <a:avLst/>
              </a:prstGeom>
            </p:spPr>
          </p:pic>
        </mc:Fallback>
      </mc:AlternateContent>
    </p:spTree>
    <p:extLst>
      <p:ext uri="{BB962C8B-B14F-4D97-AF65-F5344CB8AC3E}">
        <p14:creationId xmlns:p14="http://schemas.microsoft.com/office/powerpoint/2010/main" val="995855440"/>
      </p:ext>
    </p:extLst>
  </p:cSld>
  <p:clrMapOvr>
    <a:masterClrMapping/>
  </p:clrMapOvr>
</p:sld>
</file>

<file path=ppt/theme/theme1.xml><?xml version="1.0" encoding="utf-8"?>
<a:theme xmlns:a="http://schemas.openxmlformats.org/drawingml/2006/main" name="ENDORSE">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E6AA74F2-87F5-4AA2-90CE-069F5587642B}" vid="{80042257-925F-42F6-82AA-33BEE4C543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EB87E-13E8-448C-B04F-78C44CB20D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be961-96ff-4fd7-9242-58d5ac1cef53"/>
    <ds:schemaRef ds:uri="151c28b5-17be-487d-903d-7070014f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19AAC-5780-4A5A-ADC1-C1ED69257832}">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151c28b5-17be-487d-903d-7070014f18c7"/>
    <ds:schemaRef ds:uri="323be961-96ff-4fd7-9242-58d5ac1cef53"/>
    <ds:schemaRef ds:uri="http://www.w3.org/XML/1998/namespace"/>
    <ds:schemaRef ds:uri="http://purl.org/dc/terms/"/>
  </ds:schemaRefs>
</ds:datastoreItem>
</file>

<file path=customXml/itemProps3.xml><?xml version="1.0" encoding="utf-8"?>
<ds:datastoreItem xmlns:ds="http://schemas.openxmlformats.org/officeDocument/2006/customXml" ds:itemID="{84776174-58D7-4A6C-ADC9-131E8AD43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717</Words>
  <Application>Microsoft Office PowerPoint</Application>
  <PresentationFormat>Bredbild</PresentationFormat>
  <Paragraphs>104</Paragraphs>
  <Slides>17</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Aptos Serif</vt:lpstr>
      <vt:lpstr>Arial</vt:lpstr>
      <vt:lpstr>Assistant</vt:lpstr>
      <vt:lpstr>Calibri</vt:lpstr>
      <vt:lpstr>Source Sans Pro</vt:lpstr>
      <vt:lpstr>Times New Roman</vt:lpstr>
      <vt:lpstr>ENDORSE</vt:lpstr>
      <vt:lpstr>BUSINESS PLANNING AND ENTREPRENEURIAL ECOSYSTEM IN  EMERGING UNIVERSITY REGIONS</vt:lpstr>
      <vt:lpstr> 2.1 Entrepreneurship conditions in the Emerging university regions</vt:lpstr>
      <vt:lpstr>Brain Drain</vt:lpstr>
      <vt:lpstr>Regions and brain drain</vt:lpstr>
      <vt:lpstr>Classification of Brain Drain Regions</vt:lpstr>
      <vt:lpstr>ENDORSE</vt:lpstr>
      <vt:lpstr>Classification methodology 2022</vt:lpstr>
      <vt:lpstr>Methodology</vt:lpstr>
      <vt:lpstr>Results of EU classification</vt:lpstr>
      <vt:lpstr>PowerPoint-presentation</vt:lpstr>
      <vt:lpstr>Entrepreneurship and innovation in Emerging regions</vt:lpstr>
      <vt:lpstr>Failure to carry out the shift from traditional manufacturing to innovation-driven industries and modern business-oriented services</vt:lpstr>
      <vt:lpstr> Financial bottlenecks impeding the maintenance of local infrastructure levels and deteriorating quality of life</vt:lpstr>
      <vt:lpstr>Challenges related to vacant and underutilized housing, uncompetitive, old local businesses, as well as a poor infrastructure</vt:lpstr>
      <vt:lpstr> Sometimes, universities are purposely located in these regions to contribute to urban growth</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Cecilia Dalborg</cp:lastModifiedBy>
  <cp:revision>213</cp:revision>
  <dcterms:created xsi:type="dcterms:W3CDTF">2022-04-04T19:32:46Z</dcterms:created>
  <dcterms:modified xsi:type="dcterms:W3CDTF">2024-03-27T20:29:53Z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