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1"/>
  </p:notesMasterIdLst>
  <p:sldIdLst>
    <p:sldId id="494" r:id="rId5"/>
    <p:sldId id="495" r:id="rId6"/>
    <p:sldId id="285" r:id="rId7"/>
    <p:sldId id="479" r:id="rId8"/>
    <p:sldId id="496" r:id="rId9"/>
    <p:sldId id="257" r:id="rId10"/>
    <p:sldId id="284" r:id="rId11"/>
    <p:sldId id="480" r:id="rId12"/>
    <p:sldId id="292" r:id="rId13"/>
    <p:sldId id="279" r:id="rId14"/>
    <p:sldId id="482" r:id="rId15"/>
    <p:sldId id="483" r:id="rId16"/>
    <p:sldId id="485" r:id="rId17"/>
    <p:sldId id="486" r:id="rId18"/>
    <p:sldId id="481" r:id="rId19"/>
    <p:sldId id="49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3401"/>
  </p:normalViewPr>
  <p:slideViewPr>
    <p:cSldViewPr snapToGrid="0">
      <p:cViewPr varScale="1">
        <p:scale>
          <a:sx n="52" d="100"/>
          <a:sy n="52" d="100"/>
        </p:scale>
        <p:origin x="1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5954e632-5942-4ce2-bb41-89c16c6cc23e" providerId="ADAL" clId="{A0A517C5-4F43-438A-994B-3F912180062E}"/>
    <pc:docChg chg="custSel addSld delSld modSld addMainMaster delMainMaster modMainMaster">
      <pc:chgData name="Cornelia Amon" userId="5954e632-5942-4ce2-bb41-89c16c6cc23e" providerId="ADAL" clId="{A0A517C5-4F43-438A-994B-3F912180062E}" dt="2024-03-22T10:06:41.035" v="72"/>
      <pc:docMkLst>
        <pc:docMk/>
      </pc:docMkLst>
      <pc:sldChg chg="modSp add del">
        <pc:chgData name="Cornelia Amon" userId="5954e632-5942-4ce2-bb41-89c16c6cc23e" providerId="ADAL" clId="{A0A517C5-4F43-438A-994B-3F912180062E}" dt="2024-03-22T10:05:23.015" v="48"/>
        <pc:sldMkLst>
          <pc:docMk/>
          <pc:sldMk cId="4010182074" sldId="257"/>
        </pc:sldMkLst>
        <pc:spChg chg="mod">
          <ac:chgData name="Cornelia Amon" userId="5954e632-5942-4ce2-bb41-89c16c6cc23e" providerId="ADAL" clId="{A0A517C5-4F43-438A-994B-3F912180062E}" dt="2024-03-22T09:52:07.294" v="2"/>
          <ac:spMkLst>
            <pc:docMk/>
            <pc:sldMk cId="4010182074" sldId="257"/>
            <ac:spMk id="2" creationId="{6B095BF5-4B9E-154D-80C5-1290D3F30AD4}"/>
          </ac:spMkLst>
        </pc:spChg>
      </pc:sldChg>
      <pc:sldChg chg="add del">
        <pc:chgData name="Cornelia Amon" userId="5954e632-5942-4ce2-bb41-89c16c6cc23e" providerId="ADAL" clId="{A0A517C5-4F43-438A-994B-3F912180062E}" dt="2024-03-22T10:05:23.015" v="48"/>
        <pc:sldMkLst>
          <pc:docMk/>
          <pc:sldMk cId="1063556498" sldId="279"/>
        </pc:sldMkLst>
      </pc:sldChg>
      <pc:sldChg chg="modSp add del">
        <pc:chgData name="Cornelia Amon" userId="5954e632-5942-4ce2-bb41-89c16c6cc23e" providerId="ADAL" clId="{A0A517C5-4F43-438A-994B-3F912180062E}" dt="2024-03-22T10:05:23.015" v="48"/>
        <pc:sldMkLst>
          <pc:docMk/>
          <pc:sldMk cId="1045864366" sldId="284"/>
        </pc:sldMkLst>
        <pc:spChg chg="mod">
          <ac:chgData name="Cornelia Amon" userId="5954e632-5942-4ce2-bb41-89c16c6cc23e" providerId="ADAL" clId="{A0A517C5-4F43-438A-994B-3F912180062E}" dt="2024-03-22T09:52:07.294" v="2"/>
          <ac:spMkLst>
            <pc:docMk/>
            <pc:sldMk cId="1045864366" sldId="284"/>
            <ac:spMk id="2" creationId="{10F15FF7-9A73-6B38-B4F4-D61071C1CB50}"/>
          </ac:spMkLst>
        </pc:spChg>
        <pc:spChg chg="mod">
          <ac:chgData name="Cornelia Amon" userId="5954e632-5942-4ce2-bb41-89c16c6cc23e" providerId="ADAL" clId="{A0A517C5-4F43-438A-994B-3F912180062E}" dt="2024-03-22T09:52:07.294" v="2"/>
          <ac:spMkLst>
            <pc:docMk/>
            <pc:sldMk cId="1045864366" sldId="284"/>
            <ac:spMk id="3" creationId="{D2D0307C-51C4-093A-98DA-25C593966A41}"/>
          </ac:spMkLst>
        </pc:spChg>
      </pc:sldChg>
      <pc:sldChg chg="add del">
        <pc:chgData name="Cornelia Amon" userId="5954e632-5942-4ce2-bb41-89c16c6cc23e" providerId="ADAL" clId="{A0A517C5-4F43-438A-994B-3F912180062E}" dt="2024-03-22T10:05:23.015" v="48"/>
        <pc:sldMkLst>
          <pc:docMk/>
          <pc:sldMk cId="3405658581" sldId="285"/>
        </pc:sldMkLst>
      </pc:sldChg>
      <pc:sldChg chg="add del">
        <pc:chgData name="Cornelia Amon" userId="5954e632-5942-4ce2-bb41-89c16c6cc23e" providerId="ADAL" clId="{A0A517C5-4F43-438A-994B-3F912180062E}" dt="2024-03-22T10:05:23.015" v="48"/>
        <pc:sldMkLst>
          <pc:docMk/>
          <pc:sldMk cId="84266937" sldId="292"/>
        </pc:sldMkLst>
      </pc:sldChg>
      <pc:sldChg chg="del">
        <pc:chgData name="Cornelia Amon" userId="5954e632-5942-4ce2-bb41-89c16c6cc23e" providerId="ADAL" clId="{A0A517C5-4F43-438A-994B-3F912180062E}" dt="2024-03-22T10:04:33.575" v="46" actId="47"/>
        <pc:sldMkLst>
          <pc:docMk/>
          <pc:sldMk cId="3620944923" sldId="464"/>
        </pc:sldMkLst>
      </pc:sldChg>
      <pc:sldChg chg="del">
        <pc:chgData name="Cornelia Amon" userId="5954e632-5942-4ce2-bb41-89c16c6cc23e" providerId="ADAL" clId="{A0A517C5-4F43-438A-994B-3F912180062E}" dt="2024-03-22T10:04:21.678" v="44" actId="47"/>
        <pc:sldMkLst>
          <pc:docMk/>
          <pc:sldMk cId="4272544058" sldId="465"/>
        </pc:sldMkLst>
      </pc:sldChg>
      <pc:sldChg chg="del">
        <pc:chgData name="Cornelia Amon" userId="5954e632-5942-4ce2-bb41-89c16c6cc23e" providerId="ADAL" clId="{A0A517C5-4F43-438A-994B-3F912180062E}" dt="2024-03-22T10:05:10.341" v="47" actId="47"/>
        <pc:sldMkLst>
          <pc:docMk/>
          <pc:sldMk cId="1808329543" sldId="478"/>
        </pc:sldMkLst>
      </pc:sldChg>
      <pc:sldChg chg="modSp add del">
        <pc:chgData name="Cornelia Amon" userId="5954e632-5942-4ce2-bb41-89c16c6cc23e" providerId="ADAL" clId="{A0A517C5-4F43-438A-994B-3F912180062E}" dt="2024-03-22T10:05:23.015" v="48"/>
        <pc:sldMkLst>
          <pc:docMk/>
          <pc:sldMk cId="3549443059" sldId="479"/>
        </pc:sldMkLst>
        <pc:spChg chg="mod">
          <ac:chgData name="Cornelia Amon" userId="5954e632-5942-4ce2-bb41-89c16c6cc23e" providerId="ADAL" clId="{A0A517C5-4F43-438A-994B-3F912180062E}" dt="2024-03-22T09:52:07.294" v="2"/>
          <ac:spMkLst>
            <pc:docMk/>
            <pc:sldMk cId="3549443059" sldId="479"/>
            <ac:spMk id="2" creationId="{7E83A65D-3E3B-0BDF-B128-B9C741953D56}"/>
          </ac:spMkLst>
        </pc:spChg>
      </pc:sldChg>
      <pc:sldChg chg="modSp add del">
        <pc:chgData name="Cornelia Amon" userId="5954e632-5942-4ce2-bb41-89c16c6cc23e" providerId="ADAL" clId="{A0A517C5-4F43-438A-994B-3F912180062E}" dt="2024-03-22T10:05:23.015" v="48"/>
        <pc:sldMkLst>
          <pc:docMk/>
          <pc:sldMk cId="880805963" sldId="480"/>
        </pc:sldMkLst>
        <pc:spChg chg="mod">
          <ac:chgData name="Cornelia Amon" userId="5954e632-5942-4ce2-bb41-89c16c6cc23e" providerId="ADAL" clId="{A0A517C5-4F43-438A-994B-3F912180062E}" dt="2024-03-22T09:52:07.294" v="2"/>
          <ac:spMkLst>
            <pc:docMk/>
            <pc:sldMk cId="880805963" sldId="480"/>
            <ac:spMk id="2" creationId="{D16E3FF5-C036-D727-309C-4969843C066F}"/>
          </ac:spMkLst>
        </pc:spChg>
      </pc:sldChg>
      <pc:sldChg chg="modSp add del">
        <pc:chgData name="Cornelia Amon" userId="5954e632-5942-4ce2-bb41-89c16c6cc23e" providerId="ADAL" clId="{A0A517C5-4F43-438A-994B-3F912180062E}" dt="2024-03-22T10:06:41.035" v="72"/>
        <pc:sldMkLst>
          <pc:docMk/>
          <pc:sldMk cId="67166919" sldId="481"/>
        </pc:sldMkLst>
        <pc:spChg chg="mod">
          <ac:chgData name="Cornelia Amon" userId="5954e632-5942-4ce2-bb41-89c16c6cc23e" providerId="ADAL" clId="{A0A517C5-4F43-438A-994B-3F912180062E}" dt="2024-03-22T09:52:07.294" v="2"/>
          <ac:spMkLst>
            <pc:docMk/>
            <pc:sldMk cId="67166919" sldId="481"/>
            <ac:spMk id="2" creationId="{62BDD474-1B3B-0D84-45EA-26C4C5F0555B}"/>
          </ac:spMkLst>
        </pc:spChg>
        <pc:spChg chg="mod">
          <ac:chgData name="Cornelia Amon" userId="5954e632-5942-4ce2-bb41-89c16c6cc23e" providerId="ADAL" clId="{A0A517C5-4F43-438A-994B-3F912180062E}" dt="2024-03-22T09:52:07.294" v="2"/>
          <ac:spMkLst>
            <pc:docMk/>
            <pc:sldMk cId="67166919" sldId="481"/>
            <ac:spMk id="3" creationId="{3348B26D-69F5-CF5B-408C-D40BC155F51C}"/>
          </ac:spMkLst>
        </pc:spChg>
      </pc:sldChg>
      <pc:sldChg chg="addSp delSp modSp mod chgLayout">
        <pc:chgData name="Cornelia Amon" userId="5954e632-5942-4ce2-bb41-89c16c6cc23e" providerId="ADAL" clId="{A0A517C5-4F43-438A-994B-3F912180062E}" dt="2024-03-22T10:05:41.786" v="52" actId="20577"/>
        <pc:sldMkLst>
          <pc:docMk/>
          <pc:sldMk cId="1627516897" sldId="482"/>
        </pc:sldMkLst>
        <pc:spChg chg="mod ord">
          <ac:chgData name="Cornelia Amon" userId="5954e632-5942-4ce2-bb41-89c16c6cc23e" providerId="ADAL" clId="{A0A517C5-4F43-438A-994B-3F912180062E}" dt="2024-03-22T10:05:30.776" v="49" actId="6264"/>
          <ac:spMkLst>
            <pc:docMk/>
            <pc:sldMk cId="1627516897" sldId="482"/>
            <ac:spMk id="2" creationId="{CF27CC06-E3D2-4C92-2948-24C9290F75B0}"/>
          </ac:spMkLst>
        </pc:spChg>
        <pc:spChg chg="mod ord">
          <ac:chgData name="Cornelia Amon" userId="5954e632-5942-4ce2-bb41-89c16c6cc23e" providerId="ADAL" clId="{A0A517C5-4F43-438A-994B-3F912180062E}" dt="2024-03-22T10:05:41.786" v="52" actId="20577"/>
          <ac:spMkLst>
            <pc:docMk/>
            <pc:sldMk cId="1627516897" sldId="482"/>
            <ac:spMk id="3" creationId="{1A22FCA4-FF71-4A04-0E1A-116A1D499BE8}"/>
          </ac:spMkLst>
        </pc:spChg>
        <pc:spChg chg="add del mod">
          <ac:chgData name="Cornelia Amon" userId="5954e632-5942-4ce2-bb41-89c16c6cc23e" providerId="ADAL" clId="{A0A517C5-4F43-438A-994B-3F912180062E}" dt="2024-03-22T10:05:30.776" v="49" actId="6264"/>
          <ac:spMkLst>
            <pc:docMk/>
            <pc:sldMk cId="1627516897" sldId="482"/>
            <ac:spMk id="4" creationId="{B29E346F-402D-FD4E-AD1B-6D0BEA6BB09F}"/>
          </ac:spMkLst>
        </pc:spChg>
        <pc:spChg chg="add del mod">
          <ac:chgData name="Cornelia Amon" userId="5954e632-5942-4ce2-bb41-89c16c6cc23e" providerId="ADAL" clId="{A0A517C5-4F43-438A-994B-3F912180062E}" dt="2024-03-22T10:05:30.776" v="49" actId="6264"/>
          <ac:spMkLst>
            <pc:docMk/>
            <pc:sldMk cId="1627516897" sldId="482"/>
            <ac:spMk id="5" creationId="{FCAB572E-2373-FB8F-FE2D-0CFB23F0DB7A}"/>
          </ac:spMkLst>
        </pc:spChg>
      </pc:sldChg>
      <pc:sldChg chg="addSp delSp modSp mod chgLayout">
        <pc:chgData name="Cornelia Amon" userId="5954e632-5942-4ce2-bb41-89c16c6cc23e" providerId="ADAL" clId="{A0A517C5-4F43-438A-994B-3F912180062E}" dt="2024-03-22T10:06:00.943" v="59" actId="404"/>
        <pc:sldMkLst>
          <pc:docMk/>
          <pc:sldMk cId="2696666524" sldId="483"/>
        </pc:sldMkLst>
        <pc:spChg chg="mod ord">
          <ac:chgData name="Cornelia Amon" userId="5954e632-5942-4ce2-bb41-89c16c6cc23e" providerId="ADAL" clId="{A0A517C5-4F43-438A-994B-3F912180062E}" dt="2024-03-22T10:06:00.943" v="59" actId="404"/>
          <ac:spMkLst>
            <pc:docMk/>
            <pc:sldMk cId="2696666524" sldId="483"/>
            <ac:spMk id="2" creationId="{24F76E84-050F-C8A1-CC36-89004EDBDE57}"/>
          </ac:spMkLst>
        </pc:spChg>
        <pc:spChg chg="add del mod">
          <ac:chgData name="Cornelia Amon" userId="5954e632-5942-4ce2-bb41-89c16c6cc23e" providerId="ADAL" clId="{A0A517C5-4F43-438A-994B-3F912180062E}" dt="2024-03-22T10:05:45.033" v="53" actId="6264"/>
          <ac:spMkLst>
            <pc:docMk/>
            <pc:sldMk cId="2696666524" sldId="483"/>
            <ac:spMk id="3" creationId="{07BC9188-BF1A-2D3F-0FD4-B55C232B47E5}"/>
          </ac:spMkLst>
        </pc:spChg>
        <pc:spChg chg="add mod ord">
          <ac:chgData name="Cornelia Amon" userId="5954e632-5942-4ce2-bb41-89c16c6cc23e" providerId="ADAL" clId="{A0A517C5-4F43-438A-994B-3F912180062E}" dt="2024-03-22T10:05:45.033" v="53" actId="6264"/>
          <ac:spMkLst>
            <pc:docMk/>
            <pc:sldMk cId="2696666524" sldId="483"/>
            <ac:spMk id="4" creationId="{D4A8D61F-522D-11ED-55A6-FA892A48EF49}"/>
          </ac:spMkLst>
        </pc:spChg>
      </pc:sldChg>
      <pc:sldChg chg="addSp delSp modSp mod chgLayout">
        <pc:chgData name="Cornelia Amon" userId="5954e632-5942-4ce2-bb41-89c16c6cc23e" providerId="ADAL" clId="{A0A517C5-4F43-438A-994B-3F912180062E}" dt="2024-03-22T10:06:13.050" v="64" actId="27636"/>
        <pc:sldMkLst>
          <pc:docMk/>
          <pc:sldMk cId="828048422" sldId="485"/>
        </pc:sldMkLst>
        <pc:spChg chg="mod ord">
          <ac:chgData name="Cornelia Amon" userId="5954e632-5942-4ce2-bb41-89c16c6cc23e" providerId="ADAL" clId="{A0A517C5-4F43-438A-994B-3F912180062E}" dt="2024-03-22T10:06:13.050" v="64" actId="27636"/>
          <ac:spMkLst>
            <pc:docMk/>
            <pc:sldMk cId="828048422" sldId="485"/>
            <ac:spMk id="2" creationId="{CA0BBA77-2E91-47BC-CD79-D4143AC75876}"/>
          </ac:spMkLst>
        </pc:spChg>
        <pc:spChg chg="add del mod">
          <ac:chgData name="Cornelia Amon" userId="5954e632-5942-4ce2-bb41-89c16c6cc23e" providerId="ADAL" clId="{A0A517C5-4F43-438A-994B-3F912180062E}" dt="2024-03-22T10:06:07.055" v="60" actId="6264"/>
          <ac:spMkLst>
            <pc:docMk/>
            <pc:sldMk cId="828048422" sldId="485"/>
            <ac:spMk id="3" creationId="{3AF462FE-0FA8-8DCB-39DF-4B7662CD2F2E}"/>
          </ac:spMkLst>
        </pc:spChg>
        <pc:spChg chg="add mod ord">
          <ac:chgData name="Cornelia Amon" userId="5954e632-5942-4ce2-bb41-89c16c6cc23e" providerId="ADAL" clId="{A0A517C5-4F43-438A-994B-3F912180062E}" dt="2024-03-22T10:06:07.055" v="60" actId="6264"/>
          <ac:spMkLst>
            <pc:docMk/>
            <pc:sldMk cId="828048422" sldId="485"/>
            <ac:spMk id="4" creationId="{83439A25-F8D1-E243-4D3E-B6E01CC55534}"/>
          </ac:spMkLst>
        </pc:spChg>
      </pc:sldChg>
      <pc:sldChg chg="addSp delSp modSp mod chgLayout">
        <pc:chgData name="Cornelia Amon" userId="5954e632-5942-4ce2-bb41-89c16c6cc23e" providerId="ADAL" clId="{A0A517C5-4F43-438A-994B-3F912180062E}" dt="2024-03-22T10:06:24.691" v="70" actId="20577"/>
        <pc:sldMkLst>
          <pc:docMk/>
          <pc:sldMk cId="3655882428" sldId="486"/>
        </pc:sldMkLst>
        <pc:spChg chg="mod ord">
          <ac:chgData name="Cornelia Amon" userId="5954e632-5942-4ce2-bb41-89c16c6cc23e" providerId="ADAL" clId="{A0A517C5-4F43-438A-994B-3F912180062E}" dt="2024-03-22T10:06:24.691" v="70" actId="20577"/>
          <ac:spMkLst>
            <pc:docMk/>
            <pc:sldMk cId="3655882428" sldId="486"/>
            <ac:spMk id="2" creationId="{D37E9FCC-24E5-8970-93E4-4F536C644B55}"/>
          </ac:spMkLst>
        </pc:spChg>
        <pc:spChg chg="add del mod">
          <ac:chgData name="Cornelia Amon" userId="5954e632-5942-4ce2-bb41-89c16c6cc23e" providerId="ADAL" clId="{A0A517C5-4F43-438A-994B-3F912180062E}" dt="2024-03-22T10:06:16.922" v="65" actId="6264"/>
          <ac:spMkLst>
            <pc:docMk/>
            <pc:sldMk cId="3655882428" sldId="486"/>
            <ac:spMk id="3" creationId="{FB81EF55-78A6-E778-06D0-E3C505B773A9}"/>
          </ac:spMkLst>
        </pc:spChg>
        <pc:spChg chg="add mod ord">
          <ac:chgData name="Cornelia Amon" userId="5954e632-5942-4ce2-bb41-89c16c6cc23e" providerId="ADAL" clId="{A0A517C5-4F43-438A-994B-3F912180062E}" dt="2024-03-22T10:06:16.922" v="65" actId="6264"/>
          <ac:spMkLst>
            <pc:docMk/>
            <pc:sldMk cId="3655882428" sldId="486"/>
            <ac:spMk id="4" creationId="{035AAB73-CD4E-BAD1-46DC-64B74BB75E10}"/>
          </ac:spMkLst>
        </pc:spChg>
      </pc:sldChg>
      <pc:sldChg chg="modSp add mod">
        <pc:chgData name="Cornelia Amon" userId="5954e632-5942-4ce2-bb41-89c16c6cc23e" providerId="ADAL" clId="{A0A517C5-4F43-438A-994B-3F912180062E}" dt="2024-03-22T10:04:19.218" v="43" actId="20577"/>
        <pc:sldMkLst>
          <pc:docMk/>
          <pc:sldMk cId="10629423" sldId="494"/>
        </pc:sldMkLst>
        <pc:spChg chg="mod">
          <ac:chgData name="Cornelia Amon" userId="5954e632-5942-4ce2-bb41-89c16c6cc23e" providerId="ADAL" clId="{A0A517C5-4F43-438A-994B-3F912180062E}" dt="2024-03-22T10:04:19.218" v="43" actId="20577"/>
          <ac:spMkLst>
            <pc:docMk/>
            <pc:sldMk cId="10629423" sldId="494"/>
            <ac:spMk id="4" creationId="{07E0CBB6-C5F8-4624-9918-2ABBDA00096C}"/>
          </ac:spMkLst>
        </pc:spChg>
      </pc:sldChg>
      <pc:sldChg chg="add">
        <pc:chgData name="Cornelia Amon" userId="5954e632-5942-4ce2-bb41-89c16c6cc23e" providerId="ADAL" clId="{A0A517C5-4F43-438A-994B-3F912180062E}" dt="2024-03-22T10:04:29.180" v="45"/>
        <pc:sldMkLst>
          <pc:docMk/>
          <pc:sldMk cId="100502492" sldId="495"/>
        </pc:sldMkLst>
      </pc:sldChg>
      <pc:sldChg chg="add">
        <pc:chgData name="Cornelia Amon" userId="5954e632-5942-4ce2-bb41-89c16c6cc23e" providerId="ADAL" clId="{A0A517C5-4F43-438A-994B-3F912180062E}" dt="2024-03-22T10:05:23.015" v="48"/>
        <pc:sldMkLst>
          <pc:docMk/>
          <pc:sldMk cId="2826114836" sldId="496"/>
        </pc:sldMkLst>
      </pc:sldChg>
      <pc:sldChg chg="add">
        <pc:chgData name="Cornelia Amon" userId="5954e632-5942-4ce2-bb41-89c16c6cc23e" providerId="ADAL" clId="{A0A517C5-4F43-438A-994B-3F912180062E}" dt="2024-03-22T10:06:41.035" v="72"/>
        <pc:sldMkLst>
          <pc:docMk/>
          <pc:sldMk cId="2094950677" sldId="497"/>
        </pc:sldMkLst>
      </pc:sldChg>
      <pc:sldMasterChg chg="new del mod addSldLayout delSldLayout">
        <pc:chgData name="Cornelia Amon" userId="5954e632-5942-4ce2-bb41-89c16c6cc23e" providerId="ADAL" clId="{A0A517C5-4F43-438A-994B-3F912180062E}" dt="2024-03-22T09:52:11.011" v="15" actId="2696"/>
        <pc:sldMasterMkLst>
          <pc:docMk/>
          <pc:sldMasterMk cId="3937036351" sldId="2147483673"/>
        </pc:sldMasterMkLst>
        <pc:sldLayoutChg chg="new del replId">
          <pc:chgData name="Cornelia Amon" userId="5954e632-5942-4ce2-bb41-89c16c6cc23e" providerId="ADAL" clId="{A0A517C5-4F43-438A-994B-3F912180062E}" dt="2024-03-22T09:52:10.989" v="4" actId="2696"/>
          <pc:sldLayoutMkLst>
            <pc:docMk/>
            <pc:sldMasterMk cId="3937036351" sldId="2147483673"/>
            <pc:sldLayoutMk cId="1523478648" sldId="2147483674"/>
          </pc:sldLayoutMkLst>
        </pc:sldLayoutChg>
        <pc:sldLayoutChg chg="new del replId">
          <pc:chgData name="Cornelia Amon" userId="5954e632-5942-4ce2-bb41-89c16c6cc23e" providerId="ADAL" clId="{A0A517C5-4F43-438A-994B-3F912180062E}" dt="2024-03-22T09:52:10.990" v="5" actId="2696"/>
          <pc:sldLayoutMkLst>
            <pc:docMk/>
            <pc:sldMasterMk cId="3937036351" sldId="2147483673"/>
            <pc:sldLayoutMk cId="1363633318" sldId="2147483675"/>
          </pc:sldLayoutMkLst>
        </pc:sldLayoutChg>
        <pc:sldLayoutChg chg="new del replId">
          <pc:chgData name="Cornelia Amon" userId="5954e632-5942-4ce2-bb41-89c16c6cc23e" providerId="ADAL" clId="{A0A517C5-4F43-438A-994B-3F912180062E}" dt="2024-03-22T09:52:10.992" v="6" actId="2696"/>
          <pc:sldLayoutMkLst>
            <pc:docMk/>
            <pc:sldMasterMk cId="3937036351" sldId="2147483673"/>
            <pc:sldLayoutMk cId="3380563381" sldId="2147483676"/>
          </pc:sldLayoutMkLst>
        </pc:sldLayoutChg>
        <pc:sldLayoutChg chg="new del replId">
          <pc:chgData name="Cornelia Amon" userId="5954e632-5942-4ce2-bb41-89c16c6cc23e" providerId="ADAL" clId="{A0A517C5-4F43-438A-994B-3F912180062E}" dt="2024-03-22T09:52:10.994" v="7" actId="2696"/>
          <pc:sldLayoutMkLst>
            <pc:docMk/>
            <pc:sldMasterMk cId="3937036351" sldId="2147483673"/>
            <pc:sldLayoutMk cId="3781210354" sldId="2147483677"/>
          </pc:sldLayoutMkLst>
        </pc:sldLayoutChg>
        <pc:sldLayoutChg chg="new del replId">
          <pc:chgData name="Cornelia Amon" userId="5954e632-5942-4ce2-bb41-89c16c6cc23e" providerId="ADAL" clId="{A0A517C5-4F43-438A-994B-3F912180062E}" dt="2024-03-22T09:52:10.996" v="8" actId="2696"/>
          <pc:sldLayoutMkLst>
            <pc:docMk/>
            <pc:sldMasterMk cId="3937036351" sldId="2147483673"/>
            <pc:sldLayoutMk cId="949521809" sldId="2147483678"/>
          </pc:sldLayoutMkLst>
        </pc:sldLayoutChg>
        <pc:sldLayoutChg chg="new del replId">
          <pc:chgData name="Cornelia Amon" userId="5954e632-5942-4ce2-bb41-89c16c6cc23e" providerId="ADAL" clId="{A0A517C5-4F43-438A-994B-3F912180062E}" dt="2024-03-22T09:52:10.997" v="9" actId="2696"/>
          <pc:sldLayoutMkLst>
            <pc:docMk/>
            <pc:sldMasterMk cId="3937036351" sldId="2147483673"/>
            <pc:sldLayoutMk cId="2344867067" sldId="2147483679"/>
          </pc:sldLayoutMkLst>
        </pc:sldLayoutChg>
        <pc:sldLayoutChg chg="new del replId">
          <pc:chgData name="Cornelia Amon" userId="5954e632-5942-4ce2-bb41-89c16c6cc23e" providerId="ADAL" clId="{A0A517C5-4F43-438A-994B-3F912180062E}" dt="2024-03-22T09:52:11" v="10" actId="2696"/>
          <pc:sldLayoutMkLst>
            <pc:docMk/>
            <pc:sldMasterMk cId="3937036351" sldId="2147483673"/>
            <pc:sldLayoutMk cId="1292692071" sldId="2147483680"/>
          </pc:sldLayoutMkLst>
        </pc:sldLayoutChg>
        <pc:sldLayoutChg chg="new del replId">
          <pc:chgData name="Cornelia Amon" userId="5954e632-5942-4ce2-bb41-89c16c6cc23e" providerId="ADAL" clId="{A0A517C5-4F43-438A-994B-3F912180062E}" dt="2024-03-22T09:52:11.002" v="11" actId="2696"/>
          <pc:sldLayoutMkLst>
            <pc:docMk/>
            <pc:sldMasterMk cId="3937036351" sldId="2147483673"/>
            <pc:sldLayoutMk cId="1322149228" sldId="2147483681"/>
          </pc:sldLayoutMkLst>
        </pc:sldLayoutChg>
        <pc:sldLayoutChg chg="new del replId">
          <pc:chgData name="Cornelia Amon" userId="5954e632-5942-4ce2-bb41-89c16c6cc23e" providerId="ADAL" clId="{A0A517C5-4F43-438A-994B-3F912180062E}" dt="2024-03-22T09:52:11.004" v="12" actId="2696"/>
          <pc:sldLayoutMkLst>
            <pc:docMk/>
            <pc:sldMasterMk cId="3937036351" sldId="2147483673"/>
            <pc:sldLayoutMk cId="338557165" sldId="2147483682"/>
          </pc:sldLayoutMkLst>
        </pc:sldLayoutChg>
        <pc:sldLayoutChg chg="new del replId">
          <pc:chgData name="Cornelia Amon" userId="5954e632-5942-4ce2-bb41-89c16c6cc23e" providerId="ADAL" clId="{A0A517C5-4F43-438A-994B-3F912180062E}" dt="2024-03-22T09:52:11.006" v="13" actId="2696"/>
          <pc:sldLayoutMkLst>
            <pc:docMk/>
            <pc:sldMasterMk cId="3937036351" sldId="2147483673"/>
            <pc:sldLayoutMk cId="3012823849" sldId="2147483683"/>
          </pc:sldLayoutMkLst>
        </pc:sldLayoutChg>
        <pc:sldLayoutChg chg="new del replId">
          <pc:chgData name="Cornelia Amon" userId="5954e632-5942-4ce2-bb41-89c16c6cc23e" providerId="ADAL" clId="{A0A517C5-4F43-438A-994B-3F912180062E}" dt="2024-03-22T09:52:11.009" v="14" actId="2696"/>
          <pc:sldLayoutMkLst>
            <pc:docMk/>
            <pc:sldMasterMk cId="3937036351" sldId="2147483673"/>
            <pc:sldLayoutMk cId="1483639743" sldId="2147483684"/>
          </pc:sldLayoutMkLst>
        </pc:sldLayoutChg>
      </pc:sldMasterChg>
    </pc:docChg>
  </pc:docChgLst>
  <pc:docChgLst>
    <pc:chgData name="Cornelia Amon" userId="S::cornelia.amon@fh-krems.ac.at::5954e632-5942-4ce2-bb41-89c16c6cc23e" providerId="AD" clId="Web-{91D33D39-B687-4D85-AD50-9F215BADECD6}"/>
    <pc:docChg chg="modSld">
      <pc:chgData name="Cornelia Amon" userId="S::cornelia.amon@fh-krems.ac.at::5954e632-5942-4ce2-bb41-89c16c6cc23e" providerId="AD" clId="Web-{91D33D39-B687-4D85-AD50-9F215BADECD6}" dt="2024-03-22T10:16:50.191" v="17" actId="1076"/>
      <pc:docMkLst>
        <pc:docMk/>
      </pc:docMkLst>
      <pc:sldChg chg="modSp">
        <pc:chgData name="Cornelia Amon" userId="S::cornelia.amon@fh-krems.ac.at::5954e632-5942-4ce2-bb41-89c16c6cc23e" providerId="AD" clId="Web-{91D33D39-B687-4D85-AD50-9F215BADECD6}" dt="2024-03-22T10:16:50.191" v="17" actId="1076"/>
        <pc:sldMkLst>
          <pc:docMk/>
          <pc:sldMk cId="84266937" sldId="292"/>
        </pc:sldMkLst>
        <pc:inkChg chg="mod">
          <ac:chgData name="Cornelia Amon" userId="S::cornelia.amon@fh-krems.ac.at::5954e632-5942-4ce2-bb41-89c16c6cc23e" providerId="AD" clId="Web-{91D33D39-B687-4D85-AD50-9F215BADECD6}" dt="2024-03-22T10:16:50.191" v="17" actId="1076"/>
          <ac:inkMkLst>
            <pc:docMk/>
            <pc:sldMk cId="84266937" sldId="292"/>
            <ac:inkMk id="16" creationId="{1E9C1CF2-FD5E-5337-BD5B-483BFFD968D7}"/>
          </ac:inkMkLst>
        </pc:inkChg>
      </pc:sldChg>
    </pc:docChg>
  </pc:docChgLst>
  <pc:docChgLst>
    <pc:chgData name="Cecilia Dalborg" userId="a20cf6a2-6f34-4658-95c8-c94a4428ef2b" providerId="ADAL" clId="{7A73245C-6DEF-44F7-97F5-AF7CE70BA9B8}"/>
    <pc:docChg chg="modSld">
      <pc:chgData name="Cecilia Dalborg" userId="a20cf6a2-6f34-4658-95c8-c94a4428ef2b" providerId="ADAL" clId="{7A73245C-6DEF-44F7-97F5-AF7CE70BA9B8}" dt="2024-03-27T20:49:58.626" v="22" actId="255"/>
      <pc:docMkLst>
        <pc:docMk/>
      </pc:docMkLst>
      <pc:sldChg chg="modSp mod">
        <pc:chgData name="Cecilia Dalborg" userId="a20cf6a2-6f34-4658-95c8-c94a4428ef2b" providerId="ADAL" clId="{7A73245C-6DEF-44F7-97F5-AF7CE70BA9B8}" dt="2024-03-27T20:49:58.626" v="22" actId="255"/>
        <pc:sldMkLst>
          <pc:docMk/>
          <pc:sldMk cId="1627516897" sldId="482"/>
        </pc:sldMkLst>
        <pc:spChg chg="mod">
          <ac:chgData name="Cecilia Dalborg" userId="a20cf6a2-6f34-4658-95c8-c94a4428ef2b" providerId="ADAL" clId="{7A73245C-6DEF-44F7-97F5-AF7CE70BA9B8}" dt="2024-03-27T20:49:00.010" v="18" actId="113"/>
          <ac:spMkLst>
            <pc:docMk/>
            <pc:sldMk cId="1627516897" sldId="482"/>
            <ac:spMk id="2" creationId="{CF27CC06-E3D2-4C92-2948-24C9290F75B0}"/>
          </ac:spMkLst>
        </pc:spChg>
        <pc:spChg chg="mod">
          <ac:chgData name="Cecilia Dalborg" userId="a20cf6a2-6f34-4658-95c8-c94a4428ef2b" providerId="ADAL" clId="{7A73245C-6DEF-44F7-97F5-AF7CE70BA9B8}" dt="2024-03-27T20:49:58.626" v="22" actId="255"/>
          <ac:spMkLst>
            <pc:docMk/>
            <pc:sldMk cId="1627516897" sldId="482"/>
            <ac:spMk id="3" creationId="{1A22FCA4-FF71-4A04-0E1A-116A1D499BE8}"/>
          </ac:spMkLst>
        </pc:spChg>
      </pc:sldChg>
      <pc:sldChg chg="modSp mod">
        <pc:chgData name="Cecilia Dalborg" userId="a20cf6a2-6f34-4658-95c8-c94a4428ef2b" providerId="ADAL" clId="{7A73245C-6DEF-44F7-97F5-AF7CE70BA9B8}" dt="2024-03-27T20:48:37.498" v="17" actId="6549"/>
        <pc:sldMkLst>
          <pc:docMk/>
          <pc:sldMk cId="100502492" sldId="495"/>
        </pc:sldMkLst>
        <pc:spChg chg="mod">
          <ac:chgData name="Cecilia Dalborg" userId="a20cf6a2-6f34-4658-95c8-c94a4428ef2b" providerId="ADAL" clId="{7A73245C-6DEF-44F7-97F5-AF7CE70BA9B8}" dt="2024-03-27T20:48:37.498" v="17" actId="6549"/>
          <ac:spMkLst>
            <pc:docMk/>
            <pc:sldMk cId="100502492" sldId="495"/>
            <ac:spMk id="4" creationId="{07E0CBB6-C5F8-4624-9918-2ABBDA00096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08:12:59.8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8,'3'16,"2"0,-2 0,2-8,-1 8,1-8,-1 0,1 0,-2-8,2 8,-1-8,1 0,7 0,0 0,413 24,-228-32,2648 8,-2726 56,-10 1,332-49,-225-16,-199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27/03/2024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effectLst/>
                <a:latin typeface="Arial" panose="020B0604020202020204" pitchFamily="34" charset="0"/>
              </a:rPr>
              <a:t>Empirical finding: As brain drain regions are defined 76 out of the 184 NUTS-2 regions.</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7</a:t>
            </a:fld>
            <a:endParaRPr lang="de-AT"/>
          </a:p>
        </p:txBody>
      </p:sp>
    </p:spTree>
    <p:extLst>
      <p:ext uri="{BB962C8B-B14F-4D97-AF65-F5344CB8AC3E}">
        <p14:creationId xmlns:p14="http://schemas.microsoft.com/office/powerpoint/2010/main" val="7304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socioeconomic</a:t>
            </a:r>
            <a:r>
              <a:rPr lang="de-DE" dirty="0"/>
              <a:t> </a:t>
            </a:r>
            <a:r>
              <a:rPr lang="de-DE" dirty="0" err="1"/>
              <a:t>indicators</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ranking</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8</a:t>
            </a:fld>
            <a:endParaRPr lang="de-AT"/>
          </a:p>
        </p:txBody>
      </p:sp>
    </p:spTree>
    <p:extLst>
      <p:ext uri="{BB962C8B-B14F-4D97-AF65-F5344CB8AC3E}">
        <p14:creationId xmlns:p14="http://schemas.microsoft.com/office/powerpoint/2010/main" val="3938845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53913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349579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108212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2582116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6AE50AF2-DA49-488D-9E88-6366E6549E19}" type="datetimeFigureOut">
              <a:rPr lang="de-AT" smtClean="0"/>
              <a:t>27.03.2024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366170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6AE50AF2-DA49-488D-9E88-6366E6549E19}" type="datetimeFigureOut">
              <a:rPr lang="de-AT" smtClean="0"/>
              <a:t>27.03.2024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73782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220246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6AE50AF2-DA49-488D-9E88-6366E6549E19}" type="datetimeFigureOut">
              <a:rPr lang="de-AT" smtClean="0"/>
              <a:t>27.03.2024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332546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152793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AE50AF2-DA49-488D-9E88-6366E6549E19}" type="datetimeFigureOut">
              <a:rPr lang="de-AT" smtClean="0"/>
              <a:t>27.03.2024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D1EE0FE0-5D7B-4F1B-82F1-3980653413E4}"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76357157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D1EE0FE0-5D7B-4F1B-82F1-3980653413E4}"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32498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199956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AE50AF2-DA49-488D-9E88-6366E6549E19}" type="datetimeFigureOut">
              <a:rPr lang="de-AT" smtClean="0"/>
              <a:t>27.03.2024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D1EE0FE0-5D7B-4F1B-82F1-3980653413E4}"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452325953"/>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6C6F0-9C9B-59CE-B790-20BD26D22AA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7A0A43F-148A-CB11-101E-6D61208918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39179A-AE22-02CA-1D1E-9567A1A33869}"/>
              </a:ext>
            </a:extLst>
          </p:cNvPr>
          <p:cNvSpPr>
            <a:spLocks noGrp="1"/>
          </p:cNvSpPr>
          <p:nvPr>
            <p:ph type="dt" sz="half" idx="10"/>
          </p:nvPr>
        </p:nvSpPr>
        <p:spPr/>
        <p:txBody>
          <a:bodyPr/>
          <a:lstStyle/>
          <a:p>
            <a:fld id="{6AE50AF2-DA49-488D-9E88-6366E6549E19}" type="datetimeFigureOut">
              <a:rPr lang="de-AT" smtClean="0"/>
              <a:t>27.03.2024</a:t>
            </a:fld>
            <a:endParaRPr lang="de-AT"/>
          </a:p>
        </p:txBody>
      </p:sp>
      <p:sp>
        <p:nvSpPr>
          <p:cNvPr id="5" name="Fußzeilenplatzhalter 4">
            <a:extLst>
              <a:ext uri="{FF2B5EF4-FFF2-40B4-BE49-F238E27FC236}">
                <a16:creationId xmlns:a16="http://schemas.microsoft.com/office/drawing/2014/main" id="{0CBC6372-342F-6DF0-1AA6-A3B0BD81841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AF8D8BB-38C4-2F30-22C5-A7CE8B7743AF}"/>
              </a:ext>
            </a:extLst>
          </p:cNvPr>
          <p:cNvSpPr>
            <a:spLocks noGrp="1"/>
          </p:cNvSpPr>
          <p:nvPr>
            <p:ph type="sldNum" sz="quarter" idx="12"/>
          </p:nvPr>
        </p:nvSpPr>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235877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17526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6AE50AF2-DA49-488D-9E88-6366E6549E19}"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36932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6AE50AF2-DA49-488D-9E88-6366E6549E19}"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112456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6AE50AF2-DA49-488D-9E88-6366E6549E19}"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139465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6AE50AF2-DA49-488D-9E88-6366E6549E19}"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8666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6AE50AF2-DA49-488D-9E88-6366E6549E19}" type="datetimeFigureOut">
              <a:rPr lang="de-AT" smtClean="0"/>
              <a:t>27.03.2024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107815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6AE50AF2-DA49-488D-9E88-6366E6549E19}"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D1EE0FE0-5D7B-4F1B-82F1-3980653413E4}" type="slidenum">
              <a:rPr lang="de-AT" smtClean="0"/>
              <a:t>‹#›</a:t>
            </a:fld>
            <a:endParaRPr lang="de-AT"/>
          </a:p>
        </p:txBody>
      </p:sp>
    </p:spTree>
    <p:extLst>
      <p:ext uri="{BB962C8B-B14F-4D97-AF65-F5344CB8AC3E}">
        <p14:creationId xmlns:p14="http://schemas.microsoft.com/office/powerpoint/2010/main" val="384488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3"/>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4"/>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41108450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social/main.jsp?catId=738&amp;furtherPubs=yes&amp;pubId=8274&amp;langId=en&am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563624" y="3072673"/>
            <a:ext cx="11064751" cy="1924438"/>
          </a:xfrm>
          <a:noFill/>
        </p:spPr>
        <p:txBody>
          <a:bodyPr wrap="square" rtlCol="0">
            <a:spAutoFit/>
          </a:bodyPr>
          <a:lstStyle/>
          <a:p>
            <a:r>
              <a:rPr lang="en-GB" sz="4400" dirty="0"/>
              <a:t>BUSINESS PLANNING AND ENTREPRENEURIAL ECOSYSTEM IN</a:t>
            </a:r>
            <a:br>
              <a:rPr lang="en-GB" sz="4400" dirty="0"/>
            </a:br>
            <a:r>
              <a:rPr lang="en-GB" sz="4400" dirty="0"/>
              <a:t> FRONTRUNNER UNIVERSITY REGIONS</a:t>
            </a:r>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a:xfrm>
            <a:off x="1523999" y="4997111"/>
            <a:ext cx="9144000" cy="403005"/>
          </a:xfrm>
        </p:spPr>
        <p:txBody>
          <a:bodyPr>
            <a:normAutofit lnSpcReduction="10000"/>
          </a:bodyPr>
          <a:lstStyle/>
          <a:p>
            <a:r>
              <a:rPr lang="en-GB" dirty="0"/>
              <a:t>(3 ECTS, 75-90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C3CC0A7C-69DB-377B-F1F6-572196831D6A}"/>
              </a:ext>
            </a:extLst>
          </p:cNvPr>
          <p:cNvCxnSpPr/>
          <p:nvPr/>
        </p:nvCxnSpPr>
        <p:spPr>
          <a:xfrm flipV="1">
            <a:off x="1724682" y="3419475"/>
            <a:ext cx="7346729" cy="15765"/>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CD026144-3A7A-B38B-7B9F-F9ACC50C5424}"/>
              </a:ext>
            </a:extLst>
          </p:cNvPr>
          <p:cNvCxnSpPr/>
          <p:nvPr/>
        </p:nvCxnSpPr>
        <p:spPr>
          <a:xfrm flipH="1" flipV="1">
            <a:off x="5393778" y="461800"/>
            <a:ext cx="5254" cy="5644053"/>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0DCEACB1-A966-EBEF-7A34-17E6105087D1}"/>
              </a:ext>
            </a:extLst>
          </p:cNvPr>
          <p:cNvCxnSpPr>
            <a:cxnSpLocks/>
          </p:cNvCxnSpPr>
          <p:nvPr/>
        </p:nvCxnSpPr>
        <p:spPr>
          <a:xfrm>
            <a:off x="7672324" y="461800"/>
            <a:ext cx="0" cy="296555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52E1704-28FB-08F0-2459-C71643669E9C}"/>
              </a:ext>
            </a:extLst>
          </p:cNvPr>
          <p:cNvSpPr txBox="1"/>
          <p:nvPr/>
        </p:nvSpPr>
        <p:spPr>
          <a:xfrm>
            <a:off x="1555644" y="3419475"/>
            <a:ext cx="523605" cy="369332"/>
          </a:xfrm>
          <a:prstGeom prst="rect">
            <a:avLst/>
          </a:prstGeom>
          <a:noFill/>
        </p:spPr>
        <p:txBody>
          <a:bodyPr wrap="none" rtlCol="0">
            <a:spAutoFit/>
          </a:bodyPr>
          <a:lstStyle/>
          <a:p>
            <a:r>
              <a:rPr lang="de-DE" err="1">
                <a:solidFill>
                  <a:srgbClr val="0D385E"/>
                </a:solidFill>
              </a:rPr>
              <a:t>low</a:t>
            </a:r>
            <a:endParaRPr lang="de-DE">
              <a:solidFill>
                <a:srgbClr val="0D385E"/>
              </a:solidFill>
            </a:endParaRPr>
          </a:p>
        </p:txBody>
      </p:sp>
      <p:sp>
        <p:nvSpPr>
          <p:cNvPr id="8" name="Textfeld 7">
            <a:extLst>
              <a:ext uri="{FF2B5EF4-FFF2-40B4-BE49-F238E27FC236}">
                <a16:creationId xmlns:a16="http://schemas.microsoft.com/office/drawing/2014/main" id="{5AC97596-44B0-5835-65BA-A8161D4C6834}"/>
              </a:ext>
            </a:extLst>
          </p:cNvPr>
          <p:cNvSpPr txBox="1"/>
          <p:nvPr/>
        </p:nvSpPr>
        <p:spPr>
          <a:xfrm>
            <a:off x="8745564" y="3495847"/>
            <a:ext cx="590226" cy="369332"/>
          </a:xfrm>
          <a:prstGeom prst="rect">
            <a:avLst/>
          </a:prstGeom>
          <a:noFill/>
        </p:spPr>
        <p:txBody>
          <a:bodyPr wrap="none" rtlCol="0">
            <a:spAutoFit/>
          </a:bodyPr>
          <a:lstStyle/>
          <a:p>
            <a:r>
              <a:rPr lang="de-DE">
                <a:solidFill>
                  <a:srgbClr val="0D385E"/>
                </a:solidFill>
              </a:rPr>
              <a:t>high</a:t>
            </a:r>
          </a:p>
        </p:txBody>
      </p:sp>
      <p:sp>
        <p:nvSpPr>
          <p:cNvPr id="9" name="Textfeld 8">
            <a:extLst>
              <a:ext uri="{FF2B5EF4-FFF2-40B4-BE49-F238E27FC236}">
                <a16:creationId xmlns:a16="http://schemas.microsoft.com/office/drawing/2014/main" id="{6A911CCF-E875-4524-1138-8FEE34140A9C}"/>
              </a:ext>
            </a:extLst>
          </p:cNvPr>
          <p:cNvSpPr txBox="1"/>
          <p:nvPr/>
        </p:nvSpPr>
        <p:spPr>
          <a:xfrm>
            <a:off x="5417784" y="5736521"/>
            <a:ext cx="1121589" cy="369332"/>
          </a:xfrm>
          <a:prstGeom prst="rect">
            <a:avLst/>
          </a:prstGeom>
          <a:noFill/>
        </p:spPr>
        <p:txBody>
          <a:bodyPr wrap="none" rtlCol="0">
            <a:spAutoFit/>
          </a:bodyPr>
          <a:lstStyle/>
          <a:p>
            <a:r>
              <a:rPr lang="de-DE" err="1">
                <a:solidFill>
                  <a:srgbClr val="0D385E"/>
                </a:solidFill>
              </a:rPr>
              <a:t>education</a:t>
            </a:r>
            <a:endParaRPr lang="de-DE">
              <a:solidFill>
                <a:srgbClr val="0D385E"/>
              </a:solidFill>
            </a:endParaRPr>
          </a:p>
        </p:txBody>
      </p:sp>
      <p:sp>
        <p:nvSpPr>
          <p:cNvPr id="10" name="Textfeld 9">
            <a:extLst>
              <a:ext uri="{FF2B5EF4-FFF2-40B4-BE49-F238E27FC236}">
                <a16:creationId xmlns:a16="http://schemas.microsoft.com/office/drawing/2014/main" id="{26CBE468-F00A-2504-D1AD-6BF85E0C05AC}"/>
              </a:ext>
            </a:extLst>
          </p:cNvPr>
          <p:cNvSpPr txBox="1"/>
          <p:nvPr/>
        </p:nvSpPr>
        <p:spPr>
          <a:xfrm>
            <a:off x="5417784" y="445435"/>
            <a:ext cx="1213537" cy="369332"/>
          </a:xfrm>
          <a:prstGeom prst="rect">
            <a:avLst/>
          </a:prstGeom>
          <a:noFill/>
        </p:spPr>
        <p:txBody>
          <a:bodyPr wrap="none" rtlCol="0">
            <a:spAutoFit/>
          </a:bodyPr>
          <a:lstStyle/>
          <a:p>
            <a:r>
              <a:rPr lang="de-DE" err="1">
                <a:solidFill>
                  <a:srgbClr val="0D385E"/>
                </a:solidFill>
              </a:rPr>
              <a:t>integration</a:t>
            </a:r>
            <a:endParaRPr lang="de-DE">
              <a:solidFill>
                <a:srgbClr val="0D385E"/>
              </a:solidFill>
            </a:endParaRPr>
          </a:p>
        </p:txBody>
      </p:sp>
      <p:sp>
        <p:nvSpPr>
          <p:cNvPr id="13" name="Oval 12">
            <a:extLst>
              <a:ext uri="{FF2B5EF4-FFF2-40B4-BE49-F238E27FC236}">
                <a16:creationId xmlns:a16="http://schemas.microsoft.com/office/drawing/2014/main" id="{9FB0A14E-B25F-0954-2CA1-66FC411F9E43}"/>
              </a:ext>
            </a:extLst>
          </p:cNvPr>
          <p:cNvSpPr/>
          <p:nvPr/>
        </p:nvSpPr>
        <p:spPr>
          <a:xfrm>
            <a:off x="6096001" y="1558205"/>
            <a:ext cx="1575802" cy="1507704"/>
          </a:xfrm>
          <a:prstGeom prst="ellipse">
            <a:avLst/>
          </a:prstGeom>
          <a:solidFill>
            <a:srgbClr val="01AD4B"/>
          </a:solidFill>
          <a:ln>
            <a:solidFill>
              <a:srgbClr val="01A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err="1"/>
              <a:t>Frontrunner</a:t>
            </a:r>
            <a:endParaRPr lang="de-DE" sz="1400"/>
          </a:p>
        </p:txBody>
      </p:sp>
      <p:sp>
        <p:nvSpPr>
          <p:cNvPr id="16" name="Oval 15">
            <a:extLst>
              <a:ext uri="{FF2B5EF4-FFF2-40B4-BE49-F238E27FC236}">
                <a16:creationId xmlns:a16="http://schemas.microsoft.com/office/drawing/2014/main" id="{F5AF6F60-E42D-8E54-B147-5F15A518F58E}"/>
              </a:ext>
            </a:extLst>
          </p:cNvPr>
          <p:cNvSpPr/>
          <p:nvPr/>
        </p:nvSpPr>
        <p:spPr>
          <a:xfrm>
            <a:off x="2038884" y="4852465"/>
            <a:ext cx="1004471" cy="980661"/>
          </a:xfrm>
          <a:prstGeom prst="ellipse">
            <a:avLst/>
          </a:prstGeom>
          <a:solidFill>
            <a:srgbClr val="EE297B"/>
          </a:solidFill>
          <a:ln>
            <a:solidFill>
              <a:srgbClr val="EE2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Basic</a:t>
            </a:r>
          </a:p>
        </p:txBody>
      </p:sp>
      <p:sp>
        <p:nvSpPr>
          <p:cNvPr id="11" name="Textfeld 10">
            <a:extLst>
              <a:ext uri="{FF2B5EF4-FFF2-40B4-BE49-F238E27FC236}">
                <a16:creationId xmlns:a16="http://schemas.microsoft.com/office/drawing/2014/main" id="{A8F4BA97-E163-CA88-E579-89E397B4F8F3}"/>
              </a:ext>
            </a:extLst>
          </p:cNvPr>
          <p:cNvSpPr txBox="1"/>
          <p:nvPr/>
        </p:nvSpPr>
        <p:spPr>
          <a:xfrm>
            <a:off x="5858097" y="3051048"/>
            <a:ext cx="3144210" cy="369332"/>
          </a:xfrm>
          <a:prstGeom prst="rect">
            <a:avLst/>
          </a:prstGeom>
          <a:solidFill>
            <a:srgbClr val="F2F2F2">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solidFill>
                <a:srgbClr val="0D385E"/>
              </a:solidFill>
              <a:cs typeface="Calibri"/>
            </a:endParaRPr>
          </a:p>
        </p:txBody>
      </p:sp>
      <p:sp>
        <p:nvSpPr>
          <p:cNvPr id="14" name="Oval 13">
            <a:extLst>
              <a:ext uri="{FF2B5EF4-FFF2-40B4-BE49-F238E27FC236}">
                <a16:creationId xmlns:a16="http://schemas.microsoft.com/office/drawing/2014/main" id="{D310DC5C-32C5-BA87-14CF-7CC335A1AAC4}"/>
              </a:ext>
            </a:extLst>
          </p:cNvPr>
          <p:cNvSpPr/>
          <p:nvPr/>
        </p:nvSpPr>
        <p:spPr>
          <a:xfrm>
            <a:off x="5215726" y="2467074"/>
            <a:ext cx="2346841" cy="2385391"/>
          </a:xfrm>
          <a:prstGeom prst="ellipse">
            <a:avLst/>
          </a:prstGeom>
          <a:solidFill>
            <a:srgbClr val="0281B4"/>
          </a:solidFill>
          <a:ln>
            <a:solidFill>
              <a:srgbClr val="02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Advanced</a:t>
            </a:r>
            <a:endParaRPr lang="de-DE"/>
          </a:p>
        </p:txBody>
      </p:sp>
      <p:sp>
        <p:nvSpPr>
          <p:cNvPr id="15" name="Oval 14">
            <a:extLst>
              <a:ext uri="{FF2B5EF4-FFF2-40B4-BE49-F238E27FC236}">
                <a16:creationId xmlns:a16="http://schemas.microsoft.com/office/drawing/2014/main" id="{3187E62C-DA2B-CCC7-6C57-4834533D3F8E}"/>
              </a:ext>
            </a:extLst>
          </p:cNvPr>
          <p:cNvSpPr/>
          <p:nvPr/>
        </p:nvSpPr>
        <p:spPr>
          <a:xfrm>
            <a:off x="3806760" y="3269995"/>
            <a:ext cx="1948940" cy="1948070"/>
          </a:xfrm>
          <a:prstGeom prst="ellipse">
            <a:avLst/>
          </a:prstGeom>
          <a:solidFill>
            <a:srgbClr val="F07921"/>
          </a:solidFill>
          <a:ln>
            <a:solidFill>
              <a:srgbClr val="F0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Emerging</a:t>
            </a:r>
          </a:p>
        </p:txBody>
      </p:sp>
      <p:sp>
        <p:nvSpPr>
          <p:cNvPr id="12" name="Rechteck 11">
            <a:extLst>
              <a:ext uri="{FF2B5EF4-FFF2-40B4-BE49-F238E27FC236}">
                <a16:creationId xmlns:a16="http://schemas.microsoft.com/office/drawing/2014/main" id="{D4D5231E-2FC4-438E-E9BE-62DB1E679E24}"/>
              </a:ext>
            </a:extLst>
          </p:cNvPr>
          <p:cNvSpPr/>
          <p:nvPr/>
        </p:nvSpPr>
        <p:spPr>
          <a:xfrm>
            <a:off x="7692522" y="461799"/>
            <a:ext cx="1265948" cy="2941909"/>
          </a:xfrm>
          <a:prstGeom prst="rect">
            <a:avLst/>
          </a:prstGeom>
          <a:solidFill>
            <a:srgbClr val="0D385E"/>
          </a:solidFill>
          <a:ln>
            <a:solidFill>
              <a:srgbClr val="0D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n>
                  <a:solidFill>
                    <a:schemeClr val="bg1"/>
                  </a:solidFill>
                </a:ln>
              </a:rPr>
              <a:t>Brain </a:t>
            </a:r>
            <a:r>
              <a:rPr lang="de-DE" err="1">
                <a:ln>
                  <a:solidFill>
                    <a:schemeClr val="bg1"/>
                  </a:solidFill>
                </a:ln>
              </a:rPr>
              <a:t>gainer</a:t>
            </a:r>
            <a:endParaRPr lang="de-DE">
              <a:ln>
                <a:solidFill>
                  <a:schemeClr val="bg1"/>
                </a:solidFill>
              </a:ln>
            </a:endParaRPr>
          </a:p>
        </p:txBody>
      </p:sp>
      <p:sp>
        <p:nvSpPr>
          <p:cNvPr id="2" name="Textfeld 1">
            <a:extLst>
              <a:ext uri="{FF2B5EF4-FFF2-40B4-BE49-F238E27FC236}">
                <a16:creationId xmlns:a16="http://schemas.microsoft.com/office/drawing/2014/main" id="{5B8CE8D2-B176-ADC8-CC3D-A8670785C62D}"/>
              </a:ext>
            </a:extLst>
          </p:cNvPr>
          <p:cNvSpPr txBox="1"/>
          <p:nvPr/>
        </p:nvSpPr>
        <p:spPr>
          <a:xfrm>
            <a:off x="5396432" y="752147"/>
            <a:ext cx="461665" cy="4310257"/>
          </a:xfrm>
          <a:prstGeom prst="rect">
            <a:avLst/>
          </a:prstGeom>
          <a:noFill/>
        </p:spPr>
        <p:txBody>
          <a:bodyPr vert="vert" wrap="square" rtlCol="0">
            <a:spAutoFit/>
          </a:bodyPr>
          <a:lstStyle/>
          <a:p>
            <a:r>
              <a:rPr lang="de-DE" dirty="0">
                <a:solidFill>
                  <a:srgbClr val="0D385E"/>
                </a:solidFill>
              </a:rPr>
              <a:t>Regional </a:t>
            </a:r>
            <a:r>
              <a:rPr lang="de-DE" dirty="0" err="1">
                <a:solidFill>
                  <a:srgbClr val="0D385E"/>
                </a:solidFill>
              </a:rPr>
              <a:t>role</a:t>
            </a:r>
            <a:r>
              <a:rPr lang="de-DE" dirty="0">
                <a:solidFill>
                  <a:srgbClr val="0D385E"/>
                </a:solidFill>
              </a:rPr>
              <a:t> </a:t>
            </a:r>
            <a:r>
              <a:rPr lang="de-DE" dirty="0" err="1">
                <a:solidFill>
                  <a:srgbClr val="0D385E"/>
                </a:solidFill>
              </a:rPr>
              <a:t>of</a:t>
            </a:r>
            <a:r>
              <a:rPr lang="de-DE" dirty="0">
                <a:solidFill>
                  <a:srgbClr val="0D385E"/>
                </a:solidFill>
              </a:rPr>
              <a:t> </a:t>
            </a:r>
            <a:r>
              <a:rPr lang="de-DE" dirty="0" err="1">
                <a:solidFill>
                  <a:srgbClr val="0D385E"/>
                </a:solidFill>
              </a:rPr>
              <a:t>the</a:t>
            </a:r>
            <a:r>
              <a:rPr lang="de-DE" dirty="0">
                <a:solidFill>
                  <a:srgbClr val="0D385E"/>
                </a:solidFill>
              </a:rPr>
              <a:t> </a:t>
            </a:r>
            <a:r>
              <a:rPr lang="de-DE" dirty="0" err="1">
                <a:solidFill>
                  <a:srgbClr val="0D385E"/>
                </a:solidFill>
              </a:rPr>
              <a:t>university</a:t>
            </a:r>
            <a:endParaRPr lang="de-DE" dirty="0">
              <a:solidFill>
                <a:srgbClr val="0D385E"/>
              </a:solidFill>
            </a:endParaRPr>
          </a:p>
        </p:txBody>
      </p:sp>
      <p:sp>
        <p:nvSpPr>
          <p:cNvPr id="6" name="Textfeld 5">
            <a:extLst>
              <a:ext uri="{FF2B5EF4-FFF2-40B4-BE49-F238E27FC236}">
                <a16:creationId xmlns:a16="http://schemas.microsoft.com/office/drawing/2014/main" id="{37281DC1-B51A-02ED-DD34-E2244B308822}"/>
              </a:ext>
            </a:extLst>
          </p:cNvPr>
          <p:cNvSpPr txBox="1"/>
          <p:nvPr/>
        </p:nvSpPr>
        <p:spPr>
          <a:xfrm>
            <a:off x="1724683" y="3051953"/>
            <a:ext cx="3669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err="1">
                <a:solidFill>
                  <a:srgbClr val="0D385E"/>
                </a:solidFill>
                <a:cs typeface="Calibri"/>
              </a:rPr>
              <a:t>Socio-economic</a:t>
            </a:r>
            <a:r>
              <a:rPr lang="de-DE" dirty="0">
                <a:solidFill>
                  <a:srgbClr val="0D385E"/>
                </a:solidFill>
                <a:cs typeface="Calibri"/>
              </a:rPr>
              <a:t> </a:t>
            </a:r>
            <a:r>
              <a:rPr lang="de-DE" dirty="0" err="1">
                <a:solidFill>
                  <a:srgbClr val="0D385E"/>
                </a:solidFill>
                <a:cs typeface="Calibri"/>
              </a:rPr>
              <a:t>development</a:t>
            </a:r>
            <a:endParaRPr lang="de-DE" dirty="0">
              <a:solidFill>
                <a:srgbClr val="0D385E"/>
              </a:solidFill>
              <a:cs typeface="Calibri"/>
            </a:endParaRPr>
          </a:p>
        </p:txBody>
      </p:sp>
    </p:spTree>
    <p:extLst>
      <p:ext uri="{BB962C8B-B14F-4D97-AF65-F5344CB8AC3E}">
        <p14:creationId xmlns:p14="http://schemas.microsoft.com/office/powerpoint/2010/main" val="106355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7CC06-E3D2-4C92-2948-24C9290F75B0}"/>
              </a:ext>
            </a:extLst>
          </p:cNvPr>
          <p:cNvSpPr>
            <a:spLocks noGrp="1"/>
          </p:cNvSpPr>
          <p:nvPr>
            <p:ph type="title"/>
          </p:nvPr>
        </p:nvSpPr>
        <p:spPr>
          <a:xfrm>
            <a:off x="1268186" y="365125"/>
            <a:ext cx="8008336" cy="1325563"/>
          </a:xfrm>
        </p:spPr>
        <p:txBody>
          <a:bodyPr>
            <a:normAutofit fontScale="90000"/>
          </a:bodyPr>
          <a:lstStyle/>
          <a:p>
            <a:r>
              <a:rPr lang="sv-SE" dirty="0" err="1"/>
              <a:t>Entrepreneurship</a:t>
            </a:r>
            <a:r>
              <a:rPr lang="sv-SE" dirty="0"/>
              <a:t> and innovation in </a:t>
            </a:r>
            <a:r>
              <a:rPr lang="sv-SE" b="1" dirty="0" err="1"/>
              <a:t>Frontrunner</a:t>
            </a:r>
            <a:r>
              <a:rPr lang="sv-SE" dirty="0"/>
              <a:t> regions</a:t>
            </a:r>
          </a:p>
        </p:txBody>
      </p:sp>
      <p:sp>
        <p:nvSpPr>
          <p:cNvPr id="3" name="Platshållare för innehåll 2">
            <a:extLst>
              <a:ext uri="{FF2B5EF4-FFF2-40B4-BE49-F238E27FC236}">
                <a16:creationId xmlns:a16="http://schemas.microsoft.com/office/drawing/2014/main" id="{1A22FCA4-FF71-4A04-0E1A-116A1D499BE8}"/>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endParaRPr lang="en-US" dirty="0"/>
          </a:p>
          <a:p>
            <a:pPr marL="0" indent="0">
              <a:buNone/>
            </a:pPr>
            <a:r>
              <a:rPr lang="en-US" sz="3200" dirty="0">
                <a:latin typeface="+mj-lt"/>
              </a:rPr>
              <a:t>Certain level of economic dynamism, sectoral heterogeneity, involvement in global production processes, R&amp;D investment, and human capital</a:t>
            </a:r>
          </a:p>
          <a:p>
            <a:endParaRPr lang="en-US" dirty="0"/>
          </a:p>
          <a:p>
            <a:pPr marL="0" indent="0">
              <a:buNone/>
            </a:pPr>
            <a:endParaRPr lang="en-US" dirty="0"/>
          </a:p>
        </p:txBody>
      </p:sp>
    </p:spTree>
    <p:extLst>
      <p:ext uri="{BB962C8B-B14F-4D97-AF65-F5344CB8AC3E}">
        <p14:creationId xmlns:p14="http://schemas.microsoft.com/office/powerpoint/2010/main" val="16275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76E84-050F-C8A1-CC36-89004EDBDE57}"/>
              </a:ext>
            </a:extLst>
          </p:cNvPr>
          <p:cNvSpPr>
            <a:spLocks noGrp="1"/>
          </p:cNvSpPr>
          <p:nvPr>
            <p:ph type="title"/>
          </p:nvPr>
        </p:nvSpPr>
        <p:spPr>
          <a:xfrm>
            <a:off x="831850" y="1709738"/>
            <a:ext cx="10515600" cy="2852737"/>
          </a:xfrm>
        </p:spPr>
        <p:txBody>
          <a:bodyPr>
            <a:noAutofit/>
          </a:bodyPr>
          <a:lstStyle/>
          <a:p>
            <a:r>
              <a:rPr lang="en-US" sz="3200" dirty="0"/>
              <a:t>Lack of certain types of important social capital such as accessibility shortcomings of firms’ R&amp;D cooperation with local research institutes and universities, missing knowledge transfers and personal exchange between firms</a:t>
            </a:r>
            <a:endParaRPr lang="de-AT" sz="3200" dirty="0"/>
          </a:p>
        </p:txBody>
      </p:sp>
      <p:sp>
        <p:nvSpPr>
          <p:cNvPr id="4" name="Textplatzhalter 3">
            <a:extLst>
              <a:ext uri="{FF2B5EF4-FFF2-40B4-BE49-F238E27FC236}">
                <a16:creationId xmlns:a16="http://schemas.microsoft.com/office/drawing/2014/main" id="{D4A8D61F-522D-11ED-55A6-FA892A48EF49}"/>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26966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BBA77-2E91-47BC-CD79-D4143AC75876}"/>
              </a:ext>
            </a:extLst>
          </p:cNvPr>
          <p:cNvSpPr>
            <a:spLocks noGrp="1"/>
          </p:cNvSpPr>
          <p:nvPr>
            <p:ph type="title"/>
          </p:nvPr>
        </p:nvSpPr>
        <p:spPr>
          <a:xfrm>
            <a:off x="831850" y="1709738"/>
            <a:ext cx="10515600" cy="2852737"/>
          </a:xfrm>
        </p:spPr>
        <p:txBody>
          <a:bodyPr>
            <a:normAutofit/>
          </a:bodyPr>
          <a:lstStyle/>
          <a:p>
            <a:r>
              <a:rPr lang="en-US" sz="3200" dirty="0"/>
              <a:t>Universities are well known and attract many national and international students without having a matching labor market</a:t>
            </a:r>
            <a:endParaRPr lang="sv-SE" sz="3200" dirty="0"/>
          </a:p>
        </p:txBody>
      </p:sp>
      <p:sp>
        <p:nvSpPr>
          <p:cNvPr id="4" name="Textplatzhalter 3">
            <a:extLst>
              <a:ext uri="{FF2B5EF4-FFF2-40B4-BE49-F238E27FC236}">
                <a16:creationId xmlns:a16="http://schemas.microsoft.com/office/drawing/2014/main" id="{83439A25-F8D1-E243-4D3E-B6E01CC55534}"/>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8280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E9FCC-24E5-8970-93E4-4F536C644B55}"/>
              </a:ext>
            </a:extLst>
          </p:cNvPr>
          <p:cNvSpPr>
            <a:spLocks noGrp="1"/>
          </p:cNvSpPr>
          <p:nvPr>
            <p:ph type="title"/>
          </p:nvPr>
        </p:nvSpPr>
        <p:spPr>
          <a:xfrm>
            <a:off x="831850" y="1709738"/>
            <a:ext cx="10515600" cy="2852737"/>
          </a:xfrm>
        </p:spPr>
        <p:txBody>
          <a:bodyPr>
            <a:normAutofit/>
          </a:bodyPr>
          <a:lstStyle/>
          <a:p>
            <a:r>
              <a:rPr lang="en-US" sz="3200" dirty="0"/>
              <a:t>Graduates are being pulled by regions with better opportunities</a:t>
            </a:r>
          </a:p>
        </p:txBody>
      </p:sp>
      <p:sp>
        <p:nvSpPr>
          <p:cNvPr id="4" name="Textplatzhalter 3">
            <a:extLst>
              <a:ext uri="{FF2B5EF4-FFF2-40B4-BE49-F238E27FC236}">
                <a16:creationId xmlns:a16="http://schemas.microsoft.com/office/drawing/2014/main" id="{035AAB73-CD4E-BAD1-46DC-64B74BB75E10}"/>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36558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BDD474-1B3B-0D84-45EA-26C4C5F0555B}"/>
              </a:ext>
            </a:extLst>
          </p:cNvPr>
          <p:cNvSpPr>
            <a:spLocks noGrp="1"/>
          </p:cNvSpPr>
          <p:nvPr>
            <p:ph type="title"/>
          </p:nvPr>
        </p:nvSpPr>
        <p:spPr>
          <a:xfrm>
            <a:off x="1268186" y="365125"/>
            <a:ext cx="8008336" cy="1325563"/>
          </a:xfrm>
        </p:spPr>
        <p:txBody>
          <a:bodyPr/>
          <a:lstStyle/>
          <a:p>
            <a:r>
              <a:rPr lang="sv-SE" dirty="0" err="1"/>
              <a:t>Assignment</a:t>
            </a:r>
          </a:p>
        </p:txBody>
      </p:sp>
      <p:sp>
        <p:nvSpPr>
          <p:cNvPr id="3" name="Underrubrik 2">
            <a:extLst>
              <a:ext uri="{FF2B5EF4-FFF2-40B4-BE49-F238E27FC236}">
                <a16:creationId xmlns:a16="http://schemas.microsoft.com/office/drawing/2014/main" id="{3348B26D-69F5-CF5B-408C-D40BC155F51C}"/>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endParaRPr lang="sv-SE" dirty="0"/>
          </a:p>
          <a:p>
            <a:pPr marL="0" indent="0">
              <a:buNone/>
            </a:pPr>
            <a:r>
              <a:rPr lang="sv-SE" dirty="0"/>
              <a:t>Map the problems and possibilities for entreprenerurship and innovation on your own region.</a:t>
            </a:r>
          </a:p>
        </p:txBody>
      </p:sp>
    </p:spTree>
    <p:extLst>
      <p:ext uri="{BB962C8B-B14F-4D97-AF65-F5344CB8AC3E}">
        <p14:creationId xmlns:p14="http://schemas.microsoft.com/office/powerpoint/2010/main" val="6716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1268413" y="148948"/>
            <a:ext cx="8007350" cy="1757917"/>
          </a:xfrm>
          <a:noFill/>
        </p:spPr>
        <p:txBody>
          <a:bodyPr wrap="square" rtlCol="0">
            <a:spAutoFit/>
          </a:bodyPr>
          <a:lstStyle/>
          <a:p>
            <a:r>
              <a:rPr lang="de-DE" sz="4000" dirty="0"/>
              <a:t> </a:t>
            </a:r>
            <a:r>
              <a:rPr lang="sv-SE" sz="4000" dirty="0"/>
              <a:t>2.1 </a:t>
            </a:r>
            <a:r>
              <a:rPr lang="en-US" sz="4000" dirty="0"/>
              <a:t>Entrepreneurship conditions in </a:t>
            </a:r>
            <a:r>
              <a:rPr lang="en-GB" sz="4000" dirty="0"/>
              <a:t>the Frontrunner university regions</a:t>
            </a:r>
          </a:p>
        </p:txBody>
      </p:sp>
      <p:sp>
        <p:nvSpPr>
          <p:cNvPr id="14" name="Inhaltsplatzhalter 13">
            <a:extLst>
              <a:ext uri="{FF2B5EF4-FFF2-40B4-BE49-F238E27FC236}">
                <a16:creationId xmlns:a16="http://schemas.microsoft.com/office/drawing/2014/main" id="{142A79EF-9F37-40A2-C138-D5B6382AC9F0}"/>
              </a:ext>
            </a:extLst>
          </p:cNvPr>
          <p:cNvSpPr>
            <a:spLocks noGrp="1"/>
          </p:cNvSpPr>
          <p:nvPr>
            <p:ph idx="1"/>
          </p:nvPr>
        </p:nvSpPr>
        <p:spPr>
          <a:xfrm>
            <a:off x="1268413" y="2206625"/>
            <a:ext cx="5745757" cy="3970338"/>
          </a:xfrm>
        </p:spPr>
        <p:txBody>
          <a:bodyPr/>
          <a:lstStyle/>
          <a:p>
            <a:pPr marL="0" indent="0">
              <a:buNone/>
            </a:pPr>
            <a:r>
              <a:rPr lang="sv-SE" dirty="0"/>
              <a:t>Film: 2.1</a:t>
            </a:r>
          </a:p>
          <a:p>
            <a:pPr marL="0" indent="0">
              <a:buNone/>
            </a:pPr>
            <a:endParaRPr lang="sv-SE" dirty="0"/>
          </a:p>
          <a:p>
            <a:pPr marL="0" indent="0">
              <a:buNone/>
            </a:pPr>
            <a:r>
              <a:rPr lang="en-US" dirty="0"/>
              <a:t>Example: “Social enterprises and their ecosystems in Europe” (2020)</a:t>
            </a:r>
          </a:p>
          <a:p>
            <a:pPr marL="0" indent="0">
              <a:buNone/>
            </a:pPr>
            <a:endParaRPr lang="en-US" dirty="0"/>
          </a:p>
          <a:p>
            <a:pPr marL="0" indent="0">
              <a:buNone/>
            </a:pPr>
            <a:r>
              <a:rPr lang="fr-FR" dirty="0">
                <a:hlinkClick r:id="rId3"/>
              </a:rPr>
              <a:t>https://ec.europa.eu/social/main.jsp?catId=738&amp;furtherPubs=yes&amp;pubId=8274&amp;langId=en&amp;</a:t>
            </a:r>
            <a:endParaRPr lang="de-AT" dirty="0"/>
          </a:p>
        </p:txBody>
      </p:sp>
      <p:sp>
        <p:nvSpPr>
          <p:cNvPr id="2" name="textruta 1">
            <a:extLst>
              <a:ext uri="{FF2B5EF4-FFF2-40B4-BE49-F238E27FC236}">
                <a16:creationId xmlns:a16="http://schemas.microsoft.com/office/drawing/2014/main" id="{DAA82181-0938-E017-C273-732BACBB4D5E}"/>
              </a:ext>
            </a:extLst>
          </p:cNvPr>
          <p:cNvSpPr txBox="1"/>
          <p:nvPr/>
        </p:nvSpPr>
        <p:spPr>
          <a:xfrm>
            <a:off x="10046368" y="3513221"/>
            <a:ext cx="184731" cy="369332"/>
          </a:xfrm>
          <a:prstGeom prst="rect">
            <a:avLst/>
          </a:prstGeom>
          <a:noFill/>
        </p:spPr>
        <p:txBody>
          <a:bodyPr wrap="none" rtlCol="0">
            <a:spAutoFit/>
          </a:bodyPr>
          <a:lstStyle/>
          <a:p>
            <a:endParaRPr lang="en-GB" dirty="0"/>
          </a:p>
        </p:txBody>
      </p:sp>
      <p:pic>
        <p:nvPicPr>
          <p:cNvPr id="5" name="Bildobjekt 4" descr="En bild som visar text, skärmbild, design, affisch&#10;&#10;Automatiskt genererad beskrivning">
            <a:hlinkClick r:id="rId3"/>
            <a:extLst>
              <a:ext uri="{FF2B5EF4-FFF2-40B4-BE49-F238E27FC236}">
                <a16:creationId xmlns:a16="http://schemas.microsoft.com/office/drawing/2014/main" id="{9C53E23E-0B1F-66F3-995A-725D96C44E3A}"/>
              </a:ext>
            </a:extLst>
          </p:cNvPr>
          <p:cNvPicPr>
            <a:picLocks noChangeAspect="1"/>
          </p:cNvPicPr>
          <p:nvPr/>
        </p:nvPicPr>
        <p:blipFill>
          <a:blip r:embed="rId4"/>
          <a:stretch>
            <a:fillRect/>
          </a:stretch>
        </p:blipFill>
        <p:spPr>
          <a:xfrm>
            <a:off x="7279568" y="2206222"/>
            <a:ext cx="2541609" cy="3590143"/>
          </a:xfrm>
          <a:prstGeom prst="rect">
            <a:avLst/>
          </a:prstGeom>
        </p:spPr>
      </p:pic>
      <p:pic>
        <p:nvPicPr>
          <p:cNvPr id="18" name="Grafik 17" descr="Ein Bild, das Muster, Text, Grafiken, Schrift enthält.&#10;&#10;Automatisch generierte Beschreibung">
            <a:extLst>
              <a:ext uri="{FF2B5EF4-FFF2-40B4-BE49-F238E27FC236}">
                <a16:creationId xmlns:a16="http://schemas.microsoft.com/office/drawing/2014/main" id="{F95460C4-4F0A-F26C-27E1-4D1AB49B7FDD}"/>
              </a:ext>
            </a:extLst>
          </p:cNvPr>
          <p:cNvPicPr>
            <a:picLocks noChangeAspect="1"/>
          </p:cNvPicPr>
          <p:nvPr/>
        </p:nvPicPr>
        <p:blipFill>
          <a:blip r:embed="rId5"/>
          <a:stretch>
            <a:fillRect/>
          </a:stretch>
        </p:blipFill>
        <p:spPr>
          <a:xfrm>
            <a:off x="10498146" y="5297390"/>
            <a:ext cx="1319984" cy="1319984"/>
          </a:xfrm>
          <a:prstGeom prst="rect">
            <a:avLst/>
          </a:prstGeom>
        </p:spPr>
      </p:pic>
    </p:spTree>
    <p:extLst>
      <p:ext uri="{BB962C8B-B14F-4D97-AF65-F5344CB8AC3E}">
        <p14:creationId xmlns:p14="http://schemas.microsoft.com/office/powerpoint/2010/main" val="10050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70204-F676-9CD9-2052-0E9A2A98BAEC}"/>
              </a:ext>
            </a:extLst>
          </p:cNvPr>
          <p:cNvSpPr>
            <a:spLocks noGrp="1"/>
          </p:cNvSpPr>
          <p:nvPr>
            <p:ph type="title"/>
          </p:nvPr>
        </p:nvSpPr>
        <p:spPr>
          <a:xfrm>
            <a:off x="1268186" y="365125"/>
            <a:ext cx="8008336" cy="1325563"/>
          </a:xfrm>
        </p:spPr>
        <p:txBody>
          <a:bodyPr/>
          <a:lstStyle/>
          <a:p>
            <a:r>
              <a:rPr lang="en-GB" dirty="0"/>
              <a:t>Brain Drain</a:t>
            </a:r>
          </a:p>
        </p:txBody>
      </p:sp>
      <p:sp>
        <p:nvSpPr>
          <p:cNvPr id="6" name="Inhaltsplatzhalter 5">
            <a:extLst>
              <a:ext uri="{FF2B5EF4-FFF2-40B4-BE49-F238E27FC236}">
                <a16:creationId xmlns:a16="http://schemas.microsoft.com/office/drawing/2014/main" id="{EA0CCE8D-8E66-115F-F56F-1F73C5D2792D}"/>
              </a:ext>
            </a:extLst>
          </p:cNvPr>
          <p:cNvSpPr>
            <a:spLocks noGrp="1"/>
          </p:cNvSpPr>
          <p:nvPr>
            <p:ph idx="1"/>
          </p:nvPr>
        </p:nvSpPr>
        <p:spPr/>
        <p:txBody>
          <a:bodyPr/>
          <a:lstStyle/>
          <a:p>
            <a:r>
              <a:rPr lang="en-US" dirty="0"/>
              <a:t>Universities prepare students for various careers based on the demands of the labor market</a:t>
            </a:r>
          </a:p>
          <a:p>
            <a:endParaRPr lang="en-US" dirty="0"/>
          </a:p>
          <a:p>
            <a:r>
              <a:rPr lang="en-US" dirty="0"/>
              <a:t>The high degree of labor mobility in Europe and around the world has increased the competition for trained competence in both regions and countries.</a:t>
            </a:r>
          </a:p>
          <a:p>
            <a:endParaRPr lang="en-US" dirty="0"/>
          </a:p>
          <a:p>
            <a:r>
              <a:rPr lang="en-US" dirty="0"/>
              <a:t>Places that lack economic and industrial diversity often experience greater brain drain.</a:t>
            </a:r>
          </a:p>
          <a:p>
            <a:endParaRPr lang="de-AT" dirty="0"/>
          </a:p>
        </p:txBody>
      </p:sp>
    </p:spTree>
    <p:extLst>
      <p:ext uri="{BB962C8B-B14F-4D97-AF65-F5344CB8AC3E}">
        <p14:creationId xmlns:p14="http://schemas.microsoft.com/office/powerpoint/2010/main" val="34056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3A65D-3E3B-0BDF-B128-B9C741953D56}"/>
              </a:ext>
            </a:extLst>
          </p:cNvPr>
          <p:cNvSpPr>
            <a:spLocks noGrp="1"/>
          </p:cNvSpPr>
          <p:nvPr>
            <p:ph type="title"/>
          </p:nvPr>
        </p:nvSpPr>
        <p:spPr>
          <a:xfrm>
            <a:off x="1268186" y="365125"/>
            <a:ext cx="8008336" cy="1325563"/>
          </a:xfrm>
        </p:spPr>
        <p:txBody>
          <a:bodyPr/>
          <a:lstStyle/>
          <a:p>
            <a:r>
              <a:rPr lang="en-GB" dirty="0"/>
              <a:t>Regions and brain drain</a:t>
            </a:r>
          </a:p>
        </p:txBody>
      </p:sp>
      <p:sp>
        <p:nvSpPr>
          <p:cNvPr id="3" name="Platshållare för innehåll 2">
            <a:extLst>
              <a:ext uri="{FF2B5EF4-FFF2-40B4-BE49-F238E27FC236}">
                <a16:creationId xmlns:a16="http://schemas.microsoft.com/office/drawing/2014/main" id="{3BC1DF63-FFD5-B982-E037-F93F092EF52B}"/>
              </a:ext>
            </a:extLst>
          </p:cNvPr>
          <p:cNvSpPr>
            <a:spLocks noGrp="1"/>
          </p:cNvSpPr>
          <p:nvPr>
            <p:ph idx="1"/>
          </p:nvPr>
        </p:nvSpPr>
        <p:spPr>
          <a:xfrm>
            <a:off x="1268186" y="1825625"/>
            <a:ext cx="10085614" cy="4351338"/>
          </a:xfrm>
        </p:spPr>
        <p:txBody>
          <a:bodyPr>
            <a:normAutofit/>
          </a:bodyPr>
          <a:lstStyle/>
          <a:p>
            <a:r>
              <a:rPr lang="en-GB" dirty="0"/>
              <a:t>Entrepreneurship and education are crucial assets and driving forces for societies' economic and social welfare</a:t>
            </a:r>
          </a:p>
          <a:p>
            <a:r>
              <a:rPr lang="en-GB" dirty="0"/>
              <a:t>The universities in a region attract and train students, who then create the spread of knowledge to local companies and/or start their own businesses</a:t>
            </a:r>
          </a:p>
          <a:p>
            <a:r>
              <a:rPr lang="en-GB" dirty="0"/>
              <a:t>Although university towns can provide local services, such as housing, community services, culture, etc., many towns struggle with retaining recent graduates</a:t>
            </a:r>
          </a:p>
        </p:txBody>
      </p:sp>
    </p:spTree>
    <p:extLst>
      <p:ext uri="{BB962C8B-B14F-4D97-AF65-F5344CB8AC3E}">
        <p14:creationId xmlns:p14="http://schemas.microsoft.com/office/powerpoint/2010/main" val="354944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de-DE" dirty="0"/>
              <a:t>Classification </a:t>
            </a:r>
            <a:r>
              <a:rPr lang="de-DE" dirty="0" err="1"/>
              <a:t>of</a:t>
            </a:r>
            <a:r>
              <a:rPr lang="de-DE" dirty="0"/>
              <a:t> Brain Drain </a:t>
            </a:r>
            <a:r>
              <a:rPr lang="de-DE" dirty="0" err="1"/>
              <a:t>Regions</a:t>
            </a:r>
            <a:endParaRPr lang="en-GB" dirty="0" err="1"/>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4E7647DD-F8D9-9097-69F0-DC91608D49E6}"/>
              </a:ext>
            </a:extLst>
          </p:cNvPr>
          <p:cNvSpPr>
            <a:spLocks noGrp="1"/>
          </p:cNvSpPr>
          <p:nvPr>
            <p:ph type="subTitle" idx="1"/>
          </p:nvPr>
        </p:nvSpPr>
        <p:spPr/>
        <p:txBody>
          <a:bodyPr/>
          <a:lstStyle/>
          <a:p>
            <a:pPr marL="342900" indent="-342900">
              <a:buFont typeface="Arial" panose="020B0604020202020204" pitchFamily="34" charset="0"/>
              <a:buChar char="•"/>
            </a:pPr>
            <a:r>
              <a:rPr lang="de-DE" dirty="0"/>
              <a:t>The </a:t>
            </a:r>
            <a:r>
              <a:rPr lang="de-DE" dirty="0" err="1"/>
              <a:t>project</a:t>
            </a:r>
            <a:r>
              <a:rPr lang="de-DE" dirty="0"/>
              <a:t> ENDORSE</a:t>
            </a:r>
          </a:p>
          <a:p>
            <a:pPr marL="342900" indent="-342900">
              <a:buFont typeface="Arial" panose="020B0604020202020204" pitchFamily="34" charset="0"/>
              <a:buChar char="•"/>
            </a:pPr>
            <a:r>
              <a:rPr lang="de-DE" dirty="0" err="1"/>
              <a:t>Methodology</a:t>
            </a:r>
            <a:endParaRPr lang="de-DE" dirty="0"/>
          </a:p>
          <a:p>
            <a:pPr marL="342900" indent="-342900">
              <a:buFont typeface="Arial" panose="020B0604020202020204" pitchFamily="34" charset="0"/>
              <a:buChar char="•"/>
            </a:pPr>
            <a:r>
              <a:rPr lang="de-DE" dirty="0" err="1"/>
              <a:t>Results</a:t>
            </a:r>
            <a:endParaRPr lang="de-DE" dirty="0"/>
          </a:p>
          <a:p>
            <a:pPr marL="342900" indent="-342900">
              <a:buFont typeface="Arial" panose="020B0604020202020204" pitchFamily="34" charset="0"/>
              <a:buChar char="•"/>
            </a:pPr>
            <a:endParaRPr lang="de-AT" dirty="0"/>
          </a:p>
        </p:txBody>
      </p:sp>
    </p:spTree>
    <p:extLst>
      <p:ext uri="{BB962C8B-B14F-4D97-AF65-F5344CB8AC3E}">
        <p14:creationId xmlns:p14="http://schemas.microsoft.com/office/powerpoint/2010/main" val="282611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5BF5-4B9E-154D-80C5-1290D3F30AD4}"/>
              </a:ext>
            </a:extLst>
          </p:cNvPr>
          <p:cNvSpPr>
            <a:spLocks noGrp="1"/>
          </p:cNvSpPr>
          <p:nvPr>
            <p:ph type="title"/>
          </p:nvPr>
        </p:nvSpPr>
        <p:spPr>
          <a:xfrm>
            <a:off x="1268186" y="365125"/>
            <a:ext cx="8008336" cy="1325563"/>
          </a:xfrm>
        </p:spPr>
        <p:txBody>
          <a:bodyPr>
            <a:normAutofit/>
          </a:bodyPr>
          <a:lstStyle/>
          <a:p>
            <a:r>
              <a:rPr lang="de-DE"/>
              <a:t>ENDORSE</a:t>
            </a:r>
          </a:p>
        </p:txBody>
      </p:sp>
      <p:sp>
        <p:nvSpPr>
          <p:cNvPr id="3" name="Inhaltsplatzhalter 2">
            <a:extLst>
              <a:ext uri="{FF2B5EF4-FFF2-40B4-BE49-F238E27FC236}">
                <a16:creationId xmlns:a16="http://schemas.microsoft.com/office/drawing/2014/main" id="{914E0EFE-A80D-2341-87FB-906B0D4F34DD}"/>
              </a:ext>
            </a:extLst>
          </p:cNvPr>
          <p:cNvSpPr>
            <a:spLocks noGrp="1"/>
          </p:cNvSpPr>
          <p:nvPr>
            <p:ph idx="1"/>
          </p:nvPr>
        </p:nvSpPr>
        <p:spPr>
          <a:xfrm>
            <a:off x="1268413" y="1825625"/>
            <a:ext cx="10085387" cy="4151179"/>
          </a:xfrm>
        </p:spPr>
        <p:txBody>
          <a:bodyPr vert="horz" lIns="91440" tIns="45720" rIns="91440" bIns="45720" rtlCol="0" anchor="t">
            <a:normAutofit fontScale="92500" lnSpcReduction="10000"/>
          </a:bodyPr>
          <a:lstStyle/>
          <a:p>
            <a:r>
              <a:rPr lang="en-US" dirty="0"/>
              <a:t>is an Erasmus+ funded project that addresses university cities affected by brain drain</a:t>
            </a:r>
          </a:p>
          <a:p>
            <a:r>
              <a:rPr lang="en-US" dirty="0"/>
              <a:t>proves a concept to boost entrepreneurial activities of students at university locations</a:t>
            </a:r>
          </a:p>
          <a:p>
            <a:r>
              <a:rPr lang="en-US" dirty="0"/>
              <a:t>offers guidance on how to optimize the university-firms-municipality link </a:t>
            </a:r>
          </a:p>
          <a:p>
            <a:r>
              <a:rPr lang="en-US" dirty="0"/>
              <a:t>suggests a modularized teaching concept that includes multiple stakeholders  </a:t>
            </a:r>
          </a:p>
          <a:p>
            <a:r>
              <a:rPr lang="en-US" dirty="0"/>
              <a:t>provides teaching material, guidelines and policy suggestions for customizing entrepreneurial activities and business incentives to the needs and resources of the university locations </a:t>
            </a:r>
          </a:p>
          <a:p>
            <a:endParaRPr lang="de-DE" dirty="0"/>
          </a:p>
        </p:txBody>
      </p:sp>
      <p:pic>
        <p:nvPicPr>
          <p:cNvPr id="1026" name="Picture 2">
            <a:extLst>
              <a:ext uri="{FF2B5EF4-FFF2-40B4-BE49-F238E27FC236}">
                <a16:creationId xmlns:a16="http://schemas.microsoft.com/office/drawing/2014/main" id="{9B5D4F07-9DF4-2463-1335-1F1676AF0C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9"/>
          <a:stretch/>
        </p:blipFill>
        <p:spPr bwMode="auto">
          <a:xfrm>
            <a:off x="720282" y="5976804"/>
            <a:ext cx="11471718" cy="88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8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15FF7-9A73-6B38-B4F4-D61071C1CB50}"/>
              </a:ext>
            </a:extLst>
          </p:cNvPr>
          <p:cNvSpPr>
            <a:spLocks noGrp="1"/>
          </p:cNvSpPr>
          <p:nvPr>
            <p:ph type="title"/>
          </p:nvPr>
        </p:nvSpPr>
        <p:spPr>
          <a:xfrm>
            <a:off x="1268186" y="365125"/>
            <a:ext cx="8008336" cy="1325563"/>
          </a:xfrm>
        </p:spPr>
        <p:txBody>
          <a:bodyPr/>
          <a:lstStyle/>
          <a:p>
            <a:r>
              <a:rPr lang="de-DE" dirty="0"/>
              <a:t>Classification </a:t>
            </a:r>
            <a:r>
              <a:rPr lang="de-DE" dirty="0" err="1"/>
              <a:t>methodology</a:t>
            </a:r>
            <a:r>
              <a:rPr lang="de-DE" dirty="0"/>
              <a:t> 2022</a:t>
            </a:r>
          </a:p>
        </p:txBody>
      </p:sp>
      <p:sp>
        <p:nvSpPr>
          <p:cNvPr id="3" name="Inhaltsplatzhalter 2">
            <a:extLst>
              <a:ext uri="{FF2B5EF4-FFF2-40B4-BE49-F238E27FC236}">
                <a16:creationId xmlns:a16="http://schemas.microsoft.com/office/drawing/2014/main" id="{D2D0307C-51C4-093A-98DA-25C593966A41}"/>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r>
              <a:rPr lang="de-DE" dirty="0"/>
              <a:t>1. </a:t>
            </a:r>
            <a:r>
              <a:rPr lang="de-DE" dirty="0" err="1"/>
              <a:t>Identifying</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err="1"/>
              <a:t>Comparison</a:t>
            </a:r>
            <a:r>
              <a:rPr lang="de-DE" dirty="0"/>
              <a:t> </a:t>
            </a:r>
            <a:r>
              <a:rPr lang="de-DE" dirty="0" err="1"/>
              <a:t>of</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persons</a:t>
            </a:r>
            <a:r>
              <a:rPr lang="de-DE" dirty="0"/>
              <a:t> </a:t>
            </a:r>
            <a:r>
              <a:rPr lang="de-DE" dirty="0" err="1"/>
              <a:t>aged</a:t>
            </a:r>
            <a:r>
              <a:rPr lang="de-DE" dirty="0"/>
              <a:t> 25-34 </a:t>
            </a:r>
            <a:r>
              <a:rPr lang="de-DE" dirty="0" err="1"/>
              <a:t>with</a:t>
            </a:r>
            <a:r>
              <a:rPr lang="de-DE" dirty="0"/>
              <a:t> </a:t>
            </a:r>
            <a:r>
              <a:rPr lang="de-DE" dirty="0" err="1"/>
              <a:t>tertiary</a:t>
            </a:r>
            <a:r>
              <a:rPr lang="de-DE" dirty="0"/>
              <a:t> </a:t>
            </a:r>
            <a:r>
              <a:rPr lang="de-DE" dirty="0" err="1"/>
              <a:t>education</a:t>
            </a:r>
            <a:r>
              <a:rPr lang="de-DE" dirty="0"/>
              <a:t> in </a:t>
            </a:r>
            <a:r>
              <a:rPr lang="de-DE" dirty="0" err="1"/>
              <a:t>to</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graduates</a:t>
            </a:r>
            <a:r>
              <a:rPr lang="de-DE" dirty="0"/>
              <a:t> </a:t>
            </a:r>
          </a:p>
          <a:p>
            <a:pPr lvl="2"/>
            <a:r>
              <a:rPr lang="de-DE" dirty="0"/>
              <a:t> </a:t>
            </a:r>
            <a:r>
              <a:rPr lang="de-DE" dirty="0" err="1"/>
              <a:t>if</a:t>
            </a:r>
            <a:r>
              <a:rPr lang="de-DE" dirty="0"/>
              <a:t> a </a:t>
            </a:r>
            <a:r>
              <a:rPr lang="de-DE" dirty="0" err="1"/>
              <a:t>region</a:t>
            </a:r>
            <a:r>
              <a:rPr lang="de-DE" dirty="0"/>
              <a:t> </a:t>
            </a:r>
            <a:r>
              <a:rPr lang="de-DE" dirty="0" err="1"/>
              <a:t>had</a:t>
            </a:r>
            <a:r>
              <a:rPr lang="de-DE" dirty="0"/>
              <a:t> </a:t>
            </a:r>
            <a:r>
              <a:rPr lang="de-DE" dirty="0" err="1"/>
              <a:t>less</a:t>
            </a:r>
            <a:r>
              <a:rPr lang="de-DE" dirty="0"/>
              <a:t> stock </a:t>
            </a:r>
            <a:r>
              <a:rPr lang="de-DE" dirty="0" err="1"/>
              <a:t>of</a:t>
            </a:r>
            <a:r>
              <a:rPr lang="de-DE" dirty="0"/>
              <a:t> human </a:t>
            </a:r>
            <a:r>
              <a:rPr lang="de-DE" dirty="0" err="1"/>
              <a:t>capital</a:t>
            </a:r>
            <a:r>
              <a:rPr lang="de-DE" dirty="0"/>
              <a:t> </a:t>
            </a:r>
            <a:r>
              <a:rPr lang="de-DE" dirty="0" err="1"/>
              <a:t>than</a:t>
            </a:r>
            <a:r>
              <a:rPr lang="de-DE" dirty="0"/>
              <a:t> </a:t>
            </a:r>
            <a:r>
              <a:rPr lang="de-DE" dirty="0" err="1"/>
              <a:t>it</a:t>
            </a:r>
            <a:r>
              <a:rPr lang="de-DE" dirty="0"/>
              <a:t> </a:t>
            </a:r>
            <a:r>
              <a:rPr lang="de-DE" dirty="0" err="1"/>
              <a:t>produces</a:t>
            </a:r>
            <a:r>
              <a:rPr lang="de-DE" dirty="0"/>
              <a:t> → </a:t>
            </a:r>
            <a:r>
              <a:rPr lang="de-DE" dirty="0" err="1"/>
              <a:t>brain</a:t>
            </a:r>
            <a:r>
              <a:rPr lang="de-DE" dirty="0"/>
              <a:t> drain </a:t>
            </a:r>
            <a:r>
              <a:rPr lang="de-DE" dirty="0" err="1"/>
              <a:t>region</a:t>
            </a:r>
            <a:endParaRPr lang="de-DE" dirty="0"/>
          </a:p>
          <a:p>
            <a:pPr lvl="2"/>
            <a:endParaRPr lang="de-DE" dirty="0"/>
          </a:p>
          <a:p>
            <a:pPr marL="0" indent="0">
              <a:buNone/>
            </a:pPr>
            <a:r>
              <a:rPr lang="de-DE" dirty="0"/>
              <a:t>2. Classification </a:t>
            </a:r>
            <a:r>
              <a:rPr lang="de-DE" dirty="0" err="1"/>
              <a:t>of</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a:t>Ranking </a:t>
            </a:r>
            <a:r>
              <a:rPr lang="de-DE" dirty="0" err="1"/>
              <a:t>based</a:t>
            </a:r>
            <a:r>
              <a:rPr lang="de-DE" dirty="0"/>
              <a:t> on a </a:t>
            </a:r>
            <a:r>
              <a:rPr lang="de-DE" dirty="0" err="1"/>
              <a:t>composite</a:t>
            </a:r>
            <a:r>
              <a:rPr lang="de-DE" dirty="0"/>
              <a:t> </a:t>
            </a:r>
            <a:r>
              <a:rPr lang="de-DE" dirty="0" err="1"/>
              <a:t>indicator</a:t>
            </a:r>
            <a:r>
              <a:rPr lang="de-DE" dirty="0"/>
              <a:t> </a:t>
            </a:r>
            <a:r>
              <a:rPr lang="de-DE" dirty="0" err="1"/>
              <a:t>using</a:t>
            </a:r>
            <a:r>
              <a:rPr lang="de-DE" dirty="0"/>
              <a:t> a </a:t>
            </a:r>
            <a:r>
              <a:rPr lang="de-DE" dirty="0" err="1"/>
              <a:t>set</a:t>
            </a:r>
            <a:r>
              <a:rPr lang="de-DE" dirty="0"/>
              <a:t> </a:t>
            </a:r>
            <a:r>
              <a:rPr lang="de-DE" dirty="0" err="1"/>
              <a:t>of</a:t>
            </a:r>
            <a:r>
              <a:rPr lang="de-DE" dirty="0"/>
              <a:t> </a:t>
            </a:r>
            <a:r>
              <a:rPr lang="de-DE" dirty="0" err="1"/>
              <a:t>socioeconomic</a:t>
            </a:r>
            <a:r>
              <a:rPr lang="de-DE" dirty="0"/>
              <a:t> </a:t>
            </a:r>
            <a:r>
              <a:rPr lang="de-DE" dirty="0" err="1"/>
              <a:t>indicators</a:t>
            </a:r>
            <a:endParaRPr lang="de-DE" dirty="0"/>
          </a:p>
          <a:p>
            <a:pPr lvl="1"/>
            <a:r>
              <a:rPr lang="de-DE" dirty="0"/>
              <a:t>Subsequent </a:t>
            </a:r>
            <a:r>
              <a:rPr lang="de-DE" dirty="0" err="1"/>
              <a:t>clustering</a:t>
            </a:r>
            <a:r>
              <a:rPr lang="de-DE" dirty="0"/>
              <a:t> and </a:t>
            </a:r>
            <a:r>
              <a:rPr lang="de-DE" dirty="0" err="1"/>
              <a:t>geovisualization</a:t>
            </a:r>
            <a:endParaRPr lang="de-DE" dirty="0"/>
          </a:p>
        </p:txBody>
      </p:sp>
    </p:spTree>
    <p:extLst>
      <p:ext uri="{BB962C8B-B14F-4D97-AF65-F5344CB8AC3E}">
        <p14:creationId xmlns:p14="http://schemas.microsoft.com/office/powerpoint/2010/main" val="104586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3FF5-C036-D727-309C-4969843C066F}"/>
              </a:ext>
            </a:extLst>
          </p:cNvPr>
          <p:cNvSpPr>
            <a:spLocks noGrp="1"/>
          </p:cNvSpPr>
          <p:nvPr>
            <p:ph type="title"/>
          </p:nvPr>
        </p:nvSpPr>
        <p:spPr>
          <a:xfrm>
            <a:off x="1268186" y="365125"/>
            <a:ext cx="8008336" cy="1325563"/>
          </a:xfrm>
        </p:spPr>
        <p:txBody>
          <a:bodyPr/>
          <a:lstStyle/>
          <a:p>
            <a:r>
              <a:rPr lang="de-DE" dirty="0" err="1"/>
              <a:t>Methodology</a:t>
            </a:r>
            <a:endParaRPr lang="de-AT" dirty="0"/>
          </a:p>
        </p:txBody>
      </p:sp>
      <p:sp>
        <p:nvSpPr>
          <p:cNvPr id="6" name="Inhaltsplatzhalter 5">
            <a:extLst>
              <a:ext uri="{FF2B5EF4-FFF2-40B4-BE49-F238E27FC236}">
                <a16:creationId xmlns:a16="http://schemas.microsoft.com/office/drawing/2014/main" id="{612B000F-E47C-0405-8334-8330A4CC14FC}"/>
              </a:ext>
            </a:extLst>
          </p:cNvPr>
          <p:cNvSpPr>
            <a:spLocks noGrp="1"/>
          </p:cNvSpPr>
          <p:nvPr>
            <p:ph idx="1"/>
          </p:nvPr>
        </p:nvSpPr>
        <p:spPr/>
        <p:txBody>
          <a:bodyPr/>
          <a:lstStyle/>
          <a:p>
            <a:endParaRPr lang="de-AT"/>
          </a:p>
        </p:txBody>
      </p:sp>
      <p:graphicFrame>
        <p:nvGraphicFramePr>
          <p:cNvPr id="4" name="Tabelle 3">
            <a:extLst>
              <a:ext uri="{FF2B5EF4-FFF2-40B4-BE49-F238E27FC236}">
                <a16:creationId xmlns:a16="http://schemas.microsoft.com/office/drawing/2014/main" id="{0F50B98E-F539-581D-4310-D07F75291564}"/>
              </a:ext>
            </a:extLst>
          </p:cNvPr>
          <p:cNvGraphicFramePr>
            <a:graphicFrameLocks noGrp="1"/>
          </p:cNvGraphicFramePr>
          <p:nvPr/>
        </p:nvGraphicFramePr>
        <p:xfrm>
          <a:off x="1268186" y="1825625"/>
          <a:ext cx="10143936" cy="4351321"/>
        </p:xfrm>
        <a:graphic>
          <a:graphicData uri="http://schemas.openxmlformats.org/drawingml/2006/table">
            <a:tbl>
              <a:tblPr/>
              <a:tblGrid>
                <a:gridCol w="3381312">
                  <a:extLst>
                    <a:ext uri="{9D8B030D-6E8A-4147-A177-3AD203B41FA5}">
                      <a16:colId xmlns:a16="http://schemas.microsoft.com/office/drawing/2014/main" val="330667065"/>
                    </a:ext>
                  </a:extLst>
                </a:gridCol>
                <a:gridCol w="3381312">
                  <a:extLst>
                    <a:ext uri="{9D8B030D-6E8A-4147-A177-3AD203B41FA5}">
                      <a16:colId xmlns:a16="http://schemas.microsoft.com/office/drawing/2014/main" val="2136611910"/>
                    </a:ext>
                  </a:extLst>
                </a:gridCol>
                <a:gridCol w="3381312">
                  <a:extLst>
                    <a:ext uri="{9D8B030D-6E8A-4147-A177-3AD203B41FA5}">
                      <a16:colId xmlns:a16="http://schemas.microsoft.com/office/drawing/2014/main" val="3933254670"/>
                    </a:ext>
                  </a:extLst>
                </a:gridCol>
              </a:tblGrid>
              <a:tr h="467497">
                <a:tc>
                  <a:txBody>
                    <a:bodyPr/>
                    <a:lstStyle/>
                    <a:p>
                      <a:pPr algn="l" fontAlgn="base"/>
                      <a:r>
                        <a:rPr lang="en-US" sz="2000" b="1" i="0" dirty="0">
                          <a:solidFill>
                            <a:srgbClr val="FFFFFF"/>
                          </a:solidFill>
                          <a:effectLst/>
                          <a:latin typeface="Calibri" panose="020F0502020204030204" pitchFamily="34" charset="0"/>
                        </a:rPr>
                        <a:t>Human capital​</a:t>
                      </a:r>
                      <a:endParaRPr lang="en-US" sz="24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Industry ​</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Government​</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885492703"/>
                  </a:ext>
                </a:extLst>
              </a:tr>
              <a:tr h="467497">
                <a:tc>
                  <a:txBody>
                    <a:bodyPr/>
                    <a:lstStyle/>
                    <a:p>
                      <a:pPr algn="l" fontAlgn="base"/>
                      <a:r>
                        <a:rPr lang="en-US" sz="2000" b="0" i="0" dirty="0">
                          <a:solidFill>
                            <a:srgbClr val="0D385E"/>
                          </a:solidFill>
                          <a:effectLst/>
                          <a:latin typeface="Calibri" panose="020F0502020204030204" pitchFamily="34" charset="0"/>
                        </a:rPr>
                        <a:t>Median age​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GDP per capita​</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Population Density​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02997649"/>
                  </a:ext>
                </a:extLst>
              </a:tr>
              <a:tr h="827111">
                <a:tc>
                  <a:txBody>
                    <a:bodyPr/>
                    <a:lstStyle/>
                    <a:p>
                      <a:pPr algn="l" fontAlgn="base"/>
                      <a:r>
                        <a:rPr lang="en-US" sz="2000" b="0" i="0" dirty="0">
                          <a:solidFill>
                            <a:srgbClr val="0D385E"/>
                          </a:solidFill>
                          <a:effectLst/>
                          <a:latin typeface="Calibri" panose="020F0502020204030204" pitchFamily="34" charset="0"/>
                        </a:rPr>
                        <a:t>Net migration​</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Productivity (GVA per Employee)​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Tourism Arrivals​</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244731324"/>
                  </a:ext>
                </a:extLst>
              </a:tr>
              <a:tr h="827111">
                <a:tc>
                  <a:txBody>
                    <a:bodyPr/>
                    <a:lstStyle/>
                    <a:p>
                      <a:pPr algn="l" fontAlgn="base"/>
                      <a:r>
                        <a:rPr lang="en-US" sz="2000" b="0" i="0">
                          <a:solidFill>
                            <a:srgbClr val="0D385E"/>
                          </a:solidFill>
                          <a:effectLst/>
                          <a:latin typeface="Calibri" panose="020F0502020204030204" pitchFamily="34" charset="0"/>
                        </a:rPr>
                        <a:t>Tertiary Education of Working Population​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Gross fixed capital formation​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Infant Mortality Rate​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823816437"/>
                  </a:ext>
                </a:extLst>
              </a:tr>
              <a:tr h="467497">
                <a:tc>
                  <a:txBody>
                    <a:bodyPr/>
                    <a:lstStyle/>
                    <a:p>
                      <a:pPr algn="l" fontAlgn="base"/>
                      <a:r>
                        <a:rPr lang="en-US" sz="2000" b="0" i="0">
                          <a:solidFill>
                            <a:srgbClr val="0D385E"/>
                          </a:solidFill>
                          <a:effectLst/>
                          <a:latin typeface="Calibri" panose="020F0502020204030204" pitchFamily="34" charset="0"/>
                        </a:rPr>
                        <a:t>Youth Employment​</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Diversity​</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Gender Employment Gap​</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47897689"/>
                  </a:ext>
                </a:extLst>
              </a:tr>
              <a:tr h="827111">
                <a:tc>
                  <a:txBody>
                    <a:bodyPr/>
                    <a:lstStyle/>
                    <a:p>
                      <a:pPr algn="l" fontAlgn="base"/>
                      <a:r>
                        <a:rPr lang="en-US" sz="2000" b="0" i="0">
                          <a:solidFill>
                            <a:srgbClr val="0D385E"/>
                          </a:solidFill>
                          <a:effectLst/>
                          <a:latin typeface="Calibri" panose="020F0502020204030204" pitchFamily="34" charset="0"/>
                        </a:rPr>
                        <a:t>Household Income​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Persons employed in Science &amp; Technology​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Taxes on Income &amp; Wealth​</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303893907"/>
                  </a:ext>
                </a:extLst>
              </a:tr>
              <a:tr h="467497">
                <a:tc>
                  <a:txBody>
                    <a:bodyPr/>
                    <a:lstStyle/>
                    <a:p>
                      <a:pPr algn="l" fontAlgn="base"/>
                      <a:r>
                        <a:rPr lang="en-US" sz="2000" b="0" i="0">
                          <a:solidFill>
                            <a:srgbClr val="0D385E"/>
                          </a:solidFill>
                          <a:effectLst/>
                          <a:latin typeface="Calibri" panose="020F0502020204030204" pitchFamily="34" charset="0"/>
                        </a:rPr>
                        <a:t>Poverty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a:solidFill>
                            <a:srgbClr val="0D385E"/>
                          </a:solidFill>
                          <a:effectLst/>
                          <a:latin typeface="Calibri" panose="020F0502020204030204" pitchFamily="34" charset="0"/>
                        </a:rPr>
                        <a:t>Enterprise Growth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Resilience​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127854146"/>
                  </a:ext>
                </a:extLst>
              </a:tr>
            </a:tbl>
          </a:graphicData>
        </a:graphic>
      </p:graphicFrame>
      <p:sp>
        <p:nvSpPr>
          <p:cNvPr id="5" name="Rectangle 1">
            <a:extLst>
              <a:ext uri="{FF2B5EF4-FFF2-40B4-BE49-F238E27FC236}">
                <a16:creationId xmlns:a16="http://schemas.microsoft.com/office/drawing/2014/main" id="{04784A5E-05CD-6959-2ECB-D35A365E79B6}"/>
              </a:ext>
            </a:extLst>
          </p:cNvPr>
          <p:cNvSpPr>
            <a:spLocks noChangeArrowheads="1"/>
          </p:cNvSpPr>
          <p:nvPr/>
        </p:nvSpPr>
        <p:spPr bwMode="auto">
          <a:xfrm>
            <a:off x="3257550" y="197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080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id="{0C48420A-1EAA-1547-D438-725993FB7AEF}"/>
              </a:ext>
            </a:extLst>
          </p:cNvPr>
          <p:cNvPicPr>
            <a:picLocks noChangeAspect="1"/>
          </p:cNvPicPr>
          <p:nvPr/>
        </p:nvPicPr>
        <p:blipFill rotWithShape="1">
          <a:blip r:embed="rId2">
            <a:extLst>
              <a:ext uri="{28A0092B-C50C-407E-A947-70E740481C1C}">
                <a14:useLocalDpi xmlns:a14="http://schemas.microsoft.com/office/drawing/2010/main" val="0"/>
              </a:ext>
            </a:extLst>
          </a:blip>
          <a:srcRect l="30155" t="21725" r="26121" b="7629"/>
          <a:stretch/>
        </p:blipFill>
        <p:spPr bwMode="auto">
          <a:xfrm>
            <a:off x="1268413" y="1303759"/>
            <a:ext cx="5864700" cy="4931363"/>
          </a:xfrm>
          <a:prstGeom prst="rect">
            <a:avLst/>
          </a:prstGeom>
          <a:ln>
            <a:noFill/>
          </a:ln>
          <a:extLst>
            <a:ext uri="{53640926-AAD7-44D8-BBD7-CCE9431645EC}">
              <a14:shadowObscured xmlns:a14="http://schemas.microsoft.com/office/drawing/2010/main"/>
            </a:ext>
          </a:extLst>
        </p:spPr>
      </p:pic>
      <p:grpSp>
        <p:nvGrpSpPr>
          <p:cNvPr id="5" name="Gruppieren 4">
            <a:extLst>
              <a:ext uri="{FF2B5EF4-FFF2-40B4-BE49-F238E27FC236}">
                <a16:creationId xmlns:a16="http://schemas.microsoft.com/office/drawing/2014/main" id="{A4B90291-2C53-C832-6AAD-2B12AC026108}"/>
              </a:ext>
            </a:extLst>
          </p:cNvPr>
          <p:cNvGrpSpPr/>
          <p:nvPr/>
        </p:nvGrpSpPr>
        <p:grpSpPr>
          <a:xfrm>
            <a:off x="7374291" y="3012087"/>
            <a:ext cx="3606400" cy="1349062"/>
            <a:chOff x="8370470" y="2362400"/>
            <a:chExt cx="2752622" cy="1200329"/>
          </a:xfrm>
        </p:grpSpPr>
        <p:pic>
          <p:nvPicPr>
            <p:cNvPr id="6" name="Grafik 5" descr="Ein Bild, das Platz enthält.&#10;&#10;Automatisch generierte Beschreibung">
              <a:extLst>
                <a:ext uri="{FF2B5EF4-FFF2-40B4-BE49-F238E27FC236}">
                  <a16:creationId xmlns:a16="http://schemas.microsoft.com/office/drawing/2014/main" id="{4343F4FB-B187-B03D-2B9B-89ADDBB39A54}"/>
                </a:ext>
              </a:extLst>
            </p:cNvPr>
            <p:cNvPicPr>
              <a:picLocks noChangeAspect="1"/>
            </p:cNvPicPr>
            <p:nvPr/>
          </p:nvPicPr>
          <p:blipFill>
            <a:blip r:embed="rId3"/>
            <a:stretch>
              <a:fillRect/>
            </a:stretch>
          </p:blipFill>
          <p:spPr>
            <a:xfrm>
              <a:off x="8370470" y="2362400"/>
              <a:ext cx="427111" cy="1200329"/>
            </a:xfrm>
            <a:prstGeom prst="rect">
              <a:avLst/>
            </a:prstGeom>
          </p:spPr>
        </p:pic>
        <p:sp>
          <p:nvSpPr>
            <p:cNvPr id="7" name="Textfeld 6">
              <a:extLst>
                <a:ext uri="{FF2B5EF4-FFF2-40B4-BE49-F238E27FC236}">
                  <a16:creationId xmlns:a16="http://schemas.microsoft.com/office/drawing/2014/main" id="{8032EE50-3446-6BB9-CAA3-8F687C2CCF8B}"/>
                </a:ext>
              </a:extLst>
            </p:cNvPr>
            <p:cNvSpPr txBox="1"/>
            <p:nvPr/>
          </p:nvSpPr>
          <p:spPr>
            <a:xfrm>
              <a:off x="8797581" y="2362400"/>
              <a:ext cx="2325511" cy="1177531"/>
            </a:xfrm>
            <a:prstGeom prst="rect">
              <a:avLst/>
            </a:prstGeom>
            <a:noFill/>
          </p:spPr>
          <p:txBody>
            <a:bodyPr wrap="square" rtlCol="0">
              <a:spAutoFit/>
            </a:bodyPr>
            <a:lstStyle/>
            <a:p>
              <a:r>
                <a:rPr lang="de-DE" sz="2000" dirty="0">
                  <a:solidFill>
                    <a:srgbClr val="0D385E"/>
                  </a:solidFill>
                </a:rPr>
                <a:t>The Basic (19)</a:t>
              </a:r>
            </a:p>
            <a:p>
              <a:r>
                <a:rPr lang="de-DE" sz="2000" dirty="0">
                  <a:solidFill>
                    <a:srgbClr val="0D385E"/>
                  </a:solidFill>
                </a:rPr>
                <a:t>The Emerging (90)</a:t>
              </a:r>
            </a:p>
            <a:p>
              <a:r>
                <a:rPr lang="de-DE" sz="2000" dirty="0">
                  <a:solidFill>
                    <a:srgbClr val="0D385E"/>
                  </a:solidFill>
                </a:rPr>
                <a:t>The </a:t>
              </a:r>
              <a:r>
                <a:rPr lang="de-DE" sz="2000" dirty="0" err="1">
                  <a:solidFill>
                    <a:srgbClr val="0D385E"/>
                  </a:solidFill>
                </a:rPr>
                <a:t>Advanced</a:t>
              </a:r>
              <a:r>
                <a:rPr lang="de-DE" sz="2000" dirty="0">
                  <a:solidFill>
                    <a:srgbClr val="0D385E"/>
                  </a:solidFill>
                </a:rPr>
                <a:t> (120)</a:t>
              </a:r>
            </a:p>
            <a:p>
              <a:r>
                <a:rPr lang="de-DE" sz="2000" dirty="0">
                  <a:solidFill>
                    <a:srgbClr val="0D385E"/>
                  </a:solidFill>
                </a:rPr>
                <a:t>The </a:t>
              </a:r>
              <a:r>
                <a:rPr lang="de-DE" sz="2000" dirty="0" err="1">
                  <a:solidFill>
                    <a:srgbClr val="0D385E"/>
                  </a:solidFill>
                </a:rPr>
                <a:t>Frontrunner</a:t>
              </a:r>
              <a:r>
                <a:rPr lang="de-DE" sz="2000" dirty="0">
                  <a:solidFill>
                    <a:srgbClr val="0D385E"/>
                  </a:solidFill>
                </a:rPr>
                <a:t> (98)</a:t>
              </a:r>
              <a:endParaRPr lang="de-AT" sz="2000" dirty="0">
                <a:solidFill>
                  <a:srgbClr val="0D385E"/>
                </a:solidFill>
              </a:endParaRPr>
            </a:p>
          </p:txBody>
        </p:sp>
      </p:grpSp>
      <p:sp>
        <p:nvSpPr>
          <p:cNvPr id="2" name="Titel 1">
            <a:extLst>
              <a:ext uri="{FF2B5EF4-FFF2-40B4-BE49-F238E27FC236}">
                <a16:creationId xmlns:a16="http://schemas.microsoft.com/office/drawing/2014/main" id="{EF63D694-D83A-0788-D34C-D398F44AB74F}"/>
              </a:ext>
            </a:extLst>
          </p:cNvPr>
          <p:cNvSpPr>
            <a:spLocks noGrp="1"/>
          </p:cNvSpPr>
          <p:nvPr>
            <p:ph type="title"/>
          </p:nvPr>
        </p:nvSpPr>
        <p:spPr>
          <a:xfrm>
            <a:off x="1268186" y="365125"/>
            <a:ext cx="8008336" cy="1325563"/>
          </a:xfrm>
        </p:spPr>
        <p:txBody>
          <a:bodyPr/>
          <a:lstStyle/>
          <a:p>
            <a:r>
              <a:rPr lang="de-DE" dirty="0" err="1"/>
              <a:t>Results</a:t>
            </a:r>
            <a:r>
              <a:rPr lang="de-DE" dirty="0"/>
              <a:t> </a:t>
            </a:r>
            <a:r>
              <a:rPr lang="de-DE" dirty="0" err="1"/>
              <a:t>of</a:t>
            </a:r>
            <a:r>
              <a:rPr lang="de-DE" dirty="0"/>
              <a:t> EU </a:t>
            </a:r>
            <a:r>
              <a:rPr lang="de-DE" dirty="0" err="1"/>
              <a:t>classification</a:t>
            </a:r>
            <a:endParaRPr lang="de-AT" dirty="0"/>
          </a:p>
        </p:txBody>
      </p:sp>
      <p:sp>
        <p:nvSpPr>
          <p:cNvPr id="3" name="textruta 2">
            <a:extLst>
              <a:ext uri="{FF2B5EF4-FFF2-40B4-BE49-F238E27FC236}">
                <a16:creationId xmlns:a16="http://schemas.microsoft.com/office/drawing/2014/main" id="{649082A4-5D27-DB15-D7A2-5F771C165F3C}"/>
              </a:ext>
            </a:extLst>
          </p:cNvPr>
          <p:cNvSpPr txBox="1"/>
          <p:nvPr/>
        </p:nvSpPr>
        <p:spPr>
          <a:xfrm>
            <a:off x="7374291" y="2545146"/>
            <a:ext cx="2828788" cy="400110"/>
          </a:xfrm>
          <a:prstGeom prst="rect">
            <a:avLst/>
          </a:prstGeom>
          <a:noFill/>
        </p:spPr>
        <p:txBody>
          <a:bodyPr wrap="none" rtlCol="0">
            <a:spAutoFit/>
          </a:bodyPr>
          <a:lstStyle/>
          <a:p>
            <a:r>
              <a:rPr lang="en-GB" sz="2000" dirty="0"/>
              <a:t>Four regional archetypes:</a:t>
            </a:r>
          </a:p>
        </p:txBody>
      </p:sp>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1E9C1CF2-FD5E-5337-BD5B-483BFFD968D7}"/>
                  </a:ext>
                </a:extLst>
              </p14:cNvPr>
              <p14:cNvContentPartPr/>
              <p14:nvPr/>
            </p14:nvContentPartPr>
            <p14:xfrm flipV="1">
              <a:off x="8101884" y="4105121"/>
              <a:ext cx="1600267" cy="89482"/>
            </p14:xfrm>
          </p:contentPart>
        </mc:Choice>
        <mc:Fallback xmlns="">
          <p:pic>
            <p:nvPicPr>
              <p:cNvPr id="16" name="Freihand 15">
                <a:extLst>
                  <a:ext uri="{FF2B5EF4-FFF2-40B4-BE49-F238E27FC236}">
                    <a16:creationId xmlns:a16="http://schemas.microsoft.com/office/drawing/2014/main" id="{1E9C1CF2-FD5E-5337-BD5B-483BFFD968D7}"/>
                  </a:ext>
                </a:extLst>
              </p:cNvPr>
              <p:cNvPicPr/>
              <p:nvPr/>
            </p:nvPicPr>
            <p:blipFill>
              <a:blip r:embed="rId5"/>
              <a:stretch>
                <a:fillRect/>
              </a:stretch>
            </p:blipFill>
            <p:spPr>
              <a:xfrm flipV="1">
                <a:off x="8029881" y="3957217"/>
                <a:ext cx="1743913" cy="384921"/>
              </a:xfrm>
              <a:prstGeom prst="rect">
                <a:avLst/>
              </a:prstGeom>
            </p:spPr>
          </p:pic>
        </mc:Fallback>
      </mc:AlternateContent>
    </p:spTree>
    <p:extLst>
      <p:ext uri="{BB962C8B-B14F-4D97-AF65-F5344CB8AC3E}">
        <p14:creationId xmlns:p14="http://schemas.microsoft.com/office/powerpoint/2010/main" val="84266937"/>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E6AA74F2-87F5-4AA2-90CE-069F5587642B}" vid="{80042257-925F-42F6-82AA-33BEE4C543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BC419AAC-5780-4A5A-ADC1-C1ED69257832}">
  <ds:schemaRefs>
    <ds:schemaRef ds:uri="http://purl.org/dc/elements/1.1/"/>
    <ds:schemaRef ds:uri="http://purl.org/dc/dcmitype/"/>
    <ds:schemaRef ds:uri="http://purl.org/dc/terms/"/>
    <ds:schemaRef ds:uri="http://www.w3.org/XML/1998/namespace"/>
    <ds:schemaRef ds:uri="323be961-96ff-4fd7-9242-58d5ac1cef53"/>
    <ds:schemaRef ds:uri="151c28b5-17be-487d-903d-7070014f18c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7285226-3469-420D-AAD6-C15E70FBC0B7}"/>
</file>

<file path=docProps/app.xml><?xml version="1.0" encoding="utf-8"?>
<Properties xmlns="http://schemas.openxmlformats.org/officeDocument/2006/extended-properties" xmlns:vt="http://schemas.openxmlformats.org/officeDocument/2006/docPropsVTypes">
  <Template/>
  <TotalTime>1</TotalTime>
  <Words>714</Words>
  <Application>Microsoft Office PowerPoint</Application>
  <PresentationFormat>Bredbild</PresentationFormat>
  <Paragraphs>104</Paragraphs>
  <Slides>16</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Aptos Serif</vt:lpstr>
      <vt:lpstr>Arial</vt:lpstr>
      <vt:lpstr>Assistant</vt:lpstr>
      <vt:lpstr>Calibri</vt:lpstr>
      <vt:lpstr>Source Sans Pro</vt:lpstr>
      <vt:lpstr>Times New Roman</vt:lpstr>
      <vt:lpstr>ENDORSE</vt:lpstr>
      <vt:lpstr>BUSINESS PLANNING AND ENTREPRENEURIAL ECOSYSTEM IN  FRONTRUNNER UNIVERSITY REGIONS</vt:lpstr>
      <vt:lpstr> 2.1 Entrepreneurship conditions in the Frontrunner university regions</vt:lpstr>
      <vt:lpstr>Brain Drain</vt:lpstr>
      <vt:lpstr>Regions and brain drain</vt:lpstr>
      <vt:lpstr>Classification of Brain Drain Regions</vt:lpstr>
      <vt:lpstr>ENDORSE</vt:lpstr>
      <vt:lpstr>Classification methodology 2022</vt:lpstr>
      <vt:lpstr>Methodology</vt:lpstr>
      <vt:lpstr>Results of EU classification</vt:lpstr>
      <vt:lpstr>PowerPoint-presentation</vt:lpstr>
      <vt:lpstr>Entrepreneurship and innovation in Frontrunner regions</vt:lpstr>
      <vt:lpstr>Lack of certain types of important social capital such as accessibility shortcomings of firms’ R&amp;D cooperation with local research institutes and universities, missing knowledge transfers and personal exchange between firms</vt:lpstr>
      <vt:lpstr>Universities are well known and attract many national and international students without having a matching labor market</vt:lpstr>
      <vt:lpstr>Graduates are being pulled by regions with better opportunities</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Cecilia Dalborg</cp:lastModifiedBy>
  <cp:revision>225</cp:revision>
  <dcterms:created xsi:type="dcterms:W3CDTF">2022-04-04T19:32:46Z</dcterms:created>
  <dcterms:modified xsi:type="dcterms:W3CDTF">2024-03-27T20:50:06Z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