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19.png" ContentType="image/png"/>
  <Override PartName="/ppt/media/image14.png" ContentType="image/png"/>
  <Override PartName="/ppt/media/image5.png" ContentType="image/png"/>
  <Override PartName="/ppt/media/image15.png" ContentType="image/png"/>
  <Override PartName="/ppt/media/image6.png" ContentType="image/png"/>
  <Override PartName="/ppt/media/image10.png" ContentType="image/png"/>
  <Override PartName="/ppt/media/image1.png" ContentType="image/png"/>
  <Override PartName="/ppt/media/image16.png" ContentType="image/png"/>
  <Override PartName="/ppt/media/image7.png" ContentType="image/png"/>
  <Override PartName="/ppt/media/image2.png" ContentType="image/png"/>
  <Override PartName="/ppt/media/image11.png" ContentType="image/png"/>
  <Override PartName="/ppt/media/image17.png" ContentType="image/png"/>
  <Override PartName="/ppt/media/image8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notesSlides/_rels/notesSlide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</p:sldMasterIdLst>
  <p:notesMasterIdLst>
    <p:notesMasterId r:id="rId21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notesMaster" Target="notesMasters/notesMaster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slide" Target="slides/slide15.xml"/><Relationship Id="rId37" Type="http://schemas.openxmlformats.org/officeDocument/2006/relationships/slide" Target="slides/slide16.xml"/><Relationship Id="rId38" Type="http://schemas.openxmlformats.org/officeDocument/2006/relationships/slide" Target="slides/slide17.xml"/><Relationship Id="rId39" Type="http://schemas.openxmlformats.org/officeDocument/2006/relationships/slide" Target="slides/slide18.xml"/><Relationship Id="rId4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chemeClr val="dk1"/>
                </a:solidFill>
                <a:latin typeface="Assistant"/>
              </a:rPr>
              <a:t>Click to move the slide</a:t>
            </a:r>
            <a:endParaRPr b="0" lang="de-DE" sz="1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dt" idx="4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ftr" idx="4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3" name="PlaceHolder 6"/>
          <p:cNvSpPr>
            <a:spLocks noGrp="1"/>
          </p:cNvSpPr>
          <p:nvPr>
            <p:ph type="sldNum" idx="4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C5DBAB1-3BBD-42E2-A68A-6657F0CD3DE3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01E092B-D34B-4BAF-8F29-B995BC69376C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sldNum" idx="5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5CAF9EB-2425-4278-85A6-E7DBE175EA4F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sldNum" idx="5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64FA2F2-16F5-470A-A1FD-F2E90E136F8C}" type="slidenum">
              <a:rPr b="0" lang="en-GB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sldNum" idx="5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D59F6A4-60BB-4FD1-92F8-4FE21A144FBB}" type="slidenum">
              <a:rPr b="0" lang="en-GB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C17238F0-C7F9-4713-852C-A232E84F9CD7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45DF44AF-1A86-4310-948F-C27F7960F64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4"/>
          </p:nvPr>
        </p:nvSpPr>
        <p:spPr/>
        <p:txBody>
          <a:bodyPr/>
          <a:p>
            <a:fld id="{342750F6-755B-4867-943E-E0BCFA971C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2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1268280" y="1825560"/>
            <a:ext cx="492156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6436440" y="1825560"/>
            <a:ext cx="492156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7"/>
          </p:nvPr>
        </p:nvSpPr>
        <p:spPr/>
        <p:txBody>
          <a:bodyPr/>
          <a:p>
            <a:fld id="{8A233D51-19B6-45E4-93B7-31148DCDD4F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5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1268280" y="1825560"/>
            <a:ext cx="492156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436440" y="1825560"/>
            <a:ext cx="492156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0"/>
          </p:nvPr>
        </p:nvSpPr>
        <p:spPr/>
        <p:txBody>
          <a:bodyPr/>
          <a:p>
            <a:fld id="{B32C1586-5FBB-4509-B68C-E2B430AA2AE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8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3"/>
          </p:nvPr>
        </p:nvSpPr>
        <p:spPr/>
        <p:txBody>
          <a:bodyPr/>
          <a:p>
            <a:fld id="{7A42DDCB-7F96-445A-83E8-D60886819DC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6"/>
          </p:nvPr>
        </p:nvSpPr>
        <p:spPr/>
        <p:txBody>
          <a:bodyPr/>
          <a:p>
            <a:fld id="{97CE7468-48A9-43FA-9F4C-D7EEC36D0A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78775A-776B-40E6-A58E-2634BACB6E7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4042952-6C9D-4354-BFEC-1A1FF3E87C1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0391280-6C18-4FC4-ADE7-0855EBA9EAE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141EC43-FC71-4009-8E96-DDBBECBBCEC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91674B3-AD85-4982-9791-B49EC1B2408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835E955-7A59-4146-99CD-18709DB8FCC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FB6C8C34-6597-45BB-AAC1-C92117F999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A2DD8626-3381-4F4A-9888-E96DBB497E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hteck 7" hidden="1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" name="Rechteck 8" hidden="1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2" name="Rechteck 9" hidden="1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3" name="Rechteck 10" hidden="1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4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5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2826360"/>
            <a:ext cx="9143640" cy="18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60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6000" spc="-1" strike="noStrike">
              <a:solidFill>
                <a:schemeClr val="dk1"/>
              </a:solidFill>
              <a:latin typeface="Assistant"/>
            </a:endParaRPr>
          </a:p>
        </p:txBody>
      </p:sp>
      <p:pic>
        <p:nvPicPr>
          <p:cNvPr id="7" name="Grafik 7" descr=""/>
          <p:cNvPicPr/>
          <p:nvPr/>
        </p:nvPicPr>
        <p:blipFill>
          <a:blip r:embed="rId4"/>
          <a:stretch/>
        </p:blipFill>
        <p:spPr>
          <a:xfrm>
            <a:off x="4724280" y="5955120"/>
            <a:ext cx="2742840" cy="560520"/>
          </a:xfrm>
          <a:prstGeom prst="rect">
            <a:avLst/>
          </a:prstGeom>
          <a:ln w="0">
            <a:noFill/>
          </a:ln>
        </p:spPr>
      </p:pic>
      <p:pic>
        <p:nvPicPr>
          <p:cNvPr id="8" name="Grafik 19" descr="Ein Bild, das Grafiken, Grafikdesign, Farbigkeit, Kreis enthält.&#10;&#10;Automatisch generierte Beschreibung"/>
          <p:cNvPicPr/>
          <p:nvPr/>
        </p:nvPicPr>
        <p:blipFill>
          <a:blip r:embed="rId5"/>
          <a:stretch/>
        </p:blipFill>
        <p:spPr>
          <a:xfrm>
            <a:off x="3589200" y="0"/>
            <a:ext cx="5013720" cy="3128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hteck 7" hidden="1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97" name="Rechteck 8" hidden="1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98" name="Rechteck 9" hidden="1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99" name="Rechteck 10" hidden="1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100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101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ldNum" idx="2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FD0BE04A-4271-49F7-93E9-DFF31ACE7716}" type="slidenum">
              <a:rPr b="0" lang="de-AT" sz="1800" spc="-1" strike="noStrike">
                <a:solidFill>
                  <a:schemeClr val="dk1"/>
                </a:solidFill>
                <a:latin typeface="Assistant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hteck 7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06" name="Rechteck 8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07" name="Rechteck 9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08" name="Rechteck 10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109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110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d385e"/>
                </a:solidFill>
                <a:latin typeface="Assistant"/>
              </a:rPr>
              <a:t>Zweite Ebene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Dritte Ebene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Vierte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Fünfte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dt" idx="2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ftr" idx="2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sldNum" idx="29"/>
          </p:nvPr>
        </p:nvSpPr>
        <p:spPr>
          <a:xfrm>
            <a:off x="11418480" y="9000"/>
            <a:ext cx="7488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1" lang="de-AT" sz="1800" spc="-1" strike="noStrike">
                <a:solidFill>
                  <a:schemeClr val="dk2"/>
                </a:solidFill>
                <a:latin typeface="Aptos Serif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088DD5F-AB52-4737-A678-FAE46DFB4024}" type="slidenum">
              <a:rPr b="1" lang="de-AT" sz="1800" spc="-1" strike="noStrike">
                <a:solidFill>
                  <a:schemeClr val="dk2"/>
                </a:solidFill>
                <a:latin typeface="Aptos Serif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Title 2"/>
          <p:cNvSpPr/>
          <p:nvPr/>
        </p:nvSpPr>
        <p:spPr>
          <a:xfrm>
            <a:off x="623520" y="152280"/>
            <a:ext cx="10972440" cy="15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ts val="5800"/>
              </a:lnSpc>
            </a:pPr>
            <a:endParaRPr b="1" lang="en-GB" sz="3600" spc="-1" strike="noStrike">
              <a:solidFill>
                <a:schemeClr val="dk2"/>
              </a:solidFill>
              <a:latin typeface="Assistan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hteck 7" hidden="1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17" name="Rechteck 8" hidden="1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18" name="Rechteck 9" hidden="1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19" name="Rechteck 10" hidden="1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120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121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523880" y="2826360"/>
            <a:ext cx="9143640" cy="18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de-DE" sz="60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6000" spc="-1" strike="noStrike">
              <a:solidFill>
                <a:schemeClr val="dk1"/>
              </a:solidFill>
              <a:latin typeface="Assistant"/>
            </a:endParaRPr>
          </a:p>
        </p:txBody>
      </p:sp>
      <p:pic>
        <p:nvPicPr>
          <p:cNvPr id="123" name="Grafik 7" descr=""/>
          <p:cNvPicPr/>
          <p:nvPr/>
        </p:nvPicPr>
        <p:blipFill>
          <a:blip r:embed="rId4"/>
          <a:stretch/>
        </p:blipFill>
        <p:spPr>
          <a:xfrm>
            <a:off x="4724280" y="5955120"/>
            <a:ext cx="2742840" cy="56052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d385e"/>
                </a:solidFill>
                <a:latin typeface="Assistant"/>
              </a:rPr>
              <a:t>Click to edit the outline text format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Second Outline Level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Third Outline Level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Fourth Outline Level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Fifth Outline Level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Sixth Outline Level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Seventh Outline Level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5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hteck 7" hidden="1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28" name="Rechteck 8" hidden="1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29" name="Rechteck 9" hidden="1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30" name="Rechteck 10" hidden="1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131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132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23880" y="702000"/>
            <a:ext cx="7821000" cy="190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8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4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d385e"/>
                </a:solidFill>
                <a:latin typeface="Assistant"/>
              </a:rPr>
              <a:t>Click to edit the outline text format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Second Outline Level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Third Outline Level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Fourth Outline Level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Fifth Outline Level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Sixth Outline Level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Seventh Outline Level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hteck 7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38" name="Rechteck 8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39" name="Rechteck 9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40" name="Rechteck 10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141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142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d385e"/>
                </a:solidFill>
                <a:latin typeface="Assistant"/>
              </a:rPr>
              <a:t>Zweite Ebene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Dritte Ebene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Vierte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Fünfte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dt" idx="30"/>
          </p:nvPr>
        </p:nvSpPr>
        <p:spPr>
          <a:xfrm>
            <a:off x="1268280" y="6356520"/>
            <a:ext cx="23130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hteck 7" hidden="1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50" name="Rechteck 8" hidden="1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51" name="Rechteck 9" hidden="1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52" name="Rechteck 10" hidden="1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153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154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d385e"/>
                </a:solidFill>
                <a:latin typeface="Assistant"/>
              </a:rPr>
              <a:t>Zweite Ebene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Dritte Ebene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Vierte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Fünfte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dt" idx="32"/>
          </p:nvPr>
        </p:nvSpPr>
        <p:spPr>
          <a:xfrm>
            <a:off x="1268280" y="6356520"/>
            <a:ext cx="23130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ftr" idx="3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sldNum" idx="3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013F152F-6BA8-4E96-89A5-FE28FF71EEB2}" type="slidenum">
              <a:rPr b="0" lang="de-AT" sz="1800" spc="-1" strike="noStrike">
                <a:solidFill>
                  <a:schemeClr val="dk1"/>
                </a:solidFill>
                <a:latin typeface="Assistant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4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hteck 7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63" name="Rechteck 8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64" name="Rechteck 9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65" name="Rechteck 10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166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167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1268280" y="1825560"/>
            <a:ext cx="475128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d385e"/>
                </a:solidFill>
                <a:latin typeface="Assistant"/>
              </a:rPr>
              <a:t>Zweite Ebene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Dritte Ebene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Vierte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Fünfte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d385e"/>
                </a:solidFill>
                <a:latin typeface="Assistant"/>
              </a:rPr>
              <a:t>Zweite Ebene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Dritte Ebene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Vierte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Fünfte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dt" idx="35"/>
          </p:nvPr>
        </p:nvSpPr>
        <p:spPr>
          <a:xfrm>
            <a:off x="1268280" y="6356520"/>
            <a:ext cx="23130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ftr" idx="3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sldNum" idx="3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7ABCC370-4563-4887-94DA-661903B253F4}" type="slidenum">
              <a:rPr b="0" lang="de-AT" sz="1800" spc="-1" strike="noStrike">
                <a:solidFill>
                  <a:schemeClr val="dk1"/>
                </a:solidFill>
                <a:latin typeface="Assistant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4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hteck 7" hidden="1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78" name="Rechteck 8" hidden="1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79" name="Rechteck 9" hidden="1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80" name="Rechteck 10" hidden="1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181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182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1268280" y="1825560"/>
            <a:ext cx="475128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d385e"/>
                </a:solidFill>
                <a:latin typeface="Assistant"/>
              </a:rPr>
              <a:t>Zweite Ebene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Dritte Ebene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Vierte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Fünfte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d385e"/>
                </a:solidFill>
                <a:latin typeface="Assistant"/>
              </a:rPr>
              <a:t>Zweite Ebene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Dritte Ebene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Vierte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Fünfte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dt" idx="38"/>
          </p:nvPr>
        </p:nvSpPr>
        <p:spPr>
          <a:xfrm>
            <a:off x="1268280" y="6356520"/>
            <a:ext cx="23130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ftr" idx="3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sldNum" idx="4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3B9C5B70-CB72-4CFC-9713-9B47530C9BB1}" type="slidenum">
              <a:rPr b="0" lang="de-AT" sz="1800" spc="-1" strike="noStrike">
                <a:solidFill>
                  <a:schemeClr val="dk1"/>
                </a:solidFill>
                <a:latin typeface="Assistant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4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hteck 7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93" name="Rechteck 8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94" name="Rechteck 9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95" name="Rechteck 10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196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197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3448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1268280" y="1681200"/>
            <a:ext cx="47289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4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1268280" y="2505240"/>
            <a:ext cx="47289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d385e"/>
                </a:solidFill>
                <a:latin typeface="Assistant"/>
              </a:rPr>
              <a:t>Zweite Ebene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Dritte Ebene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Vierte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Fünfte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626160" y="1681200"/>
            <a:ext cx="47289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de-DE" sz="24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6626160" y="2505240"/>
            <a:ext cx="47289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d385e"/>
                </a:solidFill>
                <a:latin typeface="Assistant"/>
              </a:rPr>
              <a:t>Zweite Ebene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Dritte Ebene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Vierte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Fünfte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dt" idx="41"/>
          </p:nvPr>
        </p:nvSpPr>
        <p:spPr>
          <a:xfrm>
            <a:off x="1268280" y="6356520"/>
            <a:ext cx="23130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ftr" idx="4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5" name="PlaceHolder 8"/>
          <p:cNvSpPr>
            <a:spLocks noGrp="1"/>
          </p:cNvSpPr>
          <p:nvPr>
            <p:ph type="sldNum" idx="4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39D11332-7261-44EE-A617-83374E825F82}" type="slidenum">
              <a:rPr b="0" lang="de-AT" sz="1800" spc="-1" strike="noStrike">
                <a:solidFill>
                  <a:schemeClr val="dk1"/>
                </a:solidFill>
                <a:latin typeface="Assistant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4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hteck 7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207" name="Rechteck 8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208" name="Rechteck 9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209" name="Rechteck 10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210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211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dt" idx="4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ftr" idx="4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sldNum" idx="4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1DD2C44-A709-4065-8D5F-2CF5CA324648}" type="slidenum">
              <a:rPr b="0" lang="de-AT" sz="1800" spc="-1" strike="noStrike">
                <a:solidFill>
                  <a:schemeClr val="dk1"/>
                </a:solidFill>
                <a:latin typeface="Assistant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d385e"/>
                </a:solidFill>
                <a:latin typeface="Assistant"/>
              </a:rPr>
              <a:t>Click to edit the outline text format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Second Outline Level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Third Outline Level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Fourth Outline Level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Fifth Outline Level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Sixth Outline Level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Seventh Outline Level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7" hidden="1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2" name="Rechteck 8" hidden="1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3" name="Rechteck 9" hidden="1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14" name="Rechteck 10" hidden="1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15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16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2BE88A42-BEEC-4239-8813-058C8906179E}" type="slidenum">
              <a:rPr b="0" lang="de-AT" sz="1800" spc="-1" strike="noStrike">
                <a:solidFill>
                  <a:schemeClr val="dk1"/>
                </a:solidFill>
                <a:latin typeface="Assistant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7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23" name="Rechteck 8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24" name="Rechteck 9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25" name="Rechteck 10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26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27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7F2EDA2-0E7F-42B5-B0BF-CA0BE8BB6492}" type="slidenum">
              <a:rPr b="0" lang="de-AT" sz="1800" spc="-1" strike="noStrike">
                <a:solidFill>
                  <a:schemeClr val="dk1"/>
                </a:solidFill>
                <a:latin typeface="Assistant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7" hidden="1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32" name="Rechteck 8" hidden="1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33" name="Rechteck 9" hidden="1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34" name="Rechteck 10" hidden="1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35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36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37" name="PlaceHolder 1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1F795BFD-F7D2-4AC7-8289-8E2F07179504}" type="slidenum">
              <a:rPr b="0" lang="de-AT" sz="1800" spc="-1" strike="noStrike">
                <a:solidFill>
                  <a:schemeClr val="dk1"/>
                </a:solidFill>
                <a:latin typeface="Assistant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7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41" name="Rechteck 8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42" name="Rechteck 9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43" name="Rechteck 10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44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45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57480" y="457200"/>
            <a:ext cx="40273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32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32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725800" y="1621800"/>
            <a:ext cx="5629320" cy="423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3200" spc="-1" strike="noStrike">
              <a:solidFill>
                <a:srgbClr val="0d385e"/>
              </a:solidFill>
              <a:latin typeface="Assistan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d385e"/>
                </a:solidFill>
                <a:latin typeface="Assistant"/>
              </a:rPr>
              <a:t>Zweite Ebene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d385e"/>
                </a:solidFill>
                <a:latin typeface="Assistant"/>
              </a:rPr>
              <a:t>Dritte Ebene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Vierte Ebene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Fünfte Ebene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1257480" y="2057400"/>
            <a:ext cx="40273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16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10"/>
          </p:nvPr>
        </p:nvSpPr>
        <p:spPr>
          <a:xfrm>
            <a:off x="1257480" y="6356520"/>
            <a:ext cx="23238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DA70E436-C54A-4551-826D-C158FD7BA6D1}" type="slidenum">
              <a:rPr b="0" lang="de-AT" sz="1800" spc="-1" strike="noStrike">
                <a:solidFill>
                  <a:schemeClr val="dk1"/>
                </a:solidFill>
                <a:latin typeface="Assistant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7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53" name="Rechteck 8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54" name="Rechteck 9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55" name="Rechteck 10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56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57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51720" y="457200"/>
            <a:ext cx="35197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32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32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200" spc="-1" strike="noStrike">
                <a:solidFill>
                  <a:schemeClr val="dk1"/>
                </a:solidFill>
                <a:latin typeface="Assistant"/>
              </a:rPr>
              <a:t>Bild durch Klicken auf Symbol hinzufügen</a:t>
            </a:r>
            <a:endParaRPr b="0" lang="de-DE" sz="32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251720" y="2057400"/>
            <a:ext cx="35197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16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13"/>
          </p:nvPr>
        </p:nvSpPr>
        <p:spPr>
          <a:xfrm>
            <a:off x="1251720" y="6356520"/>
            <a:ext cx="23292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FB3C816-83A3-4D73-AFF5-B1F26F749DDE}" type="slidenum">
              <a:rPr b="0" lang="de-AT" sz="1800" spc="-1" strike="noStrike">
                <a:solidFill>
                  <a:schemeClr val="dk1"/>
                </a:solidFill>
                <a:latin typeface="Assistant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7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65" name="Rechteck 8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66" name="Rechteck 9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67" name="Rechteck 10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68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69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d385e"/>
                </a:solidFill>
                <a:latin typeface="Assistant"/>
              </a:rPr>
              <a:t>Zweite Ebene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Dritte Ebene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Vierte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Fünfte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01901339-8195-4864-B6DC-61848D5C70F3}" type="slidenum">
              <a:rPr b="0" lang="de-AT" sz="1800" spc="-1" strike="noStrike">
                <a:solidFill>
                  <a:schemeClr val="dk1"/>
                </a:solidFill>
                <a:latin typeface="Assistant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hteck 7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76" name="Rechteck 8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77" name="Rechteck 9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78" name="Rechteck 10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79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80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251720" y="365040"/>
            <a:ext cx="732024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d385e"/>
                </a:solidFill>
                <a:latin typeface="Assistant"/>
              </a:rPr>
              <a:t>Mastertextformat bearbeiten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d385e"/>
                </a:solidFill>
                <a:latin typeface="Assistant"/>
              </a:rPr>
              <a:t>Zweite Ebene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d385e"/>
                </a:solidFill>
                <a:latin typeface="Assistant"/>
              </a:rPr>
              <a:t>Dritte Ebene</a:t>
            </a:r>
            <a:endParaRPr b="0" lang="de-DE" sz="2000" spc="-1" strike="noStrike">
              <a:solidFill>
                <a:srgbClr val="0d385e"/>
              </a:solidFill>
              <a:latin typeface="Assistan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Vierte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d385e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d385e"/>
                </a:solidFill>
                <a:latin typeface="Assistant"/>
              </a:rPr>
              <a:t>Fünfte Ebene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 idx="19"/>
          </p:nvPr>
        </p:nvSpPr>
        <p:spPr>
          <a:xfrm>
            <a:off x="1251720" y="6356520"/>
            <a:ext cx="23292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AE893205-158F-4491-8B62-31A6DDF518A4}" type="slidenum">
              <a:rPr b="0" lang="de-AT" sz="1800" spc="-1" strike="noStrike">
                <a:solidFill>
                  <a:schemeClr val="dk1"/>
                </a:solidFill>
                <a:latin typeface="Assistant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hteck 7"/>
          <p:cNvSpPr/>
          <p:nvPr/>
        </p:nvSpPr>
        <p:spPr>
          <a:xfrm flipH="1">
            <a:off x="-720" y="0"/>
            <a:ext cx="130680" cy="685764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87" name="Rechteck 8"/>
          <p:cNvSpPr/>
          <p:nvPr/>
        </p:nvSpPr>
        <p:spPr>
          <a:xfrm flipH="1">
            <a:off x="380160" y="0"/>
            <a:ext cx="133560" cy="685764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88" name="Rechteck 9"/>
          <p:cNvSpPr/>
          <p:nvPr/>
        </p:nvSpPr>
        <p:spPr>
          <a:xfrm flipH="1">
            <a:off x="184320" y="0"/>
            <a:ext cx="130680" cy="685764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89" name="Rechteck 10"/>
          <p:cNvSpPr/>
          <p:nvPr/>
        </p:nvSpPr>
        <p:spPr>
          <a:xfrm flipH="1">
            <a:off x="577080" y="0"/>
            <a:ext cx="128160" cy="685764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de-AT" sz="1800" spc="-1" strike="noStrike">
              <a:solidFill>
                <a:schemeClr val="lt1"/>
              </a:solidFill>
              <a:latin typeface="Assistant"/>
            </a:endParaRPr>
          </a:p>
        </p:txBody>
      </p:sp>
      <p:pic>
        <p:nvPicPr>
          <p:cNvPr id="90" name="Grafik 11" descr="Ein Bild, das Grafiken, Grafikdesign, Farbigkeit, Kreis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340200" y="365040"/>
            <a:ext cx="2013120" cy="1256040"/>
          </a:xfrm>
          <a:prstGeom prst="rect">
            <a:avLst/>
          </a:prstGeom>
          <a:ln w="0">
            <a:noFill/>
          </a:ln>
        </p:spPr>
      </p:pic>
      <p:pic>
        <p:nvPicPr>
          <p:cNvPr id="91" name="Grafik 13" descr=""/>
          <p:cNvPicPr/>
          <p:nvPr/>
        </p:nvPicPr>
        <p:blipFill>
          <a:blip r:embed="rId3"/>
          <a:stretch/>
        </p:blipFill>
        <p:spPr>
          <a:xfrm>
            <a:off x="838080" y="6265800"/>
            <a:ext cx="1537560" cy="314280"/>
          </a:xfrm>
          <a:prstGeom prst="rect">
            <a:avLst/>
          </a:prstGeom>
          <a:ln w="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Mastertitelformat bearbeiten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de-AT" sz="1800" spc="-1" strike="noStrike">
                <a:solidFill>
                  <a:schemeClr val="dk1"/>
                </a:solidFill>
                <a:latin typeface="Assistan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BAA7058-0D78-4400-B045-7362E92144A7}" type="slidenum">
              <a:rPr b="0" lang="de-AT" sz="1800" spc="-1" strike="noStrike">
                <a:solidFill>
                  <a:schemeClr val="dk1"/>
                </a:solidFill>
                <a:latin typeface="Assistant"/>
              </a:rPr>
              <a:t>&lt;number&gt;</a:t>
            </a:fld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://www.morgan-motor.co.uk/" TargetMode="External"/><Relationship Id="rId2" Type="http://schemas.openxmlformats.org/officeDocument/2006/relationships/image" Target="../media/image6.png"/><Relationship Id="rId3" Type="http://schemas.openxmlformats.org/officeDocument/2006/relationships/hyperlink" Target="https://www.youtube.com/watch?v=OJLcoGMPQ94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hyperlink" Target="https://www.youtube.com/watch?v=OJLcoGMPQ94" TargetMode="External"/><Relationship Id="rId8" Type="http://schemas.openxmlformats.org/officeDocument/2006/relationships/hyperlink" Target="https://morgan-motor.com/" TargetMode="External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slideLayout" Target="../slideLayouts/slideLayout1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2.png"/><Relationship Id="rId3" Type="http://schemas.openxmlformats.org/officeDocument/2006/relationships/hyperlink" Target="http://www.pinterest.com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PZg6Q8HJ6Iw&amp;list=PLstDTfQIJi5dVWVxqgzRFTlqQVpsrSD4z&amp;index=5" TargetMode="Externa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://creativecommons.org/licenses/by-sa/4.0/?ref=chooser-v1" TargetMode="External"/><Relationship Id="rId2" Type="http://schemas.openxmlformats.org/officeDocument/2006/relationships/hyperlink" Target="http://creativecommons.org/licenses/by-sa/4.0/?ref=chooser-v1" TargetMode="Externa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rafik 9" descr="Ein Bild, das Grafiken, Grafikdesign, Farbigkeit, Kreis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3589200" y="0"/>
            <a:ext cx="5013720" cy="3128400"/>
          </a:xfrm>
          <a:prstGeom prst="rect">
            <a:avLst/>
          </a:prstGeom>
          <a:ln w="0">
            <a:noFill/>
          </a:ln>
        </p:spPr>
      </p:pic>
      <p:pic>
        <p:nvPicPr>
          <p:cNvPr id="225" name="Grafik 2" descr="Ein Bild, das Cartoon, Kreis, Darstellung enthält.&#10;&#10;Automatisch generierte Beschreibung"/>
          <p:cNvPicPr/>
          <p:nvPr/>
        </p:nvPicPr>
        <p:blipFill>
          <a:blip r:embed="rId2">
            <a:alphaModFix amt="85000"/>
          </a:blip>
          <a:stretch/>
        </p:blipFill>
        <p:spPr>
          <a:xfrm>
            <a:off x="5787720" y="509760"/>
            <a:ext cx="804960" cy="804960"/>
          </a:xfrm>
          <a:prstGeom prst="rect">
            <a:avLst/>
          </a:prstGeom>
          <a:ln w="0">
            <a:noFill/>
          </a:ln>
        </p:spPr>
      </p:pic>
      <p:pic>
        <p:nvPicPr>
          <p:cNvPr id="226" name="Grafik 5" descr="Ein Bild, das Zeichnung, Kinderkunst, Cartoon, Kreis enthält.&#10;&#10;Automatisch generierte Beschreibung"/>
          <p:cNvPicPr/>
          <p:nvPr/>
        </p:nvPicPr>
        <p:blipFill>
          <a:blip r:embed="rId3">
            <a:alphaModFix amt="85000"/>
          </a:blip>
          <a:stretch/>
        </p:blipFill>
        <p:spPr>
          <a:xfrm>
            <a:off x="6713640" y="509760"/>
            <a:ext cx="806040" cy="806040"/>
          </a:xfrm>
          <a:prstGeom prst="rect">
            <a:avLst/>
          </a:prstGeom>
          <a:ln w="0">
            <a:noFill/>
          </a:ln>
        </p:spPr>
      </p:pic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63760" y="3698280"/>
            <a:ext cx="11064240" cy="129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GB" sz="4400" spc="-1" strike="noStrike">
                <a:solidFill>
                  <a:srgbClr val="0d385e"/>
                </a:solidFill>
                <a:latin typeface="Aptos Serif"/>
              </a:rPr>
              <a:t>BUSINESS PLANNING AND ENTREPRENEURIAL ECOSYSTEM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subTitle"/>
          </p:nvPr>
        </p:nvSpPr>
        <p:spPr>
          <a:xfrm>
            <a:off x="1523880" y="4997160"/>
            <a:ext cx="9143640" cy="402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400" spc="-1" strike="noStrike">
                <a:solidFill>
                  <a:srgbClr val="0d385e"/>
                </a:solidFill>
                <a:latin typeface="Assistant"/>
              </a:rPr>
              <a:t>(3 ECTS, 75-90 h)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Questions to ask in deciding on strategy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For each dimension, what proportion of customers focus on it as their primary or dominant decision criterion? How important is each value discipline to each market segment?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Which competitors provide the best value in each of these value dimensions? Who is the major competitor in each discipline?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How does this product/service compare to the competition on each dimension?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If it falls short of the value leaders in each dimension, how can this be remedied? 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  <p:pic>
        <p:nvPicPr>
          <p:cNvPr id="286" name="Grafik 11" descr=""/>
          <p:cNvPicPr/>
          <p:nvPr/>
        </p:nvPicPr>
        <p:blipFill>
          <a:blip r:embed="rId1"/>
          <a:stretch/>
        </p:blipFill>
        <p:spPr>
          <a:xfrm>
            <a:off x="10767600" y="5590800"/>
            <a:ext cx="1172160" cy="117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Morgan Motor Company (1)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1053360" y="2980440"/>
            <a:ext cx="10085040" cy="107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rgbClr val="0d385e"/>
                </a:solidFill>
                <a:latin typeface="Assistant"/>
              </a:rPr>
              <a:t>Why is this a niche business?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rgbClr val="0d385e"/>
                </a:solidFill>
                <a:latin typeface="Assistant"/>
              </a:rPr>
              <a:t>What are the pros and cons of this business model for Morgan?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  <p:pic>
        <p:nvPicPr>
          <p:cNvPr id="289" name="Picture 17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2760120" y="4409280"/>
            <a:ext cx="1079640" cy="10796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8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6820560" y="4409280"/>
            <a:ext cx="1079640" cy="107964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" descr=""/>
          <p:cNvPicPr/>
          <p:nvPr/>
        </p:nvPicPr>
        <p:blipFill>
          <a:blip r:embed="rId5"/>
          <a:stretch/>
        </p:blipFill>
        <p:spPr>
          <a:xfrm>
            <a:off x="5368680" y="1463760"/>
            <a:ext cx="1454040" cy="1454040"/>
          </a:xfrm>
          <a:prstGeom prst="rect">
            <a:avLst/>
          </a:prstGeom>
          <a:ln w="0">
            <a:noFill/>
          </a:ln>
        </p:spPr>
      </p:pic>
      <p:pic>
        <p:nvPicPr>
          <p:cNvPr id="292" name="Grafik 3" descr="Ein Bild, das Kreis, Screenshot, Grafiken, Design enthält.&#10;&#10;Automatisch generierte Beschreibung"/>
          <p:cNvPicPr/>
          <p:nvPr/>
        </p:nvPicPr>
        <p:blipFill>
          <a:blip r:embed="rId6"/>
          <a:stretch/>
        </p:blipFill>
        <p:spPr>
          <a:xfrm>
            <a:off x="10213560" y="565920"/>
            <a:ext cx="327600" cy="322200"/>
          </a:xfrm>
          <a:prstGeom prst="rect">
            <a:avLst/>
          </a:prstGeom>
          <a:ln w="0">
            <a:noFill/>
          </a:ln>
        </p:spPr>
      </p:pic>
      <p:sp>
        <p:nvSpPr>
          <p:cNvPr id="293" name="Content Placeholder 13"/>
          <p:cNvSpPr/>
          <p:nvPr/>
        </p:nvSpPr>
        <p:spPr>
          <a:xfrm>
            <a:off x="6635880" y="5736240"/>
            <a:ext cx="2921400" cy="70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1800" spc="-1" strike="noStrike" u="sng">
                <a:solidFill>
                  <a:srgbClr val="2f4866"/>
                </a:solidFill>
                <a:uFillTx/>
                <a:latin typeface="Assistant"/>
                <a:hlinkClick r:id="rId7"/>
              </a:rPr>
              <a:t>https://www.youtube.com/watch?v=OJLcoGMPQ94</a:t>
            </a:r>
            <a:r>
              <a:rPr b="0" lang="en-GB" sz="1800" spc="-1" strike="noStrike">
                <a:solidFill>
                  <a:srgbClr val="0d385e"/>
                </a:solidFill>
                <a:latin typeface="Assistant"/>
              </a:rPr>
              <a:t>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Content Placeholder 13"/>
          <p:cNvSpPr/>
          <p:nvPr/>
        </p:nvSpPr>
        <p:spPr>
          <a:xfrm>
            <a:off x="2435400" y="5736240"/>
            <a:ext cx="3120120" cy="87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1800" spc="-1" strike="noStrike" u="sng">
                <a:solidFill>
                  <a:srgbClr val="2f4866"/>
                </a:solidFill>
                <a:uFillTx/>
                <a:latin typeface="Assistant"/>
                <a:hlinkClick r:id="rId8"/>
              </a:rPr>
              <a:t>https://morgan-motor.com/</a:t>
            </a:r>
            <a:r>
              <a:rPr b="0" lang="en-GB" sz="1800" spc="-1" strike="noStrike">
                <a:solidFill>
                  <a:srgbClr val="0d385e"/>
                </a:solidFill>
                <a:latin typeface="Assistant"/>
              </a:rPr>
              <a:t>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Grafik 23" descr="Ein Bild, das Grafiken, Schrift, Typografie, Grafikdesign enthält.&#10;&#10;Automatisch generierte Beschreibung"/>
          <p:cNvPicPr/>
          <p:nvPr/>
        </p:nvPicPr>
        <p:blipFill>
          <a:blip r:embed="rId9"/>
          <a:stretch/>
        </p:blipFill>
        <p:spPr>
          <a:xfrm>
            <a:off x="7992720" y="4288320"/>
            <a:ext cx="1324800" cy="1324800"/>
          </a:xfrm>
          <a:prstGeom prst="rect">
            <a:avLst/>
          </a:prstGeom>
          <a:ln w="0">
            <a:noFill/>
          </a:ln>
        </p:spPr>
      </p:pic>
      <p:pic>
        <p:nvPicPr>
          <p:cNvPr id="296" name="Grafik 25" descr="Ein Bild, das Grafiken, Grafikdesign, Schrift, Muster enthält.&#10;&#10;Automatisch generierte Beschreibung"/>
          <p:cNvPicPr/>
          <p:nvPr/>
        </p:nvPicPr>
        <p:blipFill>
          <a:blip r:embed="rId10"/>
          <a:stretch/>
        </p:blipFill>
        <p:spPr>
          <a:xfrm>
            <a:off x="3933000" y="4286520"/>
            <a:ext cx="1324800" cy="132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pc="-1" strike="noStrike">
                <a:solidFill>
                  <a:srgbClr val="0d385e"/>
                </a:solidFill>
                <a:latin typeface="Aptos Serif"/>
              </a:rPr>
              <a:t>Internet business models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1268280" y="1825560"/>
            <a:ext cx="475128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4983" lnSpcReduction="10000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Direct sales (Amazon)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Bricks-&amp;-clicks (John Lewis)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Subscription (The Times newspaper)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Affiliate (Amazon, eBay)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Pay-as-you-go (smartphones)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Freemium (Spotify)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Auction (eBay)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Flash sales (Groupon)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Bait-&amp;-hook (smartphones)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d385e"/>
                </a:solidFill>
                <a:latin typeface="Assistant"/>
              </a:rPr>
              <a:t>Advertising (YouTube, Facebook)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d385e"/>
                </a:solidFill>
                <a:latin typeface="Assistant"/>
              </a:rPr>
              <a:t>Pay-per click (Google)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d385e"/>
                </a:solidFill>
                <a:latin typeface="Assistant"/>
              </a:rPr>
              <a:t>Open (comparison websites)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d385e"/>
                </a:solidFill>
                <a:latin typeface="Assistant"/>
              </a:rPr>
              <a:t>Multi-sided market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d385e"/>
                </a:solidFill>
                <a:latin typeface="Assistant"/>
              </a:rPr>
              <a:t>Free to user + 3rd party data sale (Facebook)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Pinterest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575040" y="1690560"/>
            <a:ext cx="5045040" cy="4475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Which business models would you apply to Pinterest?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The inspiration for Pinterest came from a failed idea for an app called Tote. What are the potential effects on an entrepreneur of a failure like this?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  <p:pic>
        <p:nvPicPr>
          <p:cNvPr id="302" name="Grafik 3" descr="Ein Bild, das Kreis, Screenshot, Grafiken, Design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10213560" y="565920"/>
            <a:ext cx="327600" cy="322200"/>
          </a:xfrm>
          <a:prstGeom prst="rect">
            <a:avLst/>
          </a:prstGeom>
          <a:ln w="0">
            <a:noFill/>
          </a:ln>
        </p:spPr>
      </p:pic>
      <p:pic>
        <p:nvPicPr>
          <p:cNvPr id="303" name="Grafik 1" descr="Screenshot of the landing page of pinterest.com"/>
          <p:cNvPicPr/>
          <p:nvPr/>
        </p:nvPicPr>
        <p:blipFill>
          <a:blip r:embed="rId2"/>
          <a:srcRect l="872" t="6002" r="3436" b="1594"/>
          <a:stretch/>
        </p:blipFill>
        <p:spPr>
          <a:xfrm>
            <a:off x="1445760" y="1665360"/>
            <a:ext cx="4650120" cy="238284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17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2228400" y="4239720"/>
            <a:ext cx="1325160" cy="1325160"/>
          </a:xfrm>
          <a:prstGeom prst="rect">
            <a:avLst/>
          </a:prstGeom>
          <a:ln w="0">
            <a:noFill/>
          </a:ln>
        </p:spPr>
      </p:pic>
      <p:pic>
        <p:nvPicPr>
          <p:cNvPr id="305" name="Grafik 6" descr="Ein Bild, das Grafiken, Schrift, Grafikdesign, Typografie enthält.&#10;&#10;Automatisch generierte Beschreibung"/>
          <p:cNvPicPr/>
          <p:nvPr/>
        </p:nvPicPr>
        <p:blipFill>
          <a:blip r:embed="rId5"/>
          <a:stretch/>
        </p:blipFill>
        <p:spPr>
          <a:xfrm>
            <a:off x="4073400" y="4280760"/>
            <a:ext cx="1284120" cy="1284120"/>
          </a:xfrm>
          <a:prstGeom prst="rect">
            <a:avLst/>
          </a:prstGeom>
          <a:ln w="0">
            <a:noFill/>
          </a:ln>
        </p:spPr>
      </p:pic>
      <p:sp>
        <p:nvSpPr>
          <p:cNvPr id="306" name="Textfeld 10"/>
          <p:cNvSpPr/>
          <p:nvPr/>
        </p:nvSpPr>
        <p:spPr>
          <a:xfrm>
            <a:off x="2228400" y="5756400"/>
            <a:ext cx="3129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de-AT" sz="1800" spc="-1" strike="noStrike">
                <a:solidFill>
                  <a:schemeClr val="dk1"/>
                </a:solidFill>
                <a:latin typeface="Assistant"/>
              </a:rPr>
              <a:t>https://www.pinterest.com/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22"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Strategies to secure sustainable competitive advantage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07921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accent1"/>
                </a:solidFill>
                <a:latin typeface="Assistant"/>
              </a:rPr>
              <a:t>Speed to market </a:t>
            </a:r>
            <a:r>
              <a:rPr b="0" lang="en-GB" sz="2800" spc="-1" strike="noStrike">
                <a:solidFill>
                  <a:srgbClr val="0d385e"/>
                </a:solidFill>
                <a:latin typeface="Assistant"/>
              </a:rPr>
              <a:t>- first-mover advantage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ad4b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accent2"/>
                </a:solidFill>
                <a:latin typeface="Assistant"/>
              </a:rPr>
              <a:t>Speed of market dominance </a:t>
            </a:r>
            <a:r>
              <a:rPr b="0" lang="en-GB" sz="2800" spc="-1" strike="noStrike">
                <a:solidFill>
                  <a:srgbClr val="0d385e"/>
                </a:solidFill>
                <a:latin typeface="Assistant"/>
              </a:rPr>
              <a:t>– this gives market power, so it is generally better to dominate a small market than to be a small player in a big market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281b4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accent3"/>
                </a:solidFill>
                <a:latin typeface="Assistant"/>
              </a:rPr>
              <a:t>Strength of brand </a:t>
            </a:r>
            <a:r>
              <a:rPr b="0" lang="en-GB" sz="2800" spc="-1" strike="noStrike">
                <a:solidFill>
                  <a:srgbClr val="0d385e"/>
                </a:solidFill>
                <a:latin typeface="Assistant"/>
              </a:rPr>
              <a:t>- this is the tool that helps carve out market dominance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5" dur="500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" dur="5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Keeping strategies simple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d385e"/>
                </a:solidFill>
                <a:latin typeface="Assistant"/>
              </a:rPr>
              <a:t>This is a short talk by Donald Sull on the importance of keeping strategies simple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  <p:pic>
        <p:nvPicPr>
          <p:cNvPr id="311" name="Picture 13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5160960" y="2891880"/>
            <a:ext cx="1870200" cy="1870200"/>
          </a:xfrm>
          <a:prstGeom prst="rect">
            <a:avLst/>
          </a:prstGeom>
          <a:ln w="0">
            <a:noFill/>
          </a:ln>
          <a:effectLst>
            <a:softEdge rad="126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pc="-1" strike="noStrike">
                <a:solidFill>
                  <a:srgbClr val="0d385e"/>
                </a:solidFill>
                <a:latin typeface="Aptos Serif"/>
              </a:rPr>
              <a:t>Characteristics of attractive business models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1268280" y="2003760"/>
            <a:ext cx="4750920" cy="417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ptos Serif"/>
              <a:buAutoNum type="arabicPeriod"/>
            </a:pPr>
            <a:r>
              <a:rPr b="0" lang="en-GB" sz="2400" spc="-1" strike="noStrike">
                <a:solidFill>
                  <a:srgbClr val="0d385e"/>
                </a:solidFill>
                <a:latin typeface="Assistant"/>
              </a:rPr>
              <a:t>Identified market need or gap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ptos Serif"/>
              <a:buAutoNum type="arabicPeriod"/>
            </a:pPr>
            <a:r>
              <a:rPr b="0" lang="en-GB" sz="2400" spc="-1" strike="noStrike">
                <a:solidFill>
                  <a:srgbClr val="0d385e"/>
                </a:solidFill>
                <a:latin typeface="Assistant"/>
              </a:rPr>
              <a:t>No or few existing competitors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ptos Serif"/>
              <a:buAutoNum type="arabicPeriod"/>
            </a:pPr>
            <a:r>
              <a:rPr b="0" lang="en-GB" sz="2400" spc="-1" strike="noStrike">
                <a:solidFill>
                  <a:srgbClr val="0d385e"/>
                </a:solidFill>
                <a:latin typeface="Assistant"/>
              </a:rPr>
              <a:t>New or growing market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ptos Serif"/>
              <a:buAutoNum type="arabicPeriod"/>
            </a:pPr>
            <a:r>
              <a:rPr b="0" lang="en-GB" sz="2400" spc="-1" strike="noStrike">
                <a:solidFill>
                  <a:srgbClr val="0d385e"/>
                </a:solidFill>
                <a:latin typeface="Assistant"/>
              </a:rPr>
              <a:t>Low funding requirement 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ptos Serif"/>
              <a:buAutoNum type="arabicPeriod"/>
            </a:pPr>
            <a:r>
              <a:rPr b="0" lang="en-GB" sz="2400" spc="-1" strike="noStrike">
                <a:solidFill>
                  <a:srgbClr val="0d385e"/>
                </a:solidFill>
                <a:latin typeface="Assistant"/>
              </a:rPr>
              <a:t>Clearly identified customers &amp; viable business model 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ptos Serif"/>
              <a:buAutoNum type="arabicPeriod"/>
            </a:pPr>
            <a:r>
              <a:rPr b="0" lang="en-GB" sz="2400" spc="-1" strike="noStrike">
                <a:solidFill>
                  <a:srgbClr val="0d385e"/>
                </a:solidFill>
                <a:latin typeface="Assistant"/>
              </a:rPr>
              <a:t>Sustainable 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ptos Serif"/>
              <a:buAutoNum type="arabicPeriod"/>
            </a:pPr>
            <a:r>
              <a:rPr b="0" lang="en-GB" sz="2400" spc="-1" strike="noStrike">
                <a:solidFill>
                  <a:srgbClr val="0d385e"/>
                </a:solidFill>
                <a:latin typeface="Assistant"/>
              </a:rPr>
              <a:t>High profit margins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6172200" y="2003760"/>
            <a:ext cx="5181120" cy="417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3550" lnSpcReduction="10000"/>
          </a:bodyPr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ptos Serif"/>
              <a:buAutoNum type="arabicPeriod" startAt="8"/>
            </a:pPr>
            <a:r>
              <a:rPr b="0" lang="en-US" sz="2400" spc="-1" strike="noStrike">
                <a:solidFill>
                  <a:srgbClr val="0d385e"/>
                </a:solidFill>
                <a:latin typeface="Assistant"/>
              </a:rPr>
              <a:t>Effective communications strategy 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ptos Serif"/>
              <a:buAutoNum type="arabicPeriod" startAt="8"/>
            </a:pPr>
            <a:r>
              <a:rPr b="0" lang="en-US" sz="2400" spc="-1" strike="noStrike">
                <a:solidFill>
                  <a:srgbClr val="0d385e"/>
                </a:solidFill>
                <a:latin typeface="Assistant"/>
              </a:rPr>
              <a:t>Not easily copied 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ptos Serif"/>
              <a:buAutoNum type="arabicPeriod" startAt="8"/>
            </a:pPr>
            <a:r>
              <a:rPr b="0" lang="en-US" sz="2400" spc="-1" strike="noStrike">
                <a:solidFill>
                  <a:srgbClr val="0d385e"/>
                </a:solidFill>
                <a:latin typeface="Assistant"/>
              </a:rPr>
              <a:t>Identifiable risks that can be monitored &amp; mitigated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ptos Serif"/>
              <a:buAutoNum type="arabicPeriod" startAt="8"/>
            </a:pPr>
            <a:r>
              <a:rPr b="0" lang="en-US" sz="2400" spc="-1" strike="noStrike">
                <a:solidFill>
                  <a:srgbClr val="0d385e"/>
                </a:solidFill>
                <a:latin typeface="Assistant"/>
              </a:rPr>
              <a:t>Low fixed costs 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ptos Serif"/>
              <a:buAutoNum type="arabicPeriod" startAt="8"/>
            </a:pPr>
            <a:r>
              <a:rPr b="0" lang="en-US" sz="2400" spc="-1" strike="noStrike">
                <a:solidFill>
                  <a:srgbClr val="0d385e"/>
                </a:solidFill>
                <a:latin typeface="Assistant"/>
              </a:rPr>
              <a:t>Controllable 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ptos Serif"/>
              <a:buAutoNum type="arabicPeriod" startAt="8"/>
            </a:pPr>
            <a:r>
              <a:rPr b="0" lang="en-US" sz="2400" spc="-1" strike="noStrike">
                <a:solidFill>
                  <a:srgbClr val="0d385e"/>
                </a:solidFill>
                <a:latin typeface="Assistant"/>
              </a:rPr>
              <a:t>Management skills that can be leveraged 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ptos Serif"/>
              <a:buAutoNum type="arabicPeriod" startAt="8"/>
            </a:pPr>
            <a:r>
              <a:rPr b="0" lang="en-US" sz="2400" spc="-1" strike="noStrike">
                <a:solidFill>
                  <a:srgbClr val="0d385e"/>
                </a:solidFill>
                <a:latin typeface="Assistant"/>
              </a:rPr>
              <a:t>Scalable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ptos Serif"/>
              <a:buAutoNum type="arabicPeriod" startAt="8"/>
            </a:pPr>
            <a:r>
              <a:rPr b="0" lang="en-US" sz="2400" spc="-1" strike="noStrike">
                <a:solidFill>
                  <a:srgbClr val="0d385e"/>
                </a:solidFill>
                <a:latin typeface="Assistant"/>
              </a:rPr>
              <a:t>Financeable </a:t>
            </a: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de-DE" sz="24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315" name="Content Placeholder 2"/>
          <p:cNvSpPr/>
          <p:nvPr/>
        </p:nvSpPr>
        <p:spPr>
          <a:xfrm>
            <a:off x="5422680" y="1097280"/>
            <a:ext cx="4355640" cy="57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914400">
              <a:lnSpc>
                <a:spcPct val="100000"/>
              </a:lnSpc>
              <a:spcAft>
                <a:spcPts val="601"/>
              </a:spcAft>
            </a:pPr>
            <a:endParaRPr b="1" lang="en-US" sz="2400" spc="-1" strike="noStrike">
              <a:solidFill>
                <a:schemeClr val="lt1">
                  <a:lumMod val="50000"/>
                </a:schemeClr>
              </a:solidFill>
              <a:latin typeface="Aptos Serif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5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0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5" dur="50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0" dur="500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5" dur="500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0" dur="500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5" dur="500"/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9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0" dur="5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pc="-1" strike="noStrike">
                <a:solidFill>
                  <a:srgbClr val="0d385e"/>
                </a:solidFill>
                <a:latin typeface="Aptos Serif"/>
              </a:rPr>
              <a:t>Assignments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rgbClr val="0d385e"/>
                </a:solidFill>
                <a:latin typeface="Assistant"/>
              </a:rPr>
              <a:t>List your values &amp; beliefs. List your ethical, social &amp; environmental concerns. How could these to be reflected in a start-up: its business model &amp; its relationship with stakeholders?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rgbClr val="0d385e"/>
                </a:solidFill>
                <a:latin typeface="Assistant"/>
              </a:rPr>
              <a:t>Find a SME that describes itself as a niche business &amp; analyse its business model. Do you agree that it is a niche business?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318" name="Title 2"/>
          <p:cNvSpPr/>
          <p:nvPr/>
        </p:nvSpPr>
        <p:spPr>
          <a:xfrm>
            <a:off x="2552040" y="539640"/>
            <a:ext cx="7995960" cy="9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914400">
              <a:lnSpc>
                <a:spcPts val="5800"/>
              </a:lnSpc>
              <a:spcBef>
                <a:spcPts val="601"/>
              </a:spcBef>
            </a:pPr>
            <a:endParaRPr b="1" lang="en-GB" sz="3200" spc="-1" strike="noStrike">
              <a:solidFill>
                <a:schemeClr val="dk2"/>
              </a:solidFill>
              <a:latin typeface="Assista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pc="-1" strike="noStrike">
                <a:solidFill>
                  <a:srgbClr val="0d385e"/>
                </a:solidFill>
                <a:latin typeface="Aptos Serif"/>
              </a:rPr>
              <a:t>Acknowledgments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d385e"/>
                </a:solidFill>
                <a:latin typeface="Assistant"/>
              </a:rPr>
              <a:t>This Material is Part of the Education Package produced within the Erasmus+ Project: ENDORSE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d385e"/>
                </a:solidFill>
                <a:latin typeface="Assistant"/>
              </a:rPr>
              <a:t>Project Partners: 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333333"/>
                </a:solidFill>
                <a:latin typeface="Source Sans Pro"/>
              </a:rPr>
              <a:t>ENDORSE Educational Material Entrepreneurship © 2024 by ENDORSE is licensed under </a:t>
            </a:r>
            <a:r>
              <a:rPr b="0" lang="en-US" sz="1800" spc="-1" strike="noStrike">
                <a:solidFill>
                  <a:srgbClr val="2f4866"/>
                </a:solidFill>
                <a:latin typeface="Source Sans Pro"/>
                <a:hlinkClick r:id="rId1"/>
              </a:rPr>
              <a:t>CC BY-SA 4.0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d14500"/>
                </a:solidFill>
                <a:latin typeface="Source Sans Pro"/>
              </a:rPr>
              <a:t>Logos of Partner Institutions and Erasmus+ are excepted. </a:t>
            </a:r>
            <a:endParaRPr b="0" lang="de-DE" sz="18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321" name="AutoShape 8">
            <a:hlinkClick r:id="rId2"/>
          </p:cNvPr>
          <p:cNvSpPr/>
          <p:nvPr/>
        </p:nvSpPr>
        <p:spPr>
          <a:xfrm>
            <a:off x="6456240" y="-92160"/>
            <a:ext cx="190080" cy="19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de-AT" sz="1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322" name="AutoShape 9"/>
          <p:cNvSpPr/>
          <p:nvPr/>
        </p:nvSpPr>
        <p:spPr>
          <a:xfrm>
            <a:off x="6727680" y="-92160"/>
            <a:ext cx="190080" cy="19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de-AT" sz="1800" spc="-1" strike="noStrike">
              <a:solidFill>
                <a:schemeClr val="dk1"/>
              </a:solidFill>
              <a:latin typeface="Assistant"/>
            </a:endParaRPr>
          </a:p>
        </p:txBody>
      </p:sp>
      <p:pic>
        <p:nvPicPr>
          <p:cNvPr id="323" name="Picture 25" descr=""/>
          <p:cNvPicPr/>
          <p:nvPr/>
        </p:nvPicPr>
        <p:blipFill>
          <a:blip r:embed="rId3"/>
          <a:stretch/>
        </p:blipFill>
        <p:spPr>
          <a:xfrm>
            <a:off x="1353960" y="4105080"/>
            <a:ext cx="1404360" cy="491040"/>
          </a:xfrm>
          <a:prstGeom prst="rect">
            <a:avLst/>
          </a:prstGeom>
          <a:ln w="0">
            <a:noFill/>
          </a:ln>
        </p:spPr>
      </p:pic>
      <p:pic>
        <p:nvPicPr>
          <p:cNvPr id="324" name="Grafik 25" descr="Ein Bild, das Grafiken, Grafikdesign, Schrift, Text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8166600" y="2685240"/>
            <a:ext cx="2137680" cy="370440"/>
          </a:xfrm>
          <a:prstGeom prst="rect">
            <a:avLst/>
          </a:prstGeom>
          <a:ln w="0">
            <a:noFill/>
          </a:ln>
        </p:spPr>
      </p:pic>
      <p:pic>
        <p:nvPicPr>
          <p:cNvPr id="325" name="Grafik 26" descr="Ein Bild, das Text, Schrift, Poster, Design enthält.&#10;&#10;Automatisch generierte Beschreibung"/>
          <p:cNvPicPr/>
          <p:nvPr/>
        </p:nvPicPr>
        <p:blipFill>
          <a:blip r:embed="rId5"/>
          <a:stretch/>
        </p:blipFill>
        <p:spPr>
          <a:xfrm>
            <a:off x="10654920" y="2495880"/>
            <a:ext cx="606240" cy="714240"/>
          </a:xfrm>
          <a:prstGeom prst="rect">
            <a:avLst/>
          </a:prstGeom>
          <a:ln w="0">
            <a:noFill/>
          </a:ln>
        </p:spPr>
      </p:pic>
      <p:pic>
        <p:nvPicPr>
          <p:cNvPr id="326" name="Grafik 27" descr="Ein Bild, das Schrift, Screenshot, Grafiken, Grafikdesign enthält.&#10;&#10;Automatisch generierte Beschreibung"/>
          <p:cNvPicPr/>
          <p:nvPr/>
        </p:nvPicPr>
        <p:blipFill>
          <a:blip r:embed="rId6"/>
          <a:stretch/>
        </p:blipFill>
        <p:spPr>
          <a:xfrm>
            <a:off x="5911200" y="2603520"/>
            <a:ext cx="1828440" cy="499680"/>
          </a:xfrm>
          <a:prstGeom prst="rect">
            <a:avLst/>
          </a:prstGeom>
          <a:ln w="0">
            <a:noFill/>
          </a:ln>
        </p:spPr>
      </p:pic>
      <p:pic>
        <p:nvPicPr>
          <p:cNvPr id="327" name="Grafik 28" descr="Ein Bild, das Schrift, Grafiken, Logo, Symbol enthält.&#10;&#10;Automatisch generierte Beschreibung"/>
          <p:cNvPicPr/>
          <p:nvPr/>
        </p:nvPicPr>
        <p:blipFill>
          <a:blip r:embed="rId7"/>
          <a:stretch/>
        </p:blipFill>
        <p:spPr>
          <a:xfrm>
            <a:off x="2736720" y="2475360"/>
            <a:ext cx="1487880" cy="790200"/>
          </a:xfrm>
          <a:prstGeom prst="rect">
            <a:avLst/>
          </a:prstGeom>
          <a:ln w="0">
            <a:noFill/>
          </a:ln>
        </p:spPr>
      </p:pic>
      <p:pic>
        <p:nvPicPr>
          <p:cNvPr id="328" name="Grafik 29" descr="Ein Bild, das Schrift, Logo, Grafiken, Grafikdesign enthält.&#10;&#10;Automatisch generierte Beschreibung"/>
          <p:cNvPicPr/>
          <p:nvPr/>
        </p:nvPicPr>
        <p:blipFill>
          <a:blip r:embed="rId8"/>
          <a:stretch/>
        </p:blipFill>
        <p:spPr>
          <a:xfrm>
            <a:off x="4306320" y="2449080"/>
            <a:ext cx="1319040" cy="650520"/>
          </a:xfrm>
          <a:prstGeom prst="rect">
            <a:avLst/>
          </a:prstGeom>
          <a:ln w="0">
            <a:noFill/>
          </a:ln>
        </p:spPr>
      </p:pic>
      <p:pic>
        <p:nvPicPr>
          <p:cNvPr id="329" name="Grafik 30" descr="Ein Bild, das Grafiken, Schrift, Logo, Symbol enthält.&#10;&#10;Automatisch generierte Beschreibung"/>
          <p:cNvPicPr/>
          <p:nvPr/>
        </p:nvPicPr>
        <p:blipFill>
          <a:blip r:embed="rId9"/>
          <a:stretch/>
        </p:blipFill>
        <p:spPr>
          <a:xfrm>
            <a:off x="1353960" y="2592720"/>
            <a:ext cx="1174320" cy="520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523880" y="539640"/>
            <a:ext cx="7821000" cy="206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br>
              <a:rPr sz="4800"/>
            </a:br>
            <a:r>
              <a:rPr b="0" lang="sv-SE" sz="4800" spc="-1" strike="noStrike">
                <a:solidFill>
                  <a:srgbClr val="0d385e"/>
                </a:solidFill>
                <a:latin typeface="Aptos Serif"/>
              </a:rPr>
              <a:t>2.5 Developing the </a:t>
            </a:r>
            <a:r>
              <a:rPr b="0" lang="en-GB" sz="4800" spc="-1" strike="noStrike">
                <a:solidFill>
                  <a:srgbClr val="0d385e"/>
                </a:solidFill>
                <a:latin typeface="Aptos Serif"/>
              </a:rPr>
              <a:t>Business </a:t>
            </a:r>
            <a:r>
              <a:rPr b="0" lang="en-US" sz="4800" spc="-1" strike="noStrike">
                <a:solidFill>
                  <a:srgbClr val="0d385e"/>
                </a:solidFill>
                <a:latin typeface="Aptos Serif"/>
              </a:rPr>
              <a:t>Model</a:t>
            </a:r>
            <a:endParaRPr b="0" lang="de-DE" sz="4800" spc="-1" strike="noStrike">
              <a:solidFill>
                <a:schemeClr val="dk1"/>
              </a:solidFill>
              <a:latin typeface="Assistant"/>
            </a:endParaRPr>
          </a:p>
        </p:txBody>
      </p:sp>
      <p:pic>
        <p:nvPicPr>
          <p:cNvPr id="230" name="Grafik 9" descr="Ein Bild, das Grafiken, Grafikdesign, Farbigkeit, Kreis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9286560" y="397800"/>
            <a:ext cx="2072160" cy="1293120"/>
          </a:xfrm>
          <a:prstGeom prst="rect">
            <a:avLst/>
          </a:prstGeom>
          <a:ln w="0">
            <a:noFill/>
          </a:ln>
        </p:spPr>
      </p:pic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1523880" y="2764800"/>
            <a:ext cx="9143640" cy="249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ctr"/>
            <a:endParaRPr b="0" lang="en-GB" sz="2400" spc="-1" strike="noStrike">
              <a:solidFill>
                <a:srgbClr val="0d385e"/>
              </a:solidFill>
              <a:latin typeface="Assistant"/>
            </a:endParaRPr>
          </a:p>
        </p:txBody>
      </p:sp>
    </p:spTree>
  </p:cSld>
  <p:transition spd="slow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Values, vision &amp; mission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d385e"/>
                </a:solidFill>
                <a:latin typeface="Assistant"/>
              </a:rPr>
              <a:t>Values are core beliefs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d385e"/>
                </a:solidFill>
                <a:latin typeface="Assistant"/>
              </a:rPr>
              <a:t>Mission is a statement of business purpose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d385e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d385e"/>
                </a:solidFill>
                <a:latin typeface="Assistant"/>
              </a:rPr>
              <a:t>Vision is a view of what the business might become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Mission statement template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3200" spc="-1" strike="noStrike">
                <a:solidFill>
                  <a:schemeClr val="accent1"/>
                </a:solidFill>
                <a:latin typeface="Assistant"/>
              </a:rPr>
              <a:t>(The company) </a:t>
            </a:r>
            <a:r>
              <a:rPr b="0" lang="en-GB" sz="3200" spc="-1" strike="noStrike">
                <a:solidFill>
                  <a:srgbClr val="0d385e"/>
                </a:solidFill>
                <a:latin typeface="Assistant"/>
              </a:rPr>
              <a:t>aims to use its </a:t>
            </a:r>
            <a:r>
              <a:rPr b="0" lang="en-GB" sz="3200" spc="-1" strike="noStrike">
                <a:solidFill>
                  <a:schemeClr val="accent2"/>
                </a:solidFill>
                <a:latin typeface="Assistant"/>
              </a:rPr>
              <a:t>(competitive advantage) </a:t>
            </a:r>
            <a:r>
              <a:rPr b="0" lang="en-GB" sz="3200" spc="-1" strike="noStrike">
                <a:solidFill>
                  <a:srgbClr val="0d385e"/>
                </a:solidFill>
                <a:latin typeface="Assistant"/>
              </a:rPr>
              <a:t>to achieve/maintain </a:t>
            </a:r>
            <a:r>
              <a:rPr b="0" lang="en-GB" sz="3200" spc="-1" strike="noStrike">
                <a:solidFill>
                  <a:schemeClr val="accent3"/>
                </a:solidFill>
                <a:latin typeface="Assistant"/>
              </a:rPr>
              <a:t>(aspirations) </a:t>
            </a:r>
            <a:r>
              <a:rPr b="0" lang="en-GB" sz="3200" spc="-1" strike="noStrike">
                <a:solidFill>
                  <a:srgbClr val="0d385e"/>
                </a:solidFill>
                <a:latin typeface="Assistant"/>
              </a:rPr>
              <a:t>in providing </a:t>
            </a:r>
            <a:r>
              <a:rPr b="0" lang="en-GB" sz="3200" spc="-1" strike="noStrike">
                <a:solidFill>
                  <a:schemeClr val="accent4"/>
                </a:solidFill>
                <a:latin typeface="Assistant"/>
              </a:rPr>
              <a:t>(product/business scope) </a:t>
            </a:r>
            <a:r>
              <a:rPr b="0" lang="en-GB" sz="3200" spc="-1" strike="noStrike">
                <a:solidFill>
                  <a:srgbClr val="0d385e"/>
                </a:solidFill>
                <a:latin typeface="Assistant"/>
              </a:rPr>
              <a:t>which offers </a:t>
            </a:r>
            <a:r>
              <a:rPr b="0" lang="en-GB" sz="3200" spc="-1" strike="noStrike">
                <a:solidFill>
                  <a:schemeClr val="accent1"/>
                </a:solidFill>
                <a:latin typeface="Assistant"/>
              </a:rPr>
              <a:t>(value proposition) </a:t>
            </a:r>
            <a:r>
              <a:rPr b="0" lang="en-GB" sz="3200" spc="-1" strike="noStrike">
                <a:solidFill>
                  <a:srgbClr val="0d385e"/>
                </a:solidFill>
                <a:latin typeface="Assistant"/>
              </a:rPr>
              <a:t>to satisfy the </a:t>
            </a:r>
            <a:r>
              <a:rPr b="0" lang="en-GB" sz="3200" spc="-1" strike="noStrike">
                <a:solidFill>
                  <a:schemeClr val="accent2"/>
                </a:solidFill>
                <a:latin typeface="Assistant"/>
              </a:rPr>
              <a:t>(needs) </a:t>
            </a:r>
            <a:r>
              <a:rPr b="0" lang="en-GB" sz="3200" spc="-1" strike="noStrike">
                <a:solidFill>
                  <a:srgbClr val="0d385e"/>
                </a:solidFill>
                <a:latin typeface="Assistant"/>
              </a:rPr>
              <a:t>of </a:t>
            </a:r>
            <a:r>
              <a:rPr b="0" lang="en-GB" sz="3200" spc="-1" strike="noStrike">
                <a:solidFill>
                  <a:schemeClr val="accent3"/>
                </a:solidFill>
                <a:latin typeface="Assistant"/>
              </a:rPr>
              <a:t>(customer segments)</a:t>
            </a:r>
            <a:r>
              <a:rPr b="0" lang="en-GB" sz="3200" spc="-1" strike="noStrike">
                <a:solidFill>
                  <a:schemeClr val="dk1"/>
                </a:solidFill>
                <a:latin typeface="Assistant"/>
              </a:rPr>
              <a:t>.</a:t>
            </a:r>
            <a:endParaRPr b="0" lang="de-DE" sz="32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3200" spc="-1" strike="noStrike">
                <a:solidFill>
                  <a:schemeClr val="accent3"/>
                </a:solidFill>
                <a:latin typeface="Assistant"/>
              </a:rPr>
              <a:t> </a:t>
            </a:r>
            <a:endParaRPr b="0" lang="de-DE" sz="32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3200" spc="-1" strike="noStrike">
                <a:solidFill>
                  <a:srgbClr val="0d385e"/>
                </a:solidFill>
                <a:latin typeface="Assistant"/>
              </a:rPr>
              <a:t>In doing this the company will at all times strive to uphold </a:t>
            </a:r>
            <a:r>
              <a:rPr b="0" lang="en-GB" sz="3200" spc="-1" strike="noStrike">
                <a:solidFill>
                  <a:schemeClr val="accent4"/>
                </a:solidFill>
                <a:latin typeface="Assistant"/>
              </a:rPr>
              <a:t>(values)</a:t>
            </a:r>
            <a:r>
              <a:rPr b="0" lang="en-GB" sz="3200" spc="-1" strike="noStrike">
                <a:solidFill>
                  <a:srgbClr val="0d385e"/>
                </a:solidFill>
                <a:latin typeface="Assistant"/>
              </a:rPr>
              <a:t>.</a:t>
            </a:r>
            <a:endParaRPr b="0" lang="de-DE" sz="3200" spc="-1" strike="noStrike">
              <a:solidFill>
                <a:srgbClr val="0d385e"/>
              </a:solidFill>
              <a:latin typeface="Assistant"/>
            </a:endParaRPr>
          </a:p>
        </p:txBody>
      </p:sp>
      <p:sp>
        <p:nvSpPr>
          <p:cNvPr id="236" name="TextBox 1"/>
          <p:cNvSpPr/>
          <p:nvPr/>
        </p:nvSpPr>
        <p:spPr>
          <a:xfrm>
            <a:off x="1268280" y="5838480"/>
            <a:ext cx="18000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1600" spc="-1" strike="noStrike">
                <a:solidFill>
                  <a:schemeClr val="dk1"/>
                </a:solidFill>
                <a:latin typeface="Assistant"/>
              </a:rPr>
              <a:t>Wickham 2001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pc="-1" strike="noStrike">
                <a:solidFill>
                  <a:srgbClr val="0d385e"/>
                </a:solidFill>
                <a:latin typeface="Aptos Serif"/>
              </a:rPr>
              <a:t>Communicating vision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1268280" y="1825560"/>
            <a:ext cx="100854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e385e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Assistant"/>
              </a:rPr>
              <a:t>Keep it simple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e385e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Assistant"/>
              </a:rPr>
              <a:t>Use metaphors, analogies &amp; examples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e385e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Assistant"/>
              </a:rPr>
              <a:t>Use many different forums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e385e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Assistant"/>
              </a:rPr>
              <a:t>Repeat the message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e385e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Assistant"/>
              </a:rPr>
              <a:t>Lead by example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e385e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Assistant"/>
              </a:rPr>
              <a:t>Address small inconsistencies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e385e"/>
              </a:buClr>
              <a:buFont typeface="Arial"/>
              <a:buChar char="•"/>
            </a:pPr>
            <a:r>
              <a:rPr b="0" lang="en-GB" sz="2800" spc="-1" strike="noStrike">
                <a:solidFill>
                  <a:schemeClr val="dk1"/>
                </a:solidFill>
                <a:latin typeface="Assistant"/>
              </a:rPr>
              <a:t>Listen &amp; be listened to</a:t>
            </a: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de-DE" sz="2800" spc="-1" strike="noStrike">
              <a:solidFill>
                <a:srgbClr val="0d385e"/>
              </a:solidFill>
              <a:latin typeface="Assista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ight Arrow 3"/>
          <p:cNvSpPr/>
          <p:nvPr/>
        </p:nvSpPr>
        <p:spPr>
          <a:xfrm>
            <a:off x="1775520" y="2309760"/>
            <a:ext cx="8671320" cy="264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240" name="TextBox 5"/>
          <p:cNvSpPr/>
          <p:nvPr/>
        </p:nvSpPr>
        <p:spPr>
          <a:xfrm>
            <a:off x="7515360" y="2572200"/>
            <a:ext cx="1563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2000" spc="-1" strike="noStrike">
                <a:solidFill>
                  <a:schemeClr val="dk1"/>
                </a:solidFill>
                <a:latin typeface="Assistant"/>
              </a:rPr>
              <a:t>Changing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Box 12"/>
          <p:cNvSpPr/>
          <p:nvPr/>
        </p:nvSpPr>
        <p:spPr>
          <a:xfrm>
            <a:off x="9025200" y="3432240"/>
            <a:ext cx="1421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2400" spc="-1" strike="noStrike">
                <a:solidFill>
                  <a:schemeClr val="lt2"/>
                </a:solidFill>
                <a:latin typeface="Assistant"/>
              </a:rPr>
              <a:t>Tactics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TextBox 14"/>
          <p:cNvSpPr/>
          <p:nvPr/>
        </p:nvSpPr>
        <p:spPr>
          <a:xfrm>
            <a:off x="7515360" y="4293720"/>
            <a:ext cx="16329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2000" spc="-1" strike="noStrike">
                <a:solidFill>
                  <a:schemeClr val="dk1"/>
                </a:solidFill>
                <a:latin typeface="Assistant"/>
              </a:rPr>
              <a:t>Short-term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Striped Right Arrow 15"/>
          <p:cNvSpPr/>
          <p:nvPr/>
        </p:nvSpPr>
        <p:spPr>
          <a:xfrm>
            <a:off x="6888240" y="3141000"/>
            <a:ext cx="773640" cy="10076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244" name="TextBox 19"/>
          <p:cNvSpPr/>
          <p:nvPr/>
        </p:nvSpPr>
        <p:spPr>
          <a:xfrm>
            <a:off x="6215040" y="3399480"/>
            <a:ext cx="1093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2400" spc="-1" strike="noStrike">
                <a:solidFill>
                  <a:schemeClr val="lt2"/>
                </a:solidFill>
                <a:latin typeface="Assistant"/>
              </a:rPr>
              <a:t>Goals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Box 4"/>
          <p:cNvSpPr/>
          <p:nvPr/>
        </p:nvSpPr>
        <p:spPr>
          <a:xfrm>
            <a:off x="1744920" y="2572200"/>
            <a:ext cx="1547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2000" spc="-1" strike="noStrike">
                <a:solidFill>
                  <a:schemeClr val="dk1"/>
                </a:solidFill>
                <a:latin typeface="Assistant"/>
              </a:rPr>
              <a:t>Enduring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TextBox 13"/>
          <p:cNvSpPr/>
          <p:nvPr/>
        </p:nvSpPr>
        <p:spPr>
          <a:xfrm>
            <a:off x="1744920" y="4317840"/>
            <a:ext cx="1547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2000" spc="-1" strike="noStrike">
                <a:solidFill>
                  <a:schemeClr val="dk1"/>
                </a:solidFill>
                <a:latin typeface="Assistant"/>
              </a:rPr>
              <a:t>Long-term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Striped Right Arrow 6"/>
          <p:cNvSpPr/>
          <p:nvPr/>
        </p:nvSpPr>
        <p:spPr>
          <a:xfrm>
            <a:off x="2567520" y="3141000"/>
            <a:ext cx="773640" cy="10076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248" name="Striped Right Arrow 7"/>
          <p:cNvSpPr/>
          <p:nvPr/>
        </p:nvSpPr>
        <p:spPr>
          <a:xfrm>
            <a:off x="4151880" y="3155760"/>
            <a:ext cx="730440" cy="10076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249" name="Striped Right Arrow 17"/>
          <p:cNvSpPr/>
          <p:nvPr/>
        </p:nvSpPr>
        <p:spPr>
          <a:xfrm>
            <a:off x="5465880" y="3141000"/>
            <a:ext cx="773640" cy="10076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250" name="TextBox 9"/>
          <p:cNvSpPr/>
          <p:nvPr/>
        </p:nvSpPr>
        <p:spPr>
          <a:xfrm>
            <a:off x="1775520" y="3429000"/>
            <a:ext cx="1295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2400" spc="-1" strike="noStrike">
                <a:solidFill>
                  <a:schemeClr val="lt2"/>
                </a:solidFill>
                <a:latin typeface="Assistant"/>
              </a:rPr>
              <a:t>Values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TextBox 18"/>
          <p:cNvSpPr/>
          <p:nvPr/>
        </p:nvSpPr>
        <p:spPr>
          <a:xfrm>
            <a:off x="3215520" y="3429000"/>
            <a:ext cx="1438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2400" spc="-1" strike="noStrike">
                <a:solidFill>
                  <a:schemeClr val="lt2"/>
                </a:solidFill>
                <a:latin typeface="Assistant"/>
              </a:rPr>
              <a:t>Mission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TextBox 10"/>
          <p:cNvSpPr/>
          <p:nvPr/>
        </p:nvSpPr>
        <p:spPr>
          <a:xfrm>
            <a:off x="4858200" y="3429000"/>
            <a:ext cx="1093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2400" spc="-1" strike="noStrike">
                <a:solidFill>
                  <a:schemeClr val="lt2"/>
                </a:solidFill>
                <a:latin typeface="Assistant"/>
              </a:rPr>
              <a:t>Vision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Striped Right Arrow 8"/>
          <p:cNvSpPr/>
          <p:nvPr/>
        </p:nvSpPr>
        <p:spPr>
          <a:xfrm>
            <a:off x="8454240" y="3141000"/>
            <a:ext cx="809640" cy="10076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ssistant"/>
            </a:endParaRPr>
          </a:p>
        </p:txBody>
      </p:sp>
      <p:sp>
        <p:nvSpPr>
          <p:cNvPr id="254" name="TextBox 11"/>
          <p:cNvSpPr/>
          <p:nvPr/>
        </p:nvSpPr>
        <p:spPr>
          <a:xfrm>
            <a:off x="7546320" y="3399480"/>
            <a:ext cx="1501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2400" spc="-1" strike="noStrike">
                <a:solidFill>
                  <a:schemeClr val="lt2"/>
                </a:solidFill>
                <a:latin typeface="Assistant"/>
              </a:rPr>
              <a:t>Strategy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Strategy development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Left-Right-Up Arrow 1"/>
          <p:cNvSpPr/>
          <p:nvPr/>
        </p:nvSpPr>
        <p:spPr>
          <a:xfrm>
            <a:off x="3973320" y="2668680"/>
            <a:ext cx="4129920" cy="31680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257" name="TextBox 4"/>
          <p:cNvSpPr/>
          <p:nvPr/>
        </p:nvSpPr>
        <p:spPr>
          <a:xfrm>
            <a:off x="8199720" y="4599720"/>
            <a:ext cx="2514240" cy="153576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ee297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b="0" lang="en-GB" sz="2000" spc="-1" strike="noStrike">
                <a:solidFill>
                  <a:schemeClr val="dk1"/>
                </a:solidFill>
                <a:latin typeface="Assistant"/>
              </a:rPr>
              <a:t>Product leadership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b="0" lang="en-GB" sz="2000" spc="-1" strike="noStrike">
                <a:solidFill>
                  <a:schemeClr val="dk1"/>
                </a:solidFill>
                <a:latin typeface="Assistant"/>
              </a:rPr>
              <a:t>High differentiation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Box 5"/>
          <p:cNvSpPr/>
          <p:nvPr/>
        </p:nvSpPr>
        <p:spPr>
          <a:xfrm>
            <a:off x="1268280" y="4599720"/>
            <a:ext cx="2599560" cy="119772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0792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b="0" lang="en-GB" sz="2000" spc="-1" strike="noStrike">
                <a:solidFill>
                  <a:schemeClr val="dk1"/>
                </a:solidFill>
                <a:latin typeface="Assistant"/>
              </a:rPr>
              <a:t>Operational efficiency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GB" sz="2000" spc="-1" strike="noStrike">
                <a:solidFill>
                  <a:schemeClr val="dk1"/>
                </a:solidFill>
                <a:latin typeface="Assistant"/>
              </a:rPr>
              <a:t> </a:t>
            </a:r>
            <a:r>
              <a:rPr b="0" lang="en-GB" sz="2000" spc="-1" strike="noStrike">
                <a:solidFill>
                  <a:schemeClr val="dk1"/>
                </a:solidFill>
                <a:latin typeface="Assistant"/>
              </a:rPr>
              <a:t>Low cost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TextBox 6"/>
          <p:cNvSpPr/>
          <p:nvPr/>
        </p:nvSpPr>
        <p:spPr>
          <a:xfrm>
            <a:off x="4827240" y="1741320"/>
            <a:ext cx="2422080" cy="77544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1ad4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GB" sz="2000" spc="-1" strike="noStrike">
                <a:solidFill>
                  <a:schemeClr val="dk1"/>
                </a:solidFill>
                <a:latin typeface="Assistant"/>
              </a:rPr>
              <a:t>Customer intimacy or focus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TextBox 8"/>
          <p:cNvSpPr/>
          <p:nvPr/>
        </p:nvSpPr>
        <p:spPr>
          <a:xfrm>
            <a:off x="5606280" y="3064680"/>
            <a:ext cx="863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GB" sz="2000" spc="-1" strike="noStrike">
                <a:solidFill>
                  <a:schemeClr val="lt2"/>
                </a:solidFill>
                <a:latin typeface="Assistant"/>
              </a:rPr>
              <a:t>High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TextBox 10"/>
          <p:cNvSpPr/>
          <p:nvPr/>
        </p:nvSpPr>
        <p:spPr>
          <a:xfrm>
            <a:off x="4278600" y="4835160"/>
            <a:ext cx="863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GB" sz="2000" spc="-1" strike="noStrike">
                <a:solidFill>
                  <a:schemeClr val="lt2"/>
                </a:solidFill>
                <a:latin typeface="Assistant"/>
              </a:rPr>
              <a:t>High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Box 11"/>
          <p:cNvSpPr/>
          <p:nvPr/>
        </p:nvSpPr>
        <p:spPr>
          <a:xfrm>
            <a:off x="6832080" y="4833720"/>
            <a:ext cx="935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GB" sz="2000" spc="-1" strike="noStrike">
                <a:solidFill>
                  <a:schemeClr val="lt2"/>
                </a:solidFill>
                <a:latin typeface="Assistant"/>
              </a:rPr>
              <a:t>High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Generic business models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Quad Arrow 23"/>
          <p:cNvSpPr/>
          <p:nvPr/>
        </p:nvSpPr>
        <p:spPr>
          <a:xfrm>
            <a:off x="4025160" y="1782720"/>
            <a:ext cx="4141440" cy="4197960"/>
          </a:xfrm>
          <a:prstGeom prst="quadArrow">
            <a:avLst>
              <a:gd name="adj1" fmla="val 17152"/>
              <a:gd name="adj2" fmla="val 12539"/>
              <a:gd name="adj3" fmla="val 18751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265" name="Text Box 3"/>
          <p:cNvSpPr/>
          <p:nvPr/>
        </p:nvSpPr>
        <p:spPr>
          <a:xfrm>
            <a:off x="7287840" y="1772640"/>
            <a:ext cx="1295640" cy="102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accent4"/>
                </a:solidFill>
                <a:latin typeface="Assistant"/>
                <a:ea typeface="Times New Roman"/>
              </a:rPr>
              <a:t>Niche business model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Text Box 11"/>
          <p:cNvSpPr/>
          <p:nvPr/>
        </p:nvSpPr>
        <p:spPr>
          <a:xfrm>
            <a:off x="3791880" y="5002200"/>
            <a:ext cx="1926720" cy="93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accent3"/>
                </a:solidFill>
                <a:latin typeface="Assistant"/>
                <a:ea typeface="Times New Roman"/>
              </a:rPr>
              <a:t>Low price or commodity business model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Text Box 14"/>
          <p:cNvSpPr/>
          <p:nvPr/>
        </p:nvSpPr>
        <p:spPr>
          <a:xfrm>
            <a:off x="4397040" y="6141960"/>
            <a:ext cx="34398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  <a:ea typeface="Times New Roman"/>
              </a:rPr>
              <a:t>Customer intimacy or focus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Text Box 9"/>
          <p:cNvSpPr/>
          <p:nvPr/>
        </p:nvSpPr>
        <p:spPr>
          <a:xfrm rot="16200000">
            <a:off x="2823840" y="3698280"/>
            <a:ext cx="173304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  <a:ea typeface="Times New Roman"/>
              </a:rPr>
              <a:t>Differentiation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 Box 1"/>
          <p:cNvSpPr/>
          <p:nvPr/>
        </p:nvSpPr>
        <p:spPr>
          <a:xfrm>
            <a:off x="3095640" y="5846760"/>
            <a:ext cx="885240" cy="2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Assistant"/>
                <a:ea typeface="Times New Roman"/>
              </a:rPr>
              <a:t>Low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Text Box 13"/>
          <p:cNvSpPr/>
          <p:nvPr/>
        </p:nvSpPr>
        <p:spPr>
          <a:xfrm>
            <a:off x="8246880" y="5846760"/>
            <a:ext cx="791640" cy="2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Assistant"/>
                <a:ea typeface="Times New Roman"/>
              </a:rPr>
              <a:t>High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Text Box 17490"/>
          <p:cNvSpPr/>
          <p:nvPr/>
        </p:nvSpPr>
        <p:spPr>
          <a:xfrm rot="2739000">
            <a:off x="6176880" y="2849040"/>
            <a:ext cx="153180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accent4"/>
                </a:solidFill>
                <a:latin typeface="Assistant"/>
                <a:ea typeface="Times New Roman"/>
              </a:rPr>
              <a:t>Higher price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Text Box 14"/>
          <p:cNvSpPr/>
          <p:nvPr/>
        </p:nvSpPr>
        <p:spPr>
          <a:xfrm rot="2869800">
            <a:off x="4486680" y="4532040"/>
            <a:ext cx="157104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pc="-1" strike="noStrike">
                <a:solidFill>
                  <a:schemeClr val="accent3"/>
                </a:solidFill>
                <a:latin typeface="Assistant"/>
                <a:ea typeface="Times New Roman"/>
              </a:rPr>
              <a:t>Lower price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Rectangle 15"/>
          <p:cNvSpPr/>
          <p:nvPr/>
        </p:nvSpPr>
        <p:spPr>
          <a:xfrm>
            <a:off x="1523880" y="43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274" name="Rectangle 26"/>
          <p:cNvSpPr/>
          <p:nvPr/>
        </p:nvSpPr>
        <p:spPr>
          <a:xfrm>
            <a:off x="1992240" y="2725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Text Box 13"/>
          <p:cNvSpPr/>
          <p:nvPr/>
        </p:nvSpPr>
        <p:spPr>
          <a:xfrm>
            <a:off x="3168000" y="1740240"/>
            <a:ext cx="791640" cy="2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Assistant"/>
                <a:ea typeface="Times New Roman"/>
              </a:rPr>
              <a:t>High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Up Arrow 18"/>
          <p:cNvSpPr/>
          <p:nvPr/>
        </p:nvSpPr>
        <p:spPr>
          <a:xfrm rot="2842200">
            <a:off x="5971680" y="3588840"/>
            <a:ext cx="386280" cy="607320"/>
          </a:xfrm>
          <a:prstGeom prst="upArrow">
            <a:avLst>
              <a:gd name="adj1" fmla="val 30423"/>
              <a:gd name="adj2" fmla="val 51939"/>
            </a:avLst>
          </a:prstGeom>
          <a:solidFill>
            <a:schemeClr val="accent1"/>
          </a:solidFill>
          <a:ln w="0"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ssistant"/>
            </a:endParaRPr>
          </a:p>
        </p:txBody>
      </p:sp>
      <p:cxnSp>
        <p:nvCxnSpPr>
          <p:cNvPr id="277" name="Straight Arrow Connector 19"/>
          <p:cNvCxnSpPr/>
          <p:nvPr/>
        </p:nvCxnSpPr>
        <p:spPr>
          <a:xfrm>
            <a:off x="3938040" y="6093000"/>
            <a:ext cx="4320360" cy="360"/>
          </a:xfrm>
          <a:prstGeom prst="straightConnector1">
            <a:avLst/>
          </a:prstGeom>
          <a:ln w="12700">
            <a:solidFill>
              <a:srgbClr val="212529"/>
            </a:solidFill>
            <a:tailEnd len="med" type="arrow" w="med"/>
          </a:ln>
        </p:spPr>
      </p:cxnSp>
      <p:cxnSp>
        <p:nvCxnSpPr>
          <p:cNvPr id="278" name="Straight Arrow Connector 24"/>
          <p:cNvCxnSpPr/>
          <p:nvPr/>
        </p:nvCxnSpPr>
        <p:spPr>
          <a:xfrm flipV="1">
            <a:off x="3937320" y="1780920"/>
            <a:ext cx="360" cy="4320360"/>
          </a:xfrm>
          <a:prstGeom prst="straightConnector1">
            <a:avLst/>
          </a:prstGeom>
          <a:ln w="12700">
            <a:solidFill>
              <a:srgbClr val="212529"/>
            </a:solidFill>
            <a:tailEnd len="med" type="arrow" w="med"/>
          </a:ln>
        </p:spPr>
      </p:cxnSp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d385e"/>
                </a:solidFill>
                <a:latin typeface="Aptos Serif"/>
              </a:rPr>
              <a:t>Generic business models &amp; price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" dur="indefinite" restart="never" nodeType="tmRoot">
          <p:childTnLst>
            <p:seq>
              <p:cTn id="15" dur="indefinite" nodeType="mainSeq"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1268280" y="365040"/>
            <a:ext cx="80078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pc="-1" strike="noStrike">
                <a:solidFill>
                  <a:srgbClr val="0d385e"/>
                </a:solidFill>
                <a:latin typeface="Aptos Serif"/>
              </a:rPr>
              <a:t>Generic strategies &amp; business imperatives</a:t>
            </a:r>
            <a:endParaRPr b="0" lang="de-DE" sz="4400" spc="-1" strike="noStrike">
              <a:solidFill>
                <a:schemeClr val="dk1"/>
              </a:solidFill>
              <a:latin typeface="Assistant"/>
            </a:endParaRPr>
          </a:p>
        </p:txBody>
      </p:sp>
      <p:sp>
        <p:nvSpPr>
          <p:cNvPr id="281" name="Rechteck: abgerundete Ecken 5"/>
          <p:cNvSpPr/>
          <p:nvPr/>
        </p:nvSpPr>
        <p:spPr>
          <a:xfrm>
            <a:off x="1310040" y="1967400"/>
            <a:ext cx="2848320" cy="41641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e38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144000" tIns="18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1800" spc="-1" strike="noStrike">
                <a:solidFill>
                  <a:schemeClr val="accent1"/>
                </a:solidFill>
                <a:latin typeface="Assistant"/>
              </a:rPr>
              <a:t>High differentiation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f07921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Understand basis for differential advantage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f07921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Build on differential advantage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f07921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Build barriers to entry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f07921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Build brand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f07921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Continuous innovation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f07921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Encourage creativity &amp; innovation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Rechteck: abgerundete Ecken 6"/>
          <p:cNvSpPr/>
          <p:nvPr/>
        </p:nvSpPr>
        <p:spPr>
          <a:xfrm>
            <a:off x="4576320" y="1967400"/>
            <a:ext cx="2848320" cy="41641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e38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144000" tIns="18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1800" spc="-1" strike="noStrike">
                <a:solidFill>
                  <a:schemeClr val="accent2"/>
                </a:solidFill>
                <a:latin typeface="Assistant"/>
              </a:rPr>
              <a:t>Customer focus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1ad4b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Maintain close customer relationships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1ad4b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Keep in touch with &amp; monitor customer needs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1ad4b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Maintain customer loyalty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1ad4b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Maximize sales to loyal customers (economies of scope)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1ad4b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Build brand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Rechteck: abgerundete Ecken 13"/>
          <p:cNvSpPr/>
          <p:nvPr/>
        </p:nvSpPr>
        <p:spPr>
          <a:xfrm>
            <a:off x="7842600" y="1967400"/>
            <a:ext cx="2848320" cy="416412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e38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144000" tIns="18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1800" spc="-1" strike="noStrike">
                <a:solidFill>
                  <a:schemeClr val="accent4"/>
                </a:solidFill>
                <a:latin typeface="Assistant"/>
              </a:rPr>
              <a:t>Low price / cost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ee297b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Maintain cost leadership through economies of scale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ee297b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Continually drive down costs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ee297b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Achieve high sales volumes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ee297b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Improve efficiency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ee297b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ssistant"/>
              </a:rPr>
              <a:t>Standardization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 pitchFamily="0" charset="1"/>
        <a:ea typeface=""/>
        <a:cs typeface=""/>
      </a:majorFont>
      <a:minorFont>
        <a:latin typeface="Assistan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3be961-96ff-4fd7-9242-58d5ac1cef53">
      <Terms xmlns="http://schemas.microsoft.com/office/infopath/2007/PartnerControls"/>
    </lcf76f155ced4ddcb4097134ff3c332f>
    <TaxCatchAll xmlns="151c28b5-17be-487d-903d-7070014f18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8FFDB33B04204D805D358742B5F84C" ma:contentTypeVersion="17" ma:contentTypeDescription="Skapa ett nytt dokument." ma:contentTypeScope="" ma:versionID="d9ac0d3be44e680cc683ccc3b23979b2">
  <xsd:schema xmlns:xsd="http://www.w3.org/2001/XMLSchema" xmlns:xs="http://www.w3.org/2001/XMLSchema" xmlns:p="http://schemas.microsoft.com/office/2006/metadata/properties" xmlns:ns2="323be961-96ff-4fd7-9242-58d5ac1cef53" xmlns:ns3="151c28b5-17be-487d-903d-7070014f18c7" targetNamespace="http://schemas.microsoft.com/office/2006/metadata/properties" ma:root="true" ma:fieldsID="1dad5e8b1d2be9ebbc5f89a57b19d58e" ns2:_="" ns3:_="">
    <xsd:import namespace="323be961-96ff-4fd7-9242-58d5ac1cef53"/>
    <xsd:import namespace="151c28b5-17be-487d-903d-7070014f18c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be961-96ff-4fd7-9242-58d5ac1cef5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eringar" ma:readOnly="false" ma:fieldId="{5cf76f15-5ced-4ddc-b409-7134ff3c332f}" ma:taxonomyMulti="true" ma:sspId="c16438b7-21d0-4069-86e7-cecdf0f7f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c28b5-17be-487d-903d-7070014f18c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47913ba-997b-4f17-9f13-3e2be4c79f60}" ma:internalName="TaxCatchAll" ma:showField="CatchAllData" ma:web="151c28b5-17be-487d-903d-7070014f1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419AAC-5780-4A5A-ADC1-C1ED69257832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323be961-96ff-4fd7-9242-58d5ac1cef53"/>
    <ds:schemaRef ds:uri="http://schemas.openxmlformats.org/package/2006/metadata/core-properties"/>
    <ds:schemaRef ds:uri="151c28b5-17be-487d-903d-7070014f18c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D6CCF2-11F2-4969-BCDF-98DB661EB5D4}"/>
</file>

<file path=customXml/itemProps3.xml><?xml version="1.0" encoding="utf-8"?>
<ds:datastoreItem xmlns:ds="http://schemas.openxmlformats.org/officeDocument/2006/customXml" ds:itemID="{84776174-58D7-4A6C-ADC9-131E8AD43D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LibreOffice/24.2.3.2$Linux_X86_64 LibreOffice_project/420$Build-2</Application>
  <AppVersion>15.0000</AppVersion>
  <Words>784</Words>
  <Paragraphs>142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2022-04-04T19:32:46Z</dcterms:created>
  <dc:creator>Alina Schoenberg</dc:creator>
  <dc:description/>
  <dc:language>en-GB</dc:language>
  <cp:lastModifiedBy>Toms Urdze</cp:lastModifiedBy>
  <dcterms:modified xsi:type="dcterms:W3CDTF">2024-06-27T14:57:06Z</dcterms:modified>
  <cp:revision>152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0x010100558FFDB33B04204D805D358742B5F84C</vt:lpwstr>
  </property>
  <property fmtid="{D5CDD505-2E9C-101B-9397-08002B2CF9AE}" pid="3" name="MediaServiceImageTags">
    <vt:lpwstr/>
  </property>
  <property fmtid="{D5CDD505-2E9C-101B-9397-08002B2CF9AE}" pid="4" name="Notes">
    <vt:i4>4</vt:i4>
  </property>
  <property fmtid="{D5CDD505-2E9C-101B-9397-08002B2CF9AE}" pid="5" name="PresentationFormat">
    <vt:lpwstr>Breitbild</vt:lpwstr>
  </property>
  <property fmtid="{D5CDD505-2E9C-101B-9397-08002B2CF9AE}" pid="6" name="Slides">
    <vt:i4>18</vt:i4>
  </property>
</Properties>
</file>