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4"/>
  </p:sldMasterIdLst>
  <p:notesMasterIdLst>
    <p:notesMasterId r:id="rId17"/>
  </p:notesMasterIdLst>
  <p:sldIdLst>
    <p:sldId id="300" r:id="rId5"/>
    <p:sldId id="507" r:id="rId6"/>
    <p:sldId id="503" r:id="rId7"/>
    <p:sldId id="504" r:id="rId8"/>
    <p:sldId id="512" r:id="rId9"/>
    <p:sldId id="513" r:id="rId10"/>
    <p:sldId id="506" r:id="rId11"/>
    <p:sldId id="505" r:id="rId12"/>
    <p:sldId id="510" r:id="rId13"/>
    <p:sldId id="509" r:id="rId14"/>
    <p:sldId id="514" r:id="rId15"/>
    <p:sldId id="511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297B"/>
    <a:srgbClr val="0281B4"/>
    <a:srgbClr val="F07921"/>
    <a:srgbClr val="0D385E"/>
    <a:srgbClr val="01A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E0086E-BB57-433B-BD69-196DD037FFEB}" v="22" dt="2024-06-24T10:15:16.140"/>
  </p1510:revLst>
</p1510:revInfo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576" y="-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essa Reisecker" userId="b59096b7-3a0c-4aeb-8e02-675ddb5fe6d3" providerId="ADAL" clId="{F1E0086E-BB57-433B-BD69-196DD037FFEB}"/>
    <pc:docChg chg="undo custSel addSld delSld modSld">
      <pc:chgData name="Vanessa Reisecker" userId="b59096b7-3a0c-4aeb-8e02-675ddb5fe6d3" providerId="ADAL" clId="{F1E0086E-BB57-433B-BD69-196DD037FFEB}" dt="2024-06-24T10:15:16.133" v="3758" actId="20577"/>
      <pc:docMkLst>
        <pc:docMk/>
      </pc:docMkLst>
      <pc:sldChg chg="modSp mod">
        <pc:chgData name="Vanessa Reisecker" userId="b59096b7-3a0c-4aeb-8e02-675ddb5fe6d3" providerId="ADAL" clId="{F1E0086E-BB57-433B-BD69-196DD037FFEB}" dt="2024-06-24T08:30:00.122" v="1401" actId="20577"/>
        <pc:sldMkLst>
          <pc:docMk/>
          <pc:sldMk cId="3810091011" sldId="503"/>
        </pc:sldMkLst>
        <pc:spChg chg="mod">
          <ac:chgData name="Vanessa Reisecker" userId="b59096b7-3a0c-4aeb-8e02-675ddb5fe6d3" providerId="ADAL" clId="{F1E0086E-BB57-433B-BD69-196DD037FFEB}" dt="2024-06-19T07:24:36.233" v="679" actId="20577"/>
          <ac:spMkLst>
            <pc:docMk/>
            <pc:sldMk cId="3810091011" sldId="503"/>
            <ac:spMk id="2" creationId="{C5428990-7CDC-D619-6B03-3715D04344C2}"/>
          </ac:spMkLst>
        </pc:spChg>
        <pc:spChg chg="mod">
          <ac:chgData name="Vanessa Reisecker" userId="b59096b7-3a0c-4aeb-8e02-675ddb5fe6d3" providerId="ADAL" clId="{F1E0086E-BB57-433B-BD69-196DD037FFEB}" dt="2024-06-24T08:30:00.122" v="1401" actId="20577"/>
          <ac:spMkLst>
            <pc:docMk/>
            <pc:sldMk cId="3810091011" sldId="503"/>
            <ac:spMk id="3" creationId="{E0FDE29D-1A58-B5CB-6479-9DA253FFE7FF}"/>
          </ac:spMkLst>
        </pc:spChg>
      </pc:sldChg>
      <pc:sldChg chg="modSp mod">
        <pc:chgData name="Vanessa Reisecker" userId="b59096b7-3a0c-4aeb-8e02-675ddb5fe6d3" providerId="ADAL" clId="{F1E0086E-BB57-433B-BD69-196DD037FFEB}" dt="2024-06-24T09:11:34.619" v="1824" actId="20577"/>
        <pc:sldMkLst>
          <pc:docMk/>
          <pc:sldMk cId="3872120513" sldId="504"/>
        </pc:sldMkLst>
        <pc:spChg chg="mod">
          <ac:chgData name="Vanessa Reisecker" userId="b59096b7-3a0c-4aeb-8e02-675ddb5fe6d3" providerId="ADAL" clId="{F1E0086E-BB57-433B-BD69-196DD037FFEB}" dt="2024-06-24T08:41:38.324" v="1710" actId="20577"/>
          <ac:spMkLst>
            <pc:docMk/>
            <pc:sldMk cId="3872120513" sldId="504"/>
            <ac:spMk id="2" creationId="{0B4BB20C-F660-6147-845B-2623ED4F150B}"/>
          </ac:spMkLst>
        </pc:spChg>
        <pc:spChg chg="mod">
          <ac:chgData name="Vanessa Reisecker" userId="b59096b7-3a0c-4aeb-8e02-675ddb5fe6d3" providerId="ADAL" clId="{F1E0086E-BB57-433B-BD69-196DD037FFEB}" dt="2024-06-24T09:11:34.619" v="1824" actId="20577"/>
          <ac:spMkLst>
            <pc:docMk/>
            <pc:sldMk cId="3872120513" sldId="504"/>
            <ac:spMk id="3" creationId="{294C74FA-8C7F-A45D-B357-432D7EB3C450}"/>
          </ac:spMkLst>
        </pc:spChg>
      </pc:sldChg>
      <pc:sldChg chg="modSp mod">
        <pc:chgData name="Vanessa Reisecker" userId="b59096b7-3a0c-4aeb-8e02-675ddb5fe6d3" providerId="ADAL" clId="{F1E0086E-BB57-433B-BD69-196DD037FFEB}" dt="2024-06-24T09:38:48.531" v="2737" actId="27636"/>
        <pc:sldMkLst>
          <pc:docMk/>
          <pc:sldMk cId="3607550502" sldId="505"/>
        </pc:sldMkLst>
        <pc:spChg chg="mod">
          <ac:chgData name="Vanessa Reisecker" userId="b59096b7-3a0c-4aeb-8e02-675ddb5fe6d3" providerId="ADAL" clId="{F1E0086E-BB57-433B-BD69-196DD037FFEB}" dt="2024-06-24T09:31:23.911" v="2418" actId="20577"/>
          <ac:spMkLst>
            <pc:docMk/>
            <pc:sldMk cId="3607550502" sldId="505"/>
            <ac:spMk id="2" creationId="{EDEC1940-90C4-C22C-6001-E255C0BD5EEB}"/>
          </ac:spMkLst>
        </pc:spChg>
        <pc:spChg chg="mod">
          <ac:chgData name="Vanessa Reisecker" userId="b59096b7-3a0c-4aeb-8e02-675ddb5fe6d3" providerId="ADAL" clId="{F1E0086E-BB57-433B-BD69-196DD037FFEB}" dt="2024-06-24T09:38:48.531" v="2737" actId="27636"/>
          <ac:spMkLst>
            <pc:docMk/>
            <pc:sldMk cId="3607550502" sldId="505"/>
            <ac:spMk id="3" creationId="{C250D097-F9C4-88A2-4773-4172D18F301A}"/>
          </ac:spMkLst>
        </pc:spChg>
      </pc:sldChg>
      <pc:sldChg chg="modSp mod">
        <pc:chgData name="Vanessa Reisecker" userId="b59096b7-3a0c-4aeb-8e02-675ddb5fe6d3" providerId="ADAL" clId="{F1E0086E-BB57-433B-BD69-196DD037FFEB}" dt="2024-06-24T09:24:09.302" v="2297" actId="14100"/>
        <pc:sldMkLst>
          <pc:docMk/>
          <pc:sldMk cId="929071893" sldId="506"/>
        </pc:sldMkLst>
        <pc:spChg chg="mod">
          <ac:chgData name="Vanessa Reisecker" userId="b59096b7-3a0c-4aeb-8e02-675ddb5fe6d3" providerId="ADAL" clId="{F1E0086E-BB57-433B-BD69-196DD037FFEB}" dt="2024-06-19T08:02:46.063" v="696" actId="20577"/>
          <ac:spMkLst>
            <pc:docMk/>
            <pc:sldMk cId="929071893" sldId="506"/>
            <ac:spMk id="2" creationId="{66DC780F-FB89-4724-CDBA-C7BA8D999804}"/>
          </ac:spMkLst>
        </pc:spChg>
        <pc:spChg chg="mod">
          <ac:chgData name="Vanessa Reisecker" userId="b59096b7-3a0c-4aeb-8e02-675ddb5fe6d3" providerId="ADAL" clId="{F1E0086E-BB57-433B-BD69-196DD037FFEB}" dt="2024-06-24T09:24:09.302" v="2297" actId="14100"/>
          <ac:spMkLst>
            <pc:docMk/>
            <pc:sldMk cId="929071893" sldId="506"/>
            <ac:spMk id="3" creationId="{19D229C5-2D66-510B-3FC8-E2F7239299F1}"/>
          </ac:spMkLst>
        </pc:spChg>
      </pc:sldChg>
      <pc:sldChg chg="modSp mod">
        <pc:chgData name="Vanessa Reisecker" userId="b59096b7-3a0c-4aeb-8e02-675ddb5fe6d3" providerId="ADAL" clId="{F1E0086E-BB57-433B-BD69-196DD037FFEB}" dt="2024-06-19T07:19:55.529" v="672" actId="20577"/>
        <pc:sldMkLst>
          <pc:docMk/>
          <pc:sldMk cId="757922679" sldId="507"/>
        </pc:sldMkLst>
        <pc:spChg chg="mod">
          <ac:chgData name="Vanessa Reisecker" userId="b59096b7-3a0c-4aeb-8e02-675ddb5fe6d3" providerId="ADAL" clId="{F1E0086E-BB57-433B-BD69-196DD037FFEB}" dt="2024-06-18T12:34:03.336" v="53" actId="20577"/>
          <ac:spMkLst>
            <pc:docMk/>
            <pc:sldMk cId="757922679" sldId="507"/>
            <ac:spMk id="2" creationId="{6F8A2544-29FF-B5B2-36B6-A9F6A723076E}"/>
          </ac:spMkLst>
        </pc:spChg>
        <pc:spChg chg="mod">
          <ac:chgData name="Vanessa Reisecker" userId="b59096b7-3a0c-4aeb-8e02-675ddb5fe6d3" providerId="ADAL" clId="{F1E0086E-BB57-433B-BD69-196DD037FFEB}" dt="2024-06-19T07:19:55.529" v="672" actId="20577"/>
          <ac:spMkLst>
            <pc:docMk/>
            <pc:sldMk cId="757922679" sldId="507"/>
            <ac:spMk id="3" creationId="{EDEE2A3A-CDE3-3C19-1E42-DE0F4C842FB8}"/>
          </ac:spMkLst>
        </pc:spChg>
      </pc:sldChg>
      <pc:sldChg chg="del">
        <pc:chgData name="Vanessa Reisecker" userId="b59096b7-3a0c-4aeb-8e02-675ddb5fe6d3" providerId="ADAL" clId="{F1E0086E-BB57-433B-BD69-196DD037FFEB}" dt="2024-06-24T09:41:11.658" v="2778" actId="2696"/>
        <pc:sldMkLst>
          <pc:docMk/>
          <pc:sldMk cId="2772520551" sldId="508"/>
        </pc:sldMkLst>
      </pc:sldChg>
      <pc:sldChg chg="delSp modSp add del mod">
        <pc:chgData name="Vanessa Reisecker" userId="b59096b7-3a0c-4aeb-8e02-675ddb5fe6d3" providerId="ADAL" clId="{F1E0086E-BB57-433B-BD69-196DD037FFEB}" dt="2024-06-24T10:07:10.947" v="3416" actId="20577"/>
        <pc:sldMkLst>
          <pc:docMk/>
          <pc:sldMk cId="3196753225" sldId="509"/>
        </pc:sldMkLst>
        <pc:spChg chg="mod">
          <ac:chgData name="Vanessa Reisecker" userId="b59096b7-3a0c-4aeb-8e02-675ddb5fe6d3" providerId="ADAL" clId="{F1E0086E-BB57-433B-BD69-196DD037FFEB}" dt="2024-06-19T07:13:19.441" v="401" actId="20577"/>
          <ac:spMkLst>
            <pc:docMk/>
            <pc:sldMk cId="3196753225" sldId="509"/>
            <ac:spMk id="2" creationId="{00000000-0000-0000-0000-000000000000}"/>
          </ac:spMkLst>
        </pc:spChg>
        <pc:spChg chg="mod">
          <ac:chgData name="Vanessa Reisecker" userId="b59096b7-3a0c-4aeb-8e02-675ddb5fe6d3" providerId="ADAL" clId="{F1E0086E-BB57-433B-BD69-196DD037FFEB}" dt="2024-06-24T10:07:10.947" v="3416" actId="20577"/>
          <ac:spMkLst>
            <pc:docMk/>
            <pc:sldMk cId="3196753225" sldId="509"/>
            <ac:spMk id="3" creationId="{00000000-0000-0000-0000-000000000000}"/>
          </ac:spMkLst>
        </pc:spChg>
        <pc:spChg chg="del">
          <ac:chgData name="Vanessa Reisecker" userId="b59096b7-3a0c-4aeb-8e02-675ddb5fe6d3" providerId="ADAL" clId="{F1E0086E-BB57-433B-BD69-196DD037FFEB}" dt="2024-06-24T10:05:26.221" v="3398" actId="478"/>
          <ac:spMkLst>
            <pc:docMk/>
            <pc:sldMk cId="3196753225" sldId="509"/>
            <ac:spMk id="5" creationId="{00000000-0000-0000-0000-000000000000}"/>
          </ac:spMkLst>
        </pc:spChg>
        <pc:picChg chg="del">
          <ac:chgData name="Vanessa Reisecker" userId="b59096b7-3a0c-4aeb-8e02-675ddb5fe6d3" providerId="ADAL" clId="{F1E0086E-BB57-433B-BD69-196DD037FFEB}" dt="2024-06-19T07:13:23.912" v="402" actId="478"/>
          <ac:picMkLst>
            <pc:docMk/>
            <pc:sldMk cId="3196753225" sldId="509"/>
            <ac:picMk id="6" creationId="{5B75873C-7426-3972-C673-14E41FED802F}"/>
          </ac:picMkLst>
        </pc:picChg>
      </pc:sldChg>
      <pc:sldChg chg="modSp mod">
        <pc:chgData name="Vanessa Reisecker" userId="b59096b7-3a0c-4aeb-8e02-675ddb5fe6d3" providerId="ADAL" clId="{F1E0086E-BB57-433B-BD69-196DD037FFEB}" dt="2024-06-24T09:52:22.444" v="3037" actId="20577"/>
        <pc:sldMkLst>
          <pc:docMk/>
          <pc:sldMk cId="3778334525" sldId="510"/>
        </pc:sldMkLst>
        <pc:spChg chg="mod">
          <ac:chgData name="Vanessa Reisecker" userId="b59096b7-3a0c-4aeb-8e02-675ddb5fe6d3" providerId="ADAL" clId="{F1E0086E-BB57-433B-BD69-196DD037FFEB}" dt="2024-06-24T09:41:00.536" v="2777" actId="20577"/>
          <ac:spMkLst>
            <pc:docMk/>
            <pc:sldMk cId="3778334525" sldId="510"/>
            <ac:spMk id="2" creationId="{45C06351-07E7-5F41-907E-D1097944CC79}"/>
          </ac:spMkLst>
        </pc:spChg>
        <pc:spChg chg="mod">
          <ac:chgData name="Vanessa Reisecker" userId="b59096b7-3a0c-4aeb-8e02-675ddb5fe6d3" providerId="ADAL" clId="{F1E0086E-BB57-433B-BD69-196DD037FFEB}" dt="2024-06-24T09:52:22.444" v="3037" actId="20577"/>
          <ac:spMkLst>
            <pc:docMk/>
            <pc:sldMk cId="3778334525" sldId="510"/>
            <ac:spMk id="3" creationId="{2649182A-326D-6A32-0E9E-B969EAEF50A2}"/>
          </ac:spMkLst>
        </pc:spChg>
      </pc:sldChg>
      <pc:sldChg chg="modSp mod">
        <pc:chgData name="Vanessa Reisecker" userId="b59096b7-3a0c-4aeb-8e02-675ddb5fe6d3" providerId="ADAL" clId="{F1E0086E-BB57-433B-BD69-196DD037FFEB}" dt="2024-06-24T09:41:34.357" v="2798" actId="20577"/>
        <pc:sldMkLst>
          <pc:docMk/>
          <pc:sldMk cId="4088887957" sldId="511"/>
        </pc:sldMkLst>
        <pc:spChg chg="mod">
          <ac:chgData name="Vanessa Reisecker" userId="b59096b7-3a0c-4aeb-8e02-675ddb5fe6d3" providerId="ADAL" clId="{F1E0086E-BB57-433B-BD69-196DD037FFEB}" dt="2024-06-24T09:41:34.357" v="2798" actId="20577"/>
          <ac:spMkLst>
            <pc:docMk/>
            <pc:sldMk cId="4088887957" sldId="511"/>
            <ac:spMk id="2" creationId="{00000000-0000-0000-0000-000000000000}"/>
          </ac:spMkLst>
        </pc:spChg>
        <pc:spChg chg="mod">
          <ac:chgData name="Vanessa Reisecker" userId="b59096b7-3a0c-4aeb-8e02-675ddb5fe6d3" providerId="ADAL" clId="{F1E0086E-BB57-433B-BD69-196DD037FFEB}" dt="2024-06-24T09:41:25.483" v="2780" actId="27636"/>
          <ac:spMkLst>
            <pc:docMk/>
            <pc:sldMk cId="4088887957" sldId="511"/>
            <ac:spMk id="3" creationId="{00000000-0000-0000-0000-000000000000}"/>
          </ac:spMkLst>
        </pc:spChg>
      </pc:sldChg>
      <pc:sldChg chg="modSp add mod">
        <pc:chgData name="Vanessa Reisecker" userId="b59096b7-3a0c-4aeb-8e02-675ddb5fe6d3" providerId="ADAL" clId="{F1E0086E-BB57-433B-BD69-196DD037FFEB}" dt="2024-06-24T08:30:25.797" v="1403" actId="27636"/>
        <pc:sldMkLst>
          <pc:docMk/>
          <pc:sldMk cId="2612506968" sldId="512"/>
        </pc:sldMkLst>
        <pc:spChg chg="mod">
          <ac:chgData name="Vanessa Reisecker" userId="b59096b7-3a0c-4aeb-8e02-675ddb5fe6d3" providerId="ADAL" clId="{F1E0086E-BB57-433B-BD69-196DD037FFEB}" dt="2024-06-24T07:50:17.997" v="1191" actId="20577"/>
          <ac:spMkLst>
            <pc:docMk/>
            <pc:sldMk cId="2612506968" sldId="512"/>
            <ac:spMk id="2" creationId="{0B4BB20C-F660-6147-845B-2623ED4F150B}"/>
          </ac:spMkLst>
        </pc:spChg>
        <pc:spChg chg="mod">
          <ac:chgData name="Vanessa Reisecker" userId="b59096b7-3a0c-4aeb-8e02-675ddb5fe6d3" providerId="ADAL" clId="{F1E0086E-BB57-433B-BD69-196DD037FFEB}" dt="2024-06-24T08:30:25.797" v="1403" actId="27636"/>
          <ac:spMkLst>
            <pc:docMk/>
            <pc:sldMk cId="2612506968" sldId="512"/>
            <ac:spMk id="3" creationId="{294C74FA-8C7F-A45D-B357-432D7EB3C450}"/>
          </ac:spMkLst>
        </pc:spChg>
      </pc:sldChg>
      <pc:sldChg chg="modSp add mod">
        <pc:chgData name="Vanessa Reisecker" userId="b59096b7-3a0c-4aeb-8e02-675ddb5fe6d3" providerId="ADAL" clId="{F1E0086E-BB57-433B-BD69-196DD037FFEB}" dt="2024-06-24T08:39:02.858" v="1682" actId="113"/>
        <pc:sldMkLst>
          <pc:docMk/>
          <pc:sldMk cId="1844327457" sldId="513"/>
        </pc:sldMkLst>
        <pc:spChg chg="mod">
          <ac:chgData name="Vanessa Reisecker" userId="b59096b7-3a0c-4aeb-8e02-675ddb5fe6d3" providerId="ADAL" clId="{F1E0086E-BB57-433B-BD69-196DD037FFEB}" dt="2024-06-24T08:33:27.850" v="1440" actId="20577"/>
          <ac:spMkLst>
            <pc:docMk/>
            <pc:sldMk cId="1844327457" sldId="513"/>
            <ac:spMk id="2" creationId="{0B4BB20C-F660-6147-845B-2623ED4F150B}"/>
          </ac:spMkLst>
        </pc:spChg>
        <pc:spChg chg="mod">
          <ac:chgData name="Vanessa Reisecker" userId="b59096b7-3a0c-4aeb-8e02-675ddb5fe6d3" providerId="ADAL" clId="{F1E0086E-BB57-433B-BD69-196DD037FFEB}" dt="2024-06-24T08:39:02.858" v="1682" actId="113"/>
          <ac:spMkLst>
            <pc:docMk/>
            <pc:sldMk cId="1844327457" sldId="513"/>
            <ac:spMk id="3" creationId="{294C74FA-8C7F-A45D-B357-432D7EB3C450}"/>
          </ac:spMkLst>
        </pc:spChg>
      </pc:sldChg>
      <pc:sldChg chg="modSp new mod">
        <pc:chgData name="Vanessa Reisecker" userId="b59096b7-3a0c-4aeb-8e02-675ddb5fe6d3" providerId="ADAL" clId="{F1E0086E-BB57-433B-BD69-196DD037FFEB}" dt="2024-06-24T10:15:16.133" v="3758" actId="20577"/>
        <pc:sldMkLst>
          <pc:docMk/>
          <pc:sldMk cId="784280507" sldId="514"/>
        </pc:sldMkLst>
        <pc:spChg chg="mod">
          <ac:chgData name="Vanessa Reisecker" userId="b59096b7-3a0c-4aeb-8e02-675ddb5fe6d3" providerId="ADAL" clId="{F1E0086E-BB57-433B-BD69-196DD037FFEB}" dt="2024-06-24T10:07:35.218" v="3451" actId="20577"/>
          <ac:spMkLst>
            <pc:docMk/>
            <pc:sldMk cId="784280507" sldId="514"/>
            <ac:spMk id="2" creationId="{854EEA8A-BEF9-B5CF-DC9D-763D9B706C0F}"/>
          </ac:spMkLst>
        </pc:spChg>
        <pc:spChg chg="mod">
          <ac:chgData name="Vanessa Reisecker" userId="b59096b7-3a0c-4aeb-8e02-675ddb5fe6d3" providerId="ADAL" clId="{F1E0086E-BB57-433B-BD69-196DD037FFEB}" dt="2024-06-24T10:15:16.133" v="3758" actId="20577"/>
          <ac:spMkLst>
            <pc:docMk/>
            <pc:sldMk cId="784280507" sldId="514"/>
            <ac:spMk id="3" creationId="{5B6DDB3D-B4C7-EBB6-F6FB-94C55892D916}"/>
          </ac:spMkLst>
        </pc:spChg>
      </pc:sldChg>
      <pc:sldChg chg="new del">
        <pc:chgData name="Vanessa Reisecker" userId="b59096b7-3a0c-4aeb-8e02-675ddb5fe6d3" providerId="ADAL" clId="{F1E0086E-BB57-433B-BD69-196DD037FFEB}" dt="2024-06-24T09:39:14.057" v="2739" actId="2696"/>
        <pc:sldMkLst>
          <pc:docMk/>
          <pc:sldMk cId="4202754769" sldId="51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C1EAA-16A5-C244-8A92-A6051457D4B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03E6A-0E51-A24C-B8B0-7EAE05311EE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107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403E6A-0E51-A24C-B8B0-7EAE05311E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266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44297-7CFC-BD43-BF94-59A68011C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26412"/>
            <a:ext cx="9144000" cy="180043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5A3002-614A-C549-A0DA-54D79433E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54794"/>
            <a:ext cx="9144000" cy="40300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C1AAF18-797F-1E40-901C-49C65B2E8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5955094"/>
            <a:ext cx="2743200" cy="560976"/>
          </a:xfrm>
          <a:prstGeom prst="rect">
            <a:avLst/>
          </a:prstGeom>
        </p:spPr>
      </p:pic>
      <p:pic>
        <p:nvPicPr>
          <p:cNvPr id="20" name="Grafik 19" descr="Ein Bild, das Grafiken, Grafikdesign, Farbigkeit, Kreis enthält.&#10;&#10;Automatisch generierte Beschreibung">
            <a:extLst>
              <a:ext uri="{FF2B5EF4-FFF2-40B4-BE49-F238E27FC236}">
                <a16:creationId xmlns:a16="http://schemas.microsoft.com/office/drawing/2014/main" id="{B765EEF8-AF8A-B690-7F75-2777CAD33C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9043" y="0"/>
            <a:ext cx="5013914" cy="312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66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18EC4-FB1C-274C-A4AD-B5F85F7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8E31BF-2CCD-1D4A-8F4D-35A01D9EE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62EFAFC-87A4-8644-920E-EA1B29478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C204C87-24AB-F644-B40D-9C5DFE317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399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D86FB4-C4BE-7446-91BC-AB05EC1C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E811FD-A084-5241-8191-2D2C3CA4A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FD9764-516F-FD44-BA24-6527862A1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6294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D86FB4-C4BE-7446-91BC-AB05EC1C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E811FD-A084-5241-8191-2D2C3CA4A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FD9764-516F-FD44-BA24-6527862A1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4400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11C08B-D270-8146-897F-161A2485E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57200"/>
            <a:ext cx="402771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3D061B-ABAC-8C48-A90F-85B817A31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5886" y="1621971"/>
            <a:ext cx="5629502" cy="42390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326C34-0D86-0C40-85B3-2E19A59CD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7300" y="2057400"/>
            <a:ext cx="402771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F5200E-1B5A-EF41-A652-7B1891409C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6356350"/>
            <a:ext cx="23241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CEA140-ABB2-CB4E-AA74-F71EC146B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370F29-FB82-8741-B975-2DB3791BF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1380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AC8B86-8D7B-3D44-B5DD-EF7C7A3E8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857" y="457200"/>
            <a:ext cx="352016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27D37D0-C49F-7B4C-A47B-58C8E07DAF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A6F7884-6F6F-FF43-8F10-DF965F883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1857" y="2057400"/>
            <a:ext cx="352016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95F60D-C3DB-7449-9F30-A49E811976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1856" y="6356350"/>
            <a:ext cx="2329543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4BB404-6889-204A-A348-242D4C5E6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B2B868-8614-D341-A15C-3E55A0F56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9646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8AC94A-61F5-FF48-9E66-96641409F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22304B-3412-9C43-9D58-AC26F6E12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5A392C-342E-7848-AF6E-DEB38CC011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B45E10-112E-A647-A5C5-980CEE81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BA2C2E-42FB-FC41-8594-5629D7AF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6425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4F43949-02AE-2F42-991D-B6948EE16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611869E-77EA-FE4D-883E-A2B83315F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1856" y="365125"/>
            <a:ext cx="7320643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926E41-640B-2F47-B84D-7958F6908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1856" y="6356350"/>
            <a:ext cx="232954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D6B451-FB7E-A348-9B6F-210884C48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318D13-6CCA-0546-805D-C4BDB6C10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7467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9ADFC6-633B-5745-BC44-94A97FAC7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8BBB5A-27E3-6143-A5DB-07FBAE02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00A23C2-94E0-7846-805F-F3EBA6431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B5C692-35EB-6D40-B074-2C27D8B9E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1923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42701" y="1"/>
            <a:ext cx="749300" cy="365125"/>
          </a:xfrm>
          <a:prstGeom prst="rect">
            <a:avLst/>
          </a:prstGeom>
        </p:spPr>
        <p:txBody>
          <a:bodyPr/>
          <a:lstStyle>
            <a:lvl1pPr algn="r">
              <a:defRPr b="1">
                <a:solidFill>
                  <a:schemeClr val="tx2"/>
                </a:solidFill>
                <a:latin typeface="+mj-lt"/>
              </a:defRPr>
            </a:lvl1pPr>
          </a:lstStyle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23392" y="152400"/>
            <a:ext cx="10972800" cy="16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GB" sz="3600"/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B85BCD3C-5A95-22FD-6345-28B8BF648333}"/>
              </a:ext>
            </a:extLst>
          </p:cNvPr>
          <p:cNvSpPr txBox="1">
            <a:spLocks/>
          </p:cNvSpPr>
          <p:nvPr/>
        </p:nvSpPr>
        <p:spPr>
          <a:xfrm>
            <a:off x="623392" y="152400"/>
            <a:ext cx="10972800" cy="16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615083101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CAA4F9-0388-8776-E127-48DC80668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D96DB93-EA35-107A-AE6A-3241389D3E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5D90BF2-5BED-1D04-2D14-8DD62E6D5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032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44297-7CFC-BD43-BF94-59A68011C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26412"/>
            <a:ext cx="9144000" cy="180043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5A3002-614A-C549-A0DA-54D79433E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54794"/>
            <a:ext cx="9144000" cy="40300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C1AAF18-797F-1E40-901C-49C65B2E8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5955094"/>
            <a:ext cx="2743200" cy="56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93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18393" y="9104"/>
            <a:ext cx="749300" cy="365125"/>
          </a:xfrm>
        </p:spPr>
        <p:txBody>
          <a:bodyPr/>
          <a:lstStyle>
            <a:lvl1pPr algn="r">
              <a:defRPr b="1">
                <a:solidFill>
                  <a:schemeClr val="tx2"/>
                </a:solidFill>
                <a:latin typeface="+mj-lt"/>
              </a:defRPr>
            </a:lvl1pPr>
          </a:lstStyle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23392" y="152400"/>
            <a:ext cx="10972800" cy="16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3010702072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44297-7CFC-BD43-BF94-59A68011C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702129"/>
            <a:ext cx="7821386" cy="190500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5A3002-614A-C549-A0DA-54D79433E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64972"/>
            <a:ext cx="9144000" cy="24928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728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33770-3899-084F-930E-4314841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65B7CB-310E-F446-97C3-1684B6002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5A11ED-7452-2E43-815D-255E240D66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3CFD15-73A5-C140-9ACA-60557EDF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112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33770-3899-084F-930E-4314841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65B7CB-310E-F446-97C3-1684B6002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5A11ED-7452-2E43-815D-255E240D66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3CFD15-73A5-C140-9ACA-60557EDF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3C317A-A421-8C40-825F-113024891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969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5E802-E9D4-2941-8D72-FDE7F9029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D4D05A-17AD-8345-9E53-0C897FCF5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8186" y="1825625"/>
            <a:ext cx="4751614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FD351C-1327-C34C-A7BB-290FBCAD7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8B637C-090D-8F4D-A1B3-E9CF9C05DB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24B90-C2A2-AA49-A6DE-5DE7A6F7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F78AF0-F997-F946-B3A5-495C6AD1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467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5E802-E9D4-2941-8D72-FDE7F9029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D4D05A-17AD-8345-9E53-0C897FCF5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8186" y="1825625"/>
            <a:ext cx="4751614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FD351C-1327-C34C-A7BB-290FBCAD7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8B637C-090D-8F4D-A1B3-E9CF9C05DB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24B90-C2A2-AA49-A6DE-5DE7A6F7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F78AF0-F997-F946-B3A5-495C6AD1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621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361616-691E-9542-878C-363E7102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86" y="365125"/>
            <a:ext cx="8034839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8C8580-D948-6E4B-9FA8-57F8779E6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8186" y="1681163"/>
            <a:ext cx="472938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45C92D-8286-0B49-BDA4-9103E700C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8186" y="2505075"/>
            <a:ext cx="4729389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005040B-C584-034B-B5BB-F49D0290D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25998" y="1681163"/>
            <a:ext cx="472939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EFD3F1C-0455-D64D-9CE7-BEE37A27A1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25996" y="2505075"/>
            <a:ext cx="4729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6A4F2BC-8AA7-E04C-8A5B-5B7FCA7039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E41D8CA-D7F5-A240-9736-385984802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4DB83EA-12CA-6545-A796-9CAC4FEBB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557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18EC4-FB1C-274C-A4AD-B5F85F7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8E31BF-2CCD-1D4A-8F4D-35A01D9EE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62EFAFC-87A4-8644-920E-EA1B29478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C204C87-24AB-F644-B40D-9C5DFE317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195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D167830-7097-4B47-ADD7-22CB2377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86" y="365125"/>
            <a:ext cx="80083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42C3A7-A52F-D140-A3E1-7951CC633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8186" y="1825625"/>
            <a:ext cx="100856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1E4324E-7E64-1CFC-11EF-6A4576C29E19}"/>
              </a:ext>
            </a:extLst>
          </p:cNvPr>
          <p:cNvSpPr/>
          <p:nvPr/>
        </p:nvSpPr>
        <p:spPr>
          <a:xfrm flipH="1">
            <a:off x="0" y="0"/>
            <a:ext cx="131028" cy="6858000"/>
          </a:xfrm>
          <a:prstGeom prst="rect">
            <a:avLst/>
          </a:prstGeom>
          <a:solidFill>
            <a:srgbClr val="F07921">
              <a:alpha val="90000"/>
            </a:srgb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0378C1A-4F08-67C5-5877-DBA430BE9F74}"/>
              </a:ext>
            </a:extLst>
          </p:cNvPr>
          <p:cNvSpPr/>
          <p:nvPr/>
        </p:nvSpPr>
        <p:spPr>
          <a:xfrm flipH="1">
            <a:off x="380988" y="1"/>
            <a:ext cx="133946" cy="6858000"/>
          </a:xfrm>
          <a:prstGeom prst="rect">
            <a:avLst/>
          </a:prstGeom>
          <a:solidFill>
            <a:schemeClr val="accent3">
              <a:alpha val="90000"/>
            </a:scheme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8C059B6-B2F8-BF03-31FF-05112143DD0B}"/>
              </a:ext>
            </a:extLst>
          </p:cNvPr>
          <p:cNvSpPr/>
          <p:nvPr/>
        </p:nvSpPr>
        <p:spPr>
          <a:xfrm flipH="1">
            <a:off x="185052" y="0"/>
            <a:ext cx="131028" cy="6858000"/>
          </a:xfrm>
          <a:prstGeom prst="rect">
            <a:avLst/>
          </a:prstGeom>
          <a:solidFill>
            <a:srgbClr val="01AD4B">
              <a:alpha val="90000"/>
            </a:srgb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C2E2835-321A-99BE-EADE-2E26A8918D8C}"/>
              </a:ext>
            </a:extLst>
          </p:cNvPr>
          <p:cNvSpPr/>
          <p:nvPr/>
        </p:nvSpPr>
        <p:spPr>
          <a:xfrm flipH="1">
            <a:off x="576936" y="0"/>
            <a:ext cx="128368" cy="6858000"/>
          </a:xfrm>
          <a:prstGeom prst="rect">
            <a:avLst/>
          </a:prstGeom>
          <a:solidFill>
            <a:srgbClr val="EE297B">
              <a:alpha val="90000"/>
            </a:srgb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2" name="Grafik 11" descr="Ein Bild, das Grafiken, Grafikdesign, Farbigkeit, Kreis enthält.&#10;&#10;Automatisch generierte Beschreibung">
            <a:extLst>
              <a:ext uri="{FF2B5EF4-FFF2-40B4-BE49-F238E27FC236}">
                <a16:creationId xmlns:a16="http://schemas.microsoft.com/office/drawing/2014/main" id="{5AB2B131-7B71-39A8-75F6-E6F68EA9C380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9340143" y="365125"/>
            <a:ext cx="2013657" cy="125652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B4C4EA1-1AB4-38C6-13F5-4D359A80AA87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38200" y="6265654"/>
            <a:ext cx="1538082" cy="31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81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D385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D385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D385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D385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D385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D385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emserwirtschaftsbeirat.at/" TargetMode="External"/><Relationship Id="rId2" Type="http://schemas.openxmlformats.org/officeDocument/2006/relationships/hyperlink" Target="https://www.riz-up.at/kontakt/krems-stadt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ecoplus.at/" TargetMode="External"/><Relationship Id="rId4" Type="http://schemas.openxmlformats.org/officeDocument/2006/relationships/hyperlink" Target="https://www.wko.at/noe/bezirksstellen/bezirksstelle-krem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h-krems.ac.at/en/service-centers/career-services/for-founders/#overview" TargetMode="External"/><Relationship Id="rId2" Type="http://schemas.openxmlformats.org/officeDocument/2006/relationships/hyperlink" Target="https://accent.at/en/about-us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h-krems.ac.at/en/service-centers/career-services/for-founders/" TargetMode="External"/><Relationship Id="rId7" Type="http://schemas.openxmlformats.org/officeDocument/2006/relationships/hyperlink" Target="https://www.aws.at/en/" TargetMode="External"/><Relationship Id="rId2" Type="http://schemas.openxmlformats.org/officeDocument/2006/relationships/hyperlink" Target="https://www.wko.at/gruendung/start?gad_source=1&amp;gclid=EAIaIQobChMIyd2XkcnihgMV6IRoCR37txLMEAAYASAAEgJM5vD_BwE&amp;gclsrc=aw.ds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riz-up.at/" TargetMode="External"/><Relationship Id="rId5" Type="http://schemas.openxmlformats.org/officeDocument/2006/relationships/hyperlink" Target="https://investinaustria.at/en/doing-business/starting-a-business-in-austria/" TargetMode="External"/><Relationship Id="rId4" Type="http://schemas.openxmlformats.org/officeDocument/2006/relationships/hyperlink" Target="https://accent.at/e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vestinaustria.at/en/doing-business/starting-a-business-in-austria/" TargetMode="External"/><Relationship Id="rId2" Type="http://schemas.openxmlformats.org/officeDocument/2006/relationships/hyperlink" Target="https://www.wko.at/gruendung/start?gad_source=1&amp;gclid=EAIaIQobChMIyd2XkcnihgMV6IRoCR37txLMEAAYASAAEgJM5vD_BwE&amp;gclsrc=aw.ds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vestinaustria.at/en/doing-business/starting-a-business-in-austria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stiz.gv.at/service/datenbanken/firmenbuch.36f.de.html;jsessionid=A608C0355DA4216247418D73E7AB67F1.s2" TargetMode="External"/><Relationship Id="rId2" Type="http://schemas.openxmlformats.org/officeDocument/2006/relationships/hyperlink" Target="https://e-justice.europa.eu/106/EN/business_registers_in_eu_countries?AUSTRIA&amp;member=1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tentamt.at/en/discoverip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ws.at/en/" TargetMode="External"/><Relationship Id="rId2" Type="http://schemas.openxmlformats.org/officeDocument/2006/relationships/hyperlink" Target="https://www.umweltfoerderung.at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foerderkompass.at/" TargetMode="External"/><Relationship Id="rId5" Type="http://schemas.openxmlformats.org/officeDocument/2006/relationships/hyperlink" Target="https://www.oekb.at/en/tourism-services/top-tourism-credit.html" TargetMode="External"/><Relationship Id="rId4" Type="http://schemas.openxmlformats.org/officeDocument/2006/relationships/hyperlink" Target="https://www.ffg.at/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05B0F4-46CC-876F-07FE-5AF621990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86" y="365125"/>
            <a:ext cx="8008336" cy="1325563"/>
          </a:xfrm>
        </p:spPr>
        <p:txBody>
          <a:bodyPr>
            <a:normAutofit/>
          </a:bodyPr>
          <a:lstStyle/>
          <a:p>
            <a:r>
              <a:rPr lang="en-US"/>
              <a:t>Module implementation, framework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23B12E-DEE3-4D60-8ACB-D4B53BE6F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186" y="1825625"/>
            <a:ext cx="1008561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pPr marL="0" lvl="0" indent="0">
              <a:buNone/>
            </a:pPr>
            <a:r>
              <a:rPr lang="sv-SE" dirty="0"/>
              <a:t>Lecture about national and regional characteristics related to:</a:t>
            </a:r>
          </a:p>
          <a:p>
            <a:pPr lvl="1"/>
            <a:r>
              <a:rPr lang="sv-SE" dirty="0"/>
              <a:t>Legal forms</a:t>
            </a:r>
          </a:p>
          <a:p>
            <a:pPr lvl="1"/>
            <a:r>
              <a:rPr lang="sv-SE" dirty="0"/>
              <a:t>Rules and legalisations</a:t>
            </a:r>
          </a:p>
          <a:p>
            <a:pPr lvl="1"/>
            <a:r>
              <a:rPr lang="sv-SE" dirty="0"/>
              <a:t>Regional support structure (overview of the system)</a:t>
            </a:r>
          </a:p>
          <a:p>
            <a:pPr lvl="1"/>
            <a:r>
              <a:rPr lang="sv-SE" dirty="0"/>
              <a:t>Networks (local and regional)</a:t>
            </a:r>
          </a:p>
          <a:p>
            <a:pPr lvl="1"/>
            <a:r>
              <a:rPr lang="sv-SE" dirty="0"/>
              <a:t>Copyright protection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40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8186" y="365125"/>
            <a:ext cx="8008336" cy="1562215"/>
          </a:xfrm>
        </p:spPr>
        <p:txBody>
          <a:bodyPr>
            <a:normAutofit fontScale="90000"/>
          </a:bodyPr>
          <a:lstStyle/>
          <a:p>
            <a:r>
              <a:rPr lang="en-US" dirty="0"/>
              <a:t>Regional support organizations in </a:t>
            </a:r>
            <a:r>
              <a:rPr lang="de-DE" dirty="0" err="1"/>
              <a:t>the</a:t>
            </a:r>
            <a:r>
              <a:rPr lang="de-DE" dirty="0"/>
              <a:t> Krems</a:t>
            </a:r>
            <a:r>
              <a:rPr lang="pl-PL" dirty="0"/>
              <a:t> region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68186" y="2171700"/>
            <a:ext cx="10277861" cy="4060191"/>
          </a:xfrm>
        </p:spPr>
        <p:txBody>
          <a:bodyPr>
            <a:normAutofit fontScale="85000" lnSpcReduction="20000"/>
          </a:bodyPr>
          <a:lstStyle/>
          <a:p>
            <a:endParaRPr lang="pl-PL" sz="2400" dirty="0"/>
          </a:p>
          <a:p>
            <a:r>
              <a:rPr lang="de-DE" b="1" dirty="0"/>
              <a:t>Riz </a:t>
            </a:r>
            <a:r>
              <a:rPr lang="de-DE" b="1" dirty="0" err="1"/>
              <a:t>up</a:t>
            </a:r>
            <a:r>
              <a:rPr lang="de-DE" b="1" dirty="0"/>
              <a:t> Krems </a:t>
            </a:r>
            <a:r>
              <a:rPr lang="en-US" dirty="0"/>
              <a:t>offers business know-how and is the point of contact for all founders and young entrepreneurs throughout Lower Austria: </a:t>
            </a:r>
            <a:r>
              <a:rPr lang="en-US" dirty="0">
                <a:hlinkClick r:id="rId2"/>
              </a:rPr>
              <a:t>https://www.riz-up.at/kontakt/krems-stadt/</a:t>
            </a:r>
            <a:r>
              <a:rPr lang="en-US" dirty="0"/>
              <a:t> </a:t>
            </a:r>
          </a:p>
          <a:p>
            <a:r>
              <a:rPr lang="de-AT" b="1" dirty="0"/>
              <a:t>Kremser Wirtschaftsbeirat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contact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business</a:t>
            </a:r>
            <a:r>
              <a:rPr lang="de-AT" dirty="0"/>
              <a:t> in </a:t>
            </a:r>
            <a:r>
              <a:rPr lang="de-AT" dirty="0" err="1"/>
              <a:t>the</a:t>
            </a:r>
            <a:r>
              <a:rPr lang="de-AT" dirty="0"/>
              <a:t> Krems </a:t>
            </a:r>
            <a:r>
              <a:rPr lang="de-AT" dirty="0" err="1"/>
              <a:t>region</a:t>
            </a:r>
            <a:r>
              <a:rPr lang="de-AT" dirty="0"/>
              <a:t>: </a:t>
            </a:r>
            <a:r>
              <a:rPr lang="de-AT" dirty="0">
                <a:hlinkClick r:id="rId3"/>
              </a:rPr>
              <a:t>https://www.kremserwirtschaftsbeirat.at/</a:t>
            </a:r>
            <a:r>
              <a:rPr lang="de-AT" dirty="0"/>
              <a:t> </a:t>
            </a:r>
          </a:p>
          <a:p>
            <a:r>
              <a:rPr lang="de-AT" b="1" dirty="0"/>
              <a:t>Austrian </a:t>
            </a:r>
            <a:r>
              <a:rPr lang="de-AT" b="1" dirty="0" err="1"/>
              <a:t>Economic</a:t>
            </a:r>
            <a:r>
              <a:rPr lang="de-AT" b="1" dirty="0"/>
              <a:t> Chamber (WKO) </a:t>
            </a:r>
            <a:r>
              <a:rPr lang="de-AT" dirty="0"/>
              <a:t>– </a:t>
            </a:r>
            <a:r>
              <a:rPr lang="de-AT" dirty="0" err="1"/>
              <a:t>district</a:t>
            </a:r>
            <a:r>
              <a:rPr lang="de-AT" dirty="0"/>
              <a:t> </a:t>
            </a:r>
            <a:r>
              <a:rPr lang="de-AT" dirty="0" err="1"/>
              <a:t>office</a:t>
            </a:r>
            <a:r>
              <a:rPr lang="de-AT" dirty="0"/>
              <a:t> Krems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local</a:t>
            </a:r>
            <a:r>
              <a:rPr lang="de-AT" dirty="0"/>
              <a:t> </a:t>
            </a:r>
            <a:r>
              <a:rPr lang="de-AT" dirty="0" err="1"/>
              <a:t>service</a:t>
            </a:r>
            <a:r>
              <a:rPr lang="de-AT" dirty="0"/>
              <a:t> </a:t>
            </a:r>
            <a:r>
              <a:rPr lang="de-AT" dirty="0" err="1"/>
              <a:t>provider</a:t>
            </a:r>
            <a:r>
              <a:rPr lang="de-AT" dirty="0"/>
              <a:t> </a:t>
            </a:r>
            <a:r>
              <a:rPr lang="de-AT" dirty="0" err="1"/>
              <a:t>with</a:t>
            </a:r>
            <a:r>
              <a:rPr lang="de-AT" dirty="0"/>
              <a:t> </a:t>
            </a:r>
            <a:r>
              <a:rPr lang="de-AT" dirty="0" err="1"/>
              <a:t>profound</a:t>
            </a:r>
            <a:r>
              <a:rPr lang="de-AT" dirty="0"/>
              <a:t> </a:t>
            </a:r>
            <a:r>
              <a:rPr lang="de-AT" dirty="0" err="1"/>
              <a:t>knowledge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condition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region</a:t>
            </a:r>
            <a:r>
              <a:rPr lang="de-AT" dirty="0"/>
              <a:t>: </a:t>
            </a:r>
            <a:r>
              <a:rPr lang="de-AT" dirty="0">
                <a:hlinkClick r:id="rId4"/>
              </a:rPr>
              <a:t>https://www.wko.at/noe/bezirksstellen/bezirksstelle-krems</a:t>
            </a:r>
            <a:r>
              <a:rPr lang="de-AT" dirty="0"/>
              <a:t> </a:t>
            </a:r>
          </a:p>
          <a:p>
            <a:r>
              <a:rPr lang="de-AT" b="1" dirty="0" err="1"/>
              <a:t>Ecoplus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a </a:t>
            </a:r>
            <a:r>
              <a:rPr lang="de-AT" dirty="0" err="1"/>
              <a:t>privately</a:t>
            </a:r>
            <a:r>
              <a:rPr lang="de-AT" dirty="0"/>
              <a:t> </a:t>
            </a:r>
            <a:r>
              <a:rPr lang="de-AT" dirty="0" err="1"/>
              <a:t>run</a:t>
            </a:r>
            <a:r>
              <a:rPr lang="de-AT" dirty="0"/>
              <a:t> </a:t>
            </a:r>
            <a:r>
              <a:rPr lang="de-AT" dirty="0" err="1"/>
              <a:t>agency</a:t>
            </a:r>
            <a:r>
              <a:rPr lang="de-AT" dirty="0"/>
              <a:t> </a:t>
            </a:r>
            <a:r>
              <a:rPr lang="de-AT" dirty="0" err="1"/>
              <a:t>that</a:t>
            </a:r>
            <a:r>
              <a:rPr lang="de-AT" dirty="0"/>
              <a:t> </a:t>
            </a:r>
            <a:r>
              <a:rPr lang="de-AT" dirty="0" err="1"/>
              <a:t>offers</a:t>
            </a:r>
            <a:r>
              <a:rPr lang="de-AT" dirty="0"/>
              <a:t> </a:t>
            </a:r>
            <a:r>
              <a:rPr lang="de-AT" dirty="0" err="1"/>
              <a:t>tailored</a:t>
            </a:r>
            <a:r>
              <a:rPr lang="de-AT" dirty="0"/>
              <a:t> </a:t>
            </a:r>
            <a:r>
              <a:rPr lang="de-AT" dirty="0" err="1"/>
              <a:t>services</a:t>
            </a:r>
            <a:r>
              <a:rPr lang="de-AT" dirty="0"/>
              <a:t> and </a:t>
            </a:r>
            <a:r>
              <a:rPr lang="en-US" dirty="0"/>
              <a:t>strengthens technology-oriented location development around educational and research institutions, and provides access to regional funding and support innovative cooperation projects: </a:t>
            </a:r>
            <a:r>
              <a:rPr lang="en-US" dirty="0">
                <a:hlinkClick r:id="rId5"/>
              </a:rPr>
              <a:t>https://www.ecoplus.at/</a:t>
            </a:r>
            <a:r>
              <a:rPr lang="en-US" dirty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6753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4EEA8A-BEF9-B5CF-DC9D-763D9B706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support </a:t>
            </a:r>
            <a:r>
              <a:rPr lang="de-DE" dirty="0" err="1"/>
              <a:t>networks</a:t>
            </a:r>
            <a:r>
              <a:rPr lang="de-DE" dirty="0"/>
              <a:t> in Krems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6DDB3D-B4C7-EBB6-F6FB-94C55892D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Accent </a:t>
            </a:r>
            <a:r>
              <a:rPr lang="de-DE" b="1" dirty="0" err="1"/>
              <a:t>incubator</a:t>
            </a:r>
            <a:r>
              <a:rPr lang="de-DE" b="1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en-US" dirty="0"/>
              <a:t>high-tech incubator of the province of Lower Austria, it offers support to founding teams, assists with the development of an individual IP strategy as well as a funding and financing strategy and offers access to business angel networks in Austria: </a:t>
            </a:r>
            <a:r>
              <a:rPr lang="en-US" dirty="0">
                <a:hlinkClick r:id="rId2"/>
              </a:rPr>
              <a:t>https://accent.at/en/about-us</a:t>
            </a:r>
            <a:r>
              <a:rPr lang="en-US" dirty="0"/>
              <a:t> </a:t>
            </a:r>
          </a:p>
          <a:p>
            <a:r>
              <a:rPr lang="de-DE" sz="2800" b="1" dirty="0"/>
              <a:t>IMC University </a:t>
            </a:r>
            <a:r>
              <a:rPr lang="de-DE" sz="2800" b="1" dirty="0" err="1"/>
              <a:t>Founders</a:t>
            </a:r>
            <a:r>
              <a:rPr lang="de-DE" sz="2800" b="1" dirty="0"/>
              <a:t> </a:t>
            </a:r>
            <a:r>
              <a:rPr lang="de-DE" sz="2800" b="1" dirty="0" err="1"/>
              <a:t>service</a:t>
            </a:r>
            <a:r>
              <a:rPr lang="de-DE" b="1" dirty="0"/>
              <a:t> </a:t>
            </a:r>
            <a:r>
              <a:rPr lang="en-US" dirty="0"/>
              <a:t>supports start-ups with the Founders Lab, the Creative Pre-Incubator </a:t>
            </a:r>
            <a:r>
              <a:rPr lang="en-US" dirty="0" err="1"/>
              <a:t>programme</a:t>
            </a:r>
            <a:r>
              <a:rPr lang="en-US" dirty="0"/>
              <a:t> and the office facilities available for rent at the Open Innovation Lab: </a:t>
            </a:r>
            <a:r>
              <a:rPr lang="en-US" dirty="0">
                <a:hlinkClick r:id="rId3"/>
              </a:rPr>
              <a:t>https://www.fh-krems.ac.at/en/service-centers/career-services/for-founders/#overview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28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Relevant links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68186" y="1597794"/>
            <a:ext cx="10770318" cy="457916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r>
              <a:rPr lang="de-DE" sz="2100" dirty="0"/>
              <a:t>Austrian </a:t>
            </a:r>
            <a:r>
              <a:rPr lang="de-DE" sz="2100" dirty="0" err="1"/>
              <a:t>Economic</a:t>
            </a:r>
            <a:r>
              <a:rPr lang="de-DE" sz="2100" dirty="0"/>
              <a:t> Chambers: </a:t>
            </a:r>
            <a:r>
              <a:rPr lang="de-AT" sz="21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https://www.wko.at/gruendung/start?gad_source=1&amp;gclid=EAIaIQobChMIyd2XkcnihgMV6IRoCR37txLMEAAYASAAEgJM5vD_BwE&amp;gclsrc=aw.ds</a:t>
            </a:r>
            <a:endParaRPr lang="de-AT" sz="2100" dirty="0"/>
          </a:p>
          <a:p>
            <a:r>
              <a:rPr lang="de-DE" sz="2100" dirty="0"/>
              <a:t>IMC University </a:t>
            </a:r>
            <a:r>
              <a:rPr lang="de-DE" sz="2100" dirty="0" err="1"/>
              <a:t>Founders</a:t>
            </a:r>
            <a:r>
              <a:rPr lang="de-DE" sz="2100" dirty="0"/>
              <a:t> </a:t>
            </a:r>
            <a:r>
              <a:rPr lang="de-DE" sz="2100" dirty="0" err="1"/>
              <a:t>service</a:t>
            </a:r>
            <a:r>
              <a:rPr lang="de-DE" sz="2100" dirty="0"/>
              <a:t>: </a:t>
            </a:r>
            <a:r>
              <a:rPr lang="de-DE" sz="21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https://www.fh-krems.ac.at/en/service-centers/career-services/for-founders/</a:t>
            </a:r>
            <a:r>
              <a:rPr lang="de-DE" sz="2100" dirty="0"/>
              <a:t> </a:t>
            </a:r>
          </a:p>
          <a:p>
            <a:r>
              <a:rPr lang="de-DE" sz="2100" dirty="0"/>
              <a:t>Accent </a:t>
            </a:r>
            <a:r>
              <a:rPr lang="de-DE" sz="2100" dirty="0" err="1"/>
              <a:t>incubator</a:t>
            </a:r>
            <a:r>
              <a:rPr lang="de-DE" sz="2100" dirty="0"/>
              <a:t>: </a:t>
            </a:r>
            <a:r>
              <a:rPr lang="de-DE" sz="21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https://accent.at/en</a:t>
            </a:r>
            <a:r>
              <a:rPr lang="de-DE" sz="2100" dirty="0"/>
              <a:t> </a:t>
            </a:r>
          </a:p>
          <a:p>
            <a:r>
              <a:rPr lang="de-DE" sz="2100" dirty="0"/>
              <a:t>ABA – Austrian Business Agency: </a:t>
            </a:r>
            <a:r>
              <a:rPr lang="de-DE" sz="2100" dirty="0">
                <a:hlinkClick r:id="rId5"/>
              </a:rPr>
              <a:t>https://investinaustria.at/en/doing-business/starting-a-business-in-austria/</a:t>
            </a:r>
            <a:r>
              <a:rPr lang="de-DE" sz="2100" dirty="0"/>
              <a:t> </a:t>
            </a:r>
          </a:p>
          <a:p>
            <a:r>
              <a:rPr lang="de-DE" sz="2100" dirty="0"/>
              <a:t>Riz </a:t>
            </a:r>
            <a:r>
              <a:rPr lang="de-DE" sz="2100" dirty="0" err="1"/>
              <a:t>up</a:t>
            </a:r>
            <a:r>
              <a:rPr lang="de-DE" sz="2100" dirty="0"/>
              <a:t> </a:t>
            </a:r>
            <a:r>
              <a:rPr lang="de-DE" sz="2100" dirty="0" err="1"/>
              <a:t>start-up</a:t>
            </a:r>
            <a:r>
              <a:rPr lang="de-DE" sz="2100" dirty="0"/>
              <a:t> </a:t>
            </a:r>
            <a:r>
              <a:rPr lang="de-DE" sz="2100" dirty="0" err="1"/>
              <a:t>agency</a:t>
            </a:r>
            <a:r>
              <a:rPr lang="de-DE" sz="2100" dirty="0"/>
              <a:t> </a:t>
            </a:r>
            <a:r>
              <a:rPr lang="de-DE" sz="2100" dirty="0" err="1"/>
              <a:t>of</a:t>
            </a:r>
            <a:r>
              <a:rPr lang="de-DE" sz="2100" dirty="0"/>
              <a:t> Lower Austria: </a:t>
            </a:r>
            <a:r>
              <a:rPr lang="de-DE" sz="21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https://www.riz-up.at/</a:t>
            </a:r>
            <a:endParaRPr lang="de-DE" sz="2100" dirty="0"/>
          </a:p>
          <a:p>
            <a:r>
              <a:rPr lang="en-US" sz="2100" dirty="0"/>
              <a:t>Austrian promotional bank: </a:t>
            </a:r>
            <a:r>
              <a:rPr lang="en-US" sz="21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https://www.aws.at/en/</a:t>
            </a:r>
            <a:endParaRPr lang="en-US" sz="2100" dirty="0"/>
          </a:p>
          <a:p>
            <a:r>
              <a:rPr lang="en-US" sz="2100" dirty="0"/>
              <a:t>City of Krems: https://www.stadtmarketing-krems.at/wirtschaft</a:t>
            </a:r>
            <a:endParaRPr lang="de-DE" sz="2100" dirty="0"/>
          </a:p>
        </p:txBody>
      </p:sp>
    </p:spTree>
    <p:extLst>
      <p:ext uri="{BB962C8B-B14F-4D97-AF65-F5344CB8AC3E}">
        <p14:creationId xmlns:p14="http://schemas.microsoft.com/office/powerpoint/2010/main" val="408888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8A2544-29FF-B5B2-36B6-A9F6A7230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Founding</a:t>
            </a:r>
            <a:r>
              <a:rPr lang="de-DE" dirty="0"/>
              <a:t> a </a:t>
            </a:r>
            <a:r>
              <a:rPr lang="de-DE" dirty="0" err="1"/>
              <a:t>business</a:t>
            </a:r>
            <a:r>
              <a:rPr lang="de-DE" dirty="0"/>
              <a:t> in Austria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EE2A3A-CDE3-3C19-1E42-DE0F4C842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186" y="2333625"/>
            <a:ext cx="10085614" cy="3843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0" i="0" u="none" strike="noStrike" dirty="0">
                <a:solidFill>
                  <a:srgbClr val="0D385E"/>
                </a:solidFill>
                <a:effectLst/>
                <a:highlight>
                  <a:srgbClr val="F5F5F5"/>
                </a:highlight>
                <a:latin typeface="Assistant" pitchFamily="2" charset="-79"/>
              </a:rPr>
              <a:t>Comprehensive information on starting a business in </a:t>
            </a:r>
            <a:r>
              <a:rPr lang="de-DE" sz="2200" b="0" i="0" u="none" strike="noStrike" dirty="0">
                <a:solidFill>
                  <a:srgbClr val="0D385E"/>
                </a:solidFill>
                <a:effectLst/>
                <a:highlight>
                  <a:srgbClr val="F5F5F5"/>
                </a:highlight>
                <a:latin typeface="Assistant" pitchFamily="2" charset="-79"/>
              </a:rPr>
              <a:t>Austria</a:t>
            </a:r>
            <a:r>
              <a:rPr lang="en-US" sz="2200" b="0" i="0" u="none" strike="noStrike" dirty="0">
                <a:solidFill>
                  <a:srgbClr val="0D385E"/>
                </a:solidFill>
                <a:effectLst/>
                <a:highlight>
                  <a:srgbClr val="F5F5F5"/>
                </a:highlight>
                <a:latin typeface="Assistant" pitchFamily="2" charset="-79"/>
              </a:rPr>
              <a:t> can be found here:</a:t>
            </a:r>
            <a:endParaRPr lang="pl-PL" sz="2200" b="0" i="0" u="none" strike="noStrike" dirty="0">
              <a:solidFill>
                <a:srgbClr val="0D385E"/>
              </a:solidFill>
              <a:effectLst/>
              <a:highlight>
                <a:srgbClr val="F5F5F5"/>
              </a:highlight>
              <a:latin typeface="Assistant" pitchFamily="2" charset="-79"/>
            </a:endParaRPr>
          </a:p>
          <a:p>
            <a:r>
              <a:rPr lang="pl-PL" sz="2200" dirty="0">
                <a:highlight>
                  <a:srgbClr val="F5F5F5"/>
                </a:highlight>
                <a:latin typeface="Assistant" pitchFamily="2" charset="-79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https://www.wko.at/gruendung/start?gad_source=1&amp;gclid=EAIaIQobChMIyd2XkcnihgMV6IRoCR37txLMEAAYASAAEgJM5vD_BwE&amp;gclsrc=aw.ds</a:t>
            </a:r>
            <a:r>
              <a:rPr lang="de-DE" sz="2200" dirty="0">
                <a:highlight>
                  <a:srgbClr val="F5F5F5"/>
                </a:highlight>
                <a:latin typeface="Assistant" pitchFamily="2" charset="-79"/>
              </a:rPr>
              <a:t> (German </a:t>
            </a:r>
            <a:r>
              <a:rPr lang="de-DE" sz="2200" dirty="0" err="1">
                <a:highlight>
                  <a:srgbClr val="F5F5F5"/>
                </a:highlight>
                <a:latin typeface="Assistant" pitchFamily="2" charset="-79"/>
              </a:rPr>
              <a:t>only</a:t>
            </a:r>
            <a:r>
              <a:rPr lang="de-DE" sz="2200" dirty="0">
                <a:highlight>
                  <a:srgbClr val="F5F5F5"/>
                </a:highlight>
                <a:latin typeface="Assistant" pitchFamily="2" charset="-79"/>
              </a:rPr>
              <a:t>)</a:t>
            </a:r>
          </a:p>
          <a:p>
            <a:r>
              <a:rPr lang="pl-PL" sz="2200" dirty="0">
                <a:highlight>
                  <a:srgbClr val="F5F5F5"/>
                </a:highlight>
                <a:latin typeface="Assistant" pitchFamily="2" charset="-79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https://investinaustria.at/en/doing-business/starting-a-business-in-austria/</a:t>
            </a:r>
            <a:r>
              <a:rPr lang="de-DE" sz="2200" dirty="0">
                <a:highlight>
                  <a:srgbClr val="F5F5F5"/>
                </a:highlight>
                <a:latin typeface="Assistant" pitchFamily="2" charset="-79"/>
              </a:rPr>
              <a:t> (English)</a:t>
            </a:r>
          </a:p>
          <a:p>
            <a:pPr lvl="1"/>
            <a:r>
              <a:rPr lang="de-DE" sz="1800" dirty="0">
                <a:highlight>
                  <a:srgbClr val="F5F5F5"/>
                </a:highlight>
                <a:latin typeface="Assistant" pitchFamily="2" charset="-79"/>
              </a:rPr>
              <a:t>Extensive </a:t>
            </a:r>
            <a:r>
              <a:rPr lang="de-DE" sz="1800" dirty="0" err="1">
                <a:highlight>
                  <a:srgbClr val="F5F5F5"/>
                </a:highlight>
                <a:latin typeface="Assistant" pitchFamily="2" charset="-79"/>
              </a:rPr>
              <a:t>information</a:t>
            </a:r>
            <a:r>
              <a:rPr lang="de-DE" sz="1800" dirty="0">
                <a:highlight>
                  <a:srgbClr val="F5F5F5"/>
                </a:highlight>
                <a:latin typeface="Assistant" pitchFamily="2" charset="-79"/>
              </a:rPr>
              <a:t> and </a:t>
            </a:r>
            <a:r>
              <a:rPr lang="de-DE" sz="1800" dirty="0" err="1">
                <a:highlight>
                  <a:srgbClr val="F5F5F5"/>
                </a:highlight>
                <a:latin typeface="Assistant" pitchFamily="2" charset="-79"/>
              </a:rPr>
              <a:t>information</a:t>
            </a:r>
            <a:r>
              <a:rPr lang="de-DE" sz="1800" dirty="0">
                <a:highlight>
                  <a:srgbClr val="F5F5F5"/>
                </a:highlight>
                <a:latin typeface="Assistant" pitchFamily="2" charset="-79"/>
              </a:rPr>
              <a:t> </a:t>
            </a:r>
            <a:r>
              <a:rPr lang="de-DE" sz="1800" dirty="0" err="1">
                <a:highlight>
                  <a:srgbClr val="F5F5F5"/>
                </a:highlight>
                <a:latin typeface="Assistant" pitchFamily="2" charset="-79"/>
              </a:rPr>
              <a:t>folders</a:t>
            </a:r>
            <a:r>
              <a:rPr lang="de-DE" sz="1800" dirty="0">
                <a:highlight>
                  <a:srgbClr val="F5F5F5"/>
                </a:highlight>
                <a:latin typeface="Assistant" pitchFamily="2" charset="-79"/>
              </a:rPr>
              <a:t> </a:t>
            </a:r>
            <a:r>
              <a:rPr lang="de-DE" sz="1800" dirty="0" err="1">
                <a:highlight>
                  <a:srgbClr val="F5F5F5"/>
                </a:highlight>
                <a:latin typeface="Assistant" pitchFamily="2" charset="-79"/>
              </a:rPr>
              <a:t>about</a:t>
            </a:r>
            <a:r>
              <a:rPr lang="de-DE" sz="1800" dirty="0">
                <a:highlight>
                  <a:srgbClr val="F5F5F5"/>
                </a:highlight>
                <a:latin typeface="Assistant" pitchFamily="2" charset="-79"/>
              </a:rPr>
              <a:t> </a:t>
            </a:r>
            <a:r>
              <a:rPr lang="de-DE" sz="1800" dirty="0" err="1">
                <a:highlight>
                  <a:srgbClr val="F5F5F5"/>
                </a:highlight>
                <a:latin typeface="Assistant" pitchFamily="2" charset="-79"/>
              </a:rPr>
              <a:t>starting</a:t>
            </a:r>
            <a:r>
              <a:rPr lang="de-DE" sz="1800" dirty="0">
                <a:highlight>
                  <a:srgbClr val="F5F5F5"/>
                </a:highlight>
                <a:latin typeface="Assistant" pitchFamily="2" charset="-79"/>
              </a:rPr>
              <a:t> a </a:t>
            </a:r>
            <a:r>
              <a:rPr lang="de-DE" sz="1800" dirty="0" err="1">
                <a:highlight>
                  <a:srgbClr val="F5F5F5"/>
                </a:highlight>
                <a:latin typeface="Assistant" pitchFamily="2" charset="-79"/>
              </a:rPr>
              <a:t>business</a:t>
            </a:r>
            <a:r>
              <a:rPr lang="de-DE" sz="1800" dirty="0">
                <a:highlight>
                  <a:srgbClr val="F5F5F5"/>
                </a:highlight>
                <a:latin typeface="Assistant" pitchFamily="2" charset="-79"/>
              </a:rPr>
              <a:t>, legal </a:t>
            </a:r>
            <a:r>
              <a:rPr lang="de-DE" sz="1800" dirty="0" err="1">
                <a:highlight>
                  <a:srgbClr val="F5F5F5"/>
                </a:highlight>
                <a:latin typeface="Assistant" pitchFamily="2" charset="-79"/>
              </a:rPr>
              <a:t>forms</a:t>
            </a:r>
            <a:r>
              <a:rPr lang="de-DE" sz="1800" dirty="0">
                <a:highlight>
                  <a:srgbClr val="F5F5F5"/>
                </a:highlight>
                <a:latin typeface="Assistant" pitchFamily="2" charset="-79"/>
              </a:rPr>
              <a:t>, </a:t>
            </a:r>
            <a:r>
              <a:rPr lang="de-DE" sz="1800" dirty="0" err="1">
                <a:highlight>
                  <a:srgbClr val="F5F5F5"/>
                </a:highlight>
                <a:latin typeface="Assistant" pitchFamily="2" charset="-79"/>
              </a:rPr>
              <a:t>tax</a:t>
            </a:r>
            <a:r>
              <a:rPr lang="de-DE" sz="1800" dirty="0">
                <a:highlight>
                  <a:srgbClr val="F5F5F5"/>
                </a:highlight>
                <a:latin typeface="Assistant" pitchFamily="2" charset="-79"/>
              </a:rPr>
              <a:t> </a:t>
            </a:r>
            <a:r>
              <a:rPr lang="de-DE" sz="1800" dirty="0" err="1">
                <a:highlight>
                  <a:srgbClr val="F5F5F5"/>
                </a:highlight>
                <a:latin typeface="Assistant" pitchFamily="2" charset="-79"/>
              </a:rPr>
              <a:t>aspects</a:t>
            </a:r>
            <a:r>
              <a:rPr lang="de-DE" sz="1800" dirty="0">
                <a:highlight>
                  <a:srgbClr val="F5F5F5"/>
                </a:highlight>
                <a:latin typeface="Assistant" pitchFamily="2" charset="-79"/>
              </a:rPr>
              <a:t> and </a:t>
            </a:r>
            <a:r>
              <a:rPr lang="de-DE" sz="1800" dirty="0" err="1">
                <a:highlight>
                  <a:srgbClr val="F5F5F5"/>
                </a:highlight>
                <a:latin typeface="Assistant" pitchFamily="2" charset="-79"/>
              </a:rPr>
              <a:t>funding</a:t>
            </a:r>
            <a:endParaRPr lang="pl-PL" sz="1800" dirty="0">
              <a:highlight>
                <a:srgbClr val="F5F5F5"/>
              </a:highlight>
              <a:latin typeface="Assistan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5792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428990-7CDC-D619-6B03-3715D0434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Legal forms of running a business in </a:t>
            </a:r>
            <a:r>
              <a:rPr lang="de-DE" dirty="0"/>
              <a:t>Austria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FDE29D-1A58-B5CB-6479-9DA253FFE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S</a:t>
            </a:r>
            <a:r>
              <a:rPr lang="pl-PL" dirty="0"/>
              <a:t>ole proprietorship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Limited </a:t>
            </a:r>
            <a:r>
              <a:rPr lang="de-DE" dirty="0" err="1"/>
              <a:t>liability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 (GmbH)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Flexible </a:t>
            </a:r>
            <a:r>
              <a:rPr lang="de-DE" dirty="0" err="1"/>
              <a:t>company</a:t>
            </a:r>
            <a:r>
              <a:rPr lang="de-DE" dirty="0"/>
              <a:t> (</a:t>
            </a:r>
            <a:r>
              <a:rPr lang="de-DE" dirty="0" err="1"/>
              <a:t>FlexKapG</a:t>
            </a:r>
            <a:r>
              <a:rPr lang="de-DE" dirty="0"/>
              <a:t>)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joint-stock company </a:t>
            </a:r>
            <a:r>
              <a:rPr lang="de-DE" dirty="0"/>
              <a:t>(AG)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European </a:t>
            </a:r>
            <a:r>
              <a:rPr lang="de-DE" dirty="0" err="1"/>
              <a:t>company</a:t>
            </a:r>
            <a:r>
              <a:rPr lang="de-DE" dirty="0"/>
              <a:t> (Societas Europaea – SE)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General </a:t>
            </a:r>
            <a:r>
              <a:rPr lang="de-DE" dirty="0" err="1"/>
              <a:t>partnership</a:t>
            </a:r>
            <a:r>
              <a:rPr lang="de-DE" dirty="0"/>
              <a:t> (Offene Gesellschaft – OG)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Limited </a:t>
            </a:r>
            <a:r>
              <a:rPr lang="de-DE" dirty="0" err="1"/>
              <a:t>partnership</a:t>
            </a:r>
            <a:r>
              <a:rPr lang="de-DE" dirty="0"/>
              <a:t> (Kommanditgesellschaft – KG)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Branch </a:t>
            </a:r>
            <a:r>
              <a:rPr lang="de-DE" dirty="0" err="1"/>
              <a:t>offices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foreign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Private </a:t>
            </a:r>
            <a:r>
              <a:rPr lang="de-DE" dirty="0" err="1"/>
              <a:t>foundation</a:t>
            </a:r>
            <a:r>
              <a:rPr lang="de-DE" dirty="0"/>
              <a:t> </a:t>
            </a:r>
            <a:endParaRPr lang="pl-PL" dirty="0"/>
          </a:p>
          <a:p>
            <a:pPr marL="0" indent="0">
              <a:buNone/>
            </a:pPr>
            <a:r>
              <a:rPr lang="pl-PL" sz="1800" dirty="0"/>
              <a:t>Further information:</a:t>
            </a:r>
            <a:r>
              <a:rPr lang="de-DE" sz="1800" dirty="0"/>
              <a:t> </a:t>
            </a:r>
            <a:r>
              <a:rPr lang="de-DE" sz="1800" dirty="0">
                <a:hlinkClick r:id="rId2"/>
              </a:rPr>
              <a:t>https://investinaustria.at/en/doing-business/starting-a-business-in-austria/</a:t>
            </a:r>
            <a:r>
              <a:rPr lang="de-DE" sz="1800" dirty="0"/>
              <a:t>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0091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4BB20C-F660-6147-845B-2623ED4F1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Registration of a business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Commercial Register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4C74FA-8C7F-A45D-B357-432D7EB3C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/>
              <a:t>For firms and corporations: You need to fill out the application form, then have it notarized and signed by the management.</a:t>
            </a:r>
          </a:p>
          <a:p>
            <a:r>
              <a:rPr lang="en-US" dirty="0"/>
              <a:t>Subsequently, it is submitted directly to the Commercial Register Court in paper form or electronically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1900" dirty="0"/>
              <a:t>Further information:</a:t>
            </a:r>
            <a:endParaRPr lang="de-DE" sz="1900" dirty="0"/>
          </a:p>
          <a:p>
            <a:pPr marL="0" indent="0">
              <a:buNone/>
            </a:pPr>
            <a:r>
              <a:rPr lang="pl-PL" sz="1900" dirty="0">
                <a:hlinkClick r:id="rId2"/>
              </a:rPr>
              <a:t>https://e-justice.europa.eu/106/EN/business_registers_in_eu_countries?AUSTRIA&amp;member=1</a:t>
            </a:r>
            <a:r>
              <a:rPr lang="de-DE" sz="1900" dirty="0"/>
              <a:t> </a:t>
            </a:r>
          </a:p>
          <a:p>
            <a:pPr marL="0" indent="0">
              <a:buNone/>
            </a:pPr>
            <a:r>
              <a:rPr lang="pl-PL" sz="1900" dirty="0">
                <a:hlinkClick r:id="rId3"/>
              </a:rPr>
              <a:t>https://www.justiz.gv.at/service/datenbanken/firmenbuch.36f.de.html;jsessionid=A608C0355DA4216247418D73E7AB67F1.s2</a:t>
            </a:r>
            <a:r>
              <a:rPr lang="de-DE" sz="1900" dirty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212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4BB20C-F660-6147-845B-2623ED4F1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Trade </a:t>
            </a:r>
            <a:r>
              <a:rPr lang="de-DE" dirty="0" err="1"/>
              <a:t>license</a:t>
            </a:r>
            <a:r>
              <a:rPr lang="de-DE" dirty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4C74FA-8C7F-A45D-B357-432D7EB3C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trade </a:t>
            </a:r>
            <a:r>
              <a:rPr lang="en-US" dirty="0" err="1"/>
              <a:t>licence</a:t>
            </a:r>
            <a:r>
              <a:rPr lang="en-US" dirty="0"/>
              <a:t> (</a:t>
            </a:r>
            <a:r>
              <a:rPr lang="en-US" dirty="0" err="1"/>
              <a:t>Gewerbeberechtigung</a:t>
            </a:r>
            <a:r>
              <a:rPr lang="en-US" dirty="0"/>
              <a:t>) is required to carry business operations in Austria</a:t>
            </a:r>
          </a:p>
          <a:p>
            <a:r>
              <a:rPr lang="en-US" dirty="0"/>
              <a:t>It is issued by the public authorities (municipal authority or </a:t>
            </a:r>
            <a:r>
              <a:rPr lang="en-US" dirty="0" err="1"/>
              <a:t>Magistrat</a:t>
            </a:r>
            <a:r>
              <a:rPr lang="en-US" dirty="0"/>
              <a:t>, district administrative authority or </a:t>
            </a:r>
            <a:r>
              <a:rPr lang="en-US" dirty="0" err="1"/>
              <a:t>Bezirkshauptmannschaft</a:t>
            </a:r>
            <a:r>
              <a:rPr lang="en-US" dirty="0"/>
              <a:t>)</a:t>
            </a:r>
          </a:p>
          <a:p>
            <a:r>
              <a:rPr lang="en-US" dirty="0"/>
              <a:t>Usually, a “managing director under trade law” (</a:t>
            </a:r>
            <a:r>
              <a:rPr lang="en-US" dirty="0" err="1"/>
              <a:t>gewerberechtlichen</a:t>
            </a:r>
            <a:r>
              <a:rPr lang="en-US" dirty="0"/>
              <a:t> </a:t>
            </a:r>
            <a:r>
              <a:rPr lang="en-US" dirty="0" err="1"/>
              <a:t>Geschäftsführer</a:t>
            </a:r>
            <a:r>
              <a:rPr lang="en-US" dirty="0"/>
              <a:t>) needs to be designated who is domiciled either in Austria or in an EU/EEA member state</a:t>
            </a:r>
          </a:p>
          <a:p>
            <a:r>
              <a:rPr lang="de-DE" dirty="0" err="1"/>
              <a:t>Responsible</a:t>
            </a:r>
            <a:r>
              <a:rPr lang="de-DE" dirty="0"/>
              <a:t> </a:t>
            </a:r>
            <a:r>
              <a:rPr lang="de-DE" dirty="0" err="1"/>
              <a:t>authority</a:t>
            </a:r>
            <a:r>
              <a:rPr lang="de-DE" dirty="0"/>
              <a:t>: </a:t>
            </a:r>
            <a:r>
              <a:rPr lang="de-DE" dirty="0" err="1"/>
              <a:t>district</a:t>
            </a:r>
            <a:r>
              <a:rPr lang="de-DE" dirty="0"/>
              <a:t> </a:t>
            </a:r>
            <a:r>
              <a:rPr lang="de-DE" dirty="0" err="1"/>
              <a:t>authority</a:t>
            </a:r>
            <a:r>
              <a:rPr lang="de-DE" dirty="0"/>
              <a:t>, municipal </a:t>
            </a:r>
            <a:r>
              <a:rPr lang="de-DE" dirty="0" err="1"/>
              <a:t>administration</a:t>
            </a:r>
            <a:r>
              <a:rPr lang="de-DE" dirty="0"/>
              <a:t> in </a:t>
            </a:r>
            <a:r>
              <a:rPr lang="de-DE" dirty="0" err="1"/>
              <a:t>cities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municipal </a:t>
            </a:r>
            <a:r>
              <a:rPr lang="de-DE" dirty="0" err="1"/>
              <a:t>district</a:t>
            </a:r>
            <a:r>
              <a:rPr lang="de-DE" dirty="0"/>
              <a:t> </a:t>
            </a:r>
            <a:r>
              <a:rPr lang="de-DE" dirty="0" err="1"/>
              <a:t>office</a:t>
            </a:r>
            <a:r>
              <a:rPr lang="de-DE" dirty="0"/>
              <a:t> in Vienna</a:t>
            </a:r>
            <a:r>
              <a:rPr lang="pl-PL" dirty="0"/>
              <a:t>must have appropriate professional qualifications</a:t>
            </a:r>
            <a:r>
              <a:rPr lang="de-DE" dirty="0"/>
              <a:t> </a:t>
            </a:r>
            <a:r>
              <a:rPr lang="de-DE" dirty="0" err="1"/>
              <a:t>proven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relevant </a:t>
            </a:r>
            <a:r>
              <a:rPr lang="de-DE" dirty="0" err="1"/>
              <a:t>educational</a:t>
            </a:r>
            <a:r>
              <a:rPr lang="de-DE" dirty="0"/>
              <a:t> </a:t>
            </a:r>
            <a:r>
              <a:rPr lang="de-DE" dirty="0" err="1"/>
              <a:t>certificates</a:t>
            </a:r>
            <a:r>
              <a:rPr lang="de-DE" dirty="0"/>
              <a:t> and/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practical</a:t>
            </a:r>
            <a:r>
              <a:rPr lang="de-DE" dirty="0"/>
              <a:t> </a:t>
            </a:r>
            <a:r>
              <a:rPr lang="de-DE" dirty="0" err="1"/>
              <a:t>experience</a:t>
            </a:r>
            <a:endParaRPr lang="pl-PL" dirty="0"/>
          </a:p>
          <a:p>
            <a:pPr marL="0" indent="0">
              <a:buNone/>
            </a:pPr>
            <a:r>
              <a:rPr lang="de-DE" sz="2000" dirty="0"/>
              <a:t>Further </a:t>
            </a:r>
            <a:r>
              <a:rPr lang="de-DE" sz="2000" dirty="0" err="1"/>
              <a:t>information</a:t>
            </a:r>
            <a:r>
              <a:rPr lang="de-DE" sz="2000" dirty="0"/>
              <a:t>: https://startup.usp.gv.at/en/gruendung/gruendungsfahrplan/weitere-informationen/gewerbe/gewerbeanmeldung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2506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4BB20C-F660-6147-845B-2623ED4F1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Further </a:t>
            </a:r>
            <a:r>
              <a:rPr lang="de-DE" dirty="0" err="1"/>
              <a:t>approval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4C74FA-8C7F-A45D-B357-432D7EB3C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Trade facilities approval </a:t>
            </a:r>
            <a:r>
              <a:rPr lang="en-US" dirty="0"/>
              <a:t>for plants, buildings, rooms, open areas and other operational facilities used for carrying on a trade</a:t>
            </a:r>
          </a:p>
          <a:p>
            <a:pPr lvl="1"/>
            <a:r>
              <a:rPr lang="en-US" dirty="0"/>
              <a:t>Needed if risks, nuisances, or adverse effects can arise in connection with the trade facilities</a:t>
            </a:r>
          </a:p>
          <a:p>
            <a:r>
              <a:rPr lang="en-US" b="1" dirty="0"/>
              <a:t>Waste management obligations </a:t>
            </a:r>
            <a:r>
              <a:rPr lang="en-US" dirty="0"/>
              <a:t>for businesses that generate waste in their production</a:t>
            </a:r>
          </a:p>
          <a:p>
            <a:r>
              <a:rPr lang="en-US" b="1" dirty="0"/>
              <a:t>Environmental impact assessment  </a:t>
            </a:r>
            <a:r>
              <a:rPr lang="en-US" dirty="0"/>
              <a:t>for large projects expected to cause potentially significant impacts on the environment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de-DE" sz="2000" dirty="0"/>
              <a:t>Further </a:t>
            </a:r>
            <a:r>
              <a:rPr lang="de-DE" sz="2000" dirty="0" err="1"/>
              <a:t>information</a:t>
            </a:r>
            <a:r>
              <a:rPr lang="de-DE" sz="2000" dirty="0"/>
              <a:t>: https://startup.usp.gv.at/en/gruendung/gruendungsfahrplan/weitere-informationen/gewerbe/gewerbeanmeldung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4327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DC780F-FB89-4724-CDBA-C7BA8D999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Tax</a:t>
            </a:r>
            <a:r>
              <a:rPr lang="de-DE" dirty="0"/>
              <a:t> </a:t>
            </a:r>
            <a:r>
              <a:rPr lang="de-DE" dirty="0" err="1"/>
              <a:t>aspects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D229C5-2D66-510B-3FC8-E2F723929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186" y="1825625"/>
            <a:ext cx="10085614" cy="466725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Corporate income tax: </a:t>
            </a:r>
            <a:r>
              <a:rPr lang="en-US" dirty="0"/>
              <a:t>profits of incorporated companies (GmbH, AG, SE) are subject to a 23% corporate tax rate (flat tax) </a:t>
            </a:r>
          </a:p>
          <a:p>
            <a:r>
              <a:rPr lang="de-AT" dirty="0" err="1"/>
              <a:t>minimum</a:t>
            </a:r>
            <a:r>
              <a:rPr lang="de-AT" dirty="0"/>
              <a:t> </a:t>
            </a:r>
            <a:r>
              <a:rPr lang="de-AT" dirty="0" err="1"/>
              <a:t>corporate</a:t>
            </a:r>
            <a:r>
              <a:rPr lang="de-AT" dirty="0"/>
              <a:t> </a:t>
            </a:r>
            <a:r>
              <a:rPr lang="de-AT" dirty="0" err="1"/>
              <a:t>income</a:t>
            </a:r>
            <a:r>
              <a:rPr lang="de-AT" dirty="0"/>
              <a:t> </a:t>
            </a:r>
            <a:r>
              <a:rPr lang="de-AT" dirty="0" err="1"/>
              <a:t>tax</a:t>
            </a:r>
            <a:r>
              <a:rPr lang="en-US" dirty="0"/>
              <a:t> in fiscal years with a loss</a:t>
            </a:r>
          </a:p>
          <a:p>
            <a:r>
              <a:rPr lang="en-US" b="1" dirty="0"/>
              <a:t>Capital gains tax </a:t>
            </a:r>
            <a:r>
              <a:rPr lang="en-US" dirty="0"/>
              <a:t>on the distribution of profits by an Austrian GmbH, AG, SE: 27.5%</a:t>
            </a:r>
          </a:p>
          <a:p>
            <a:r>
              <a:rPr lang="en-US" b="1" dirty="0"/>
              <a:t>Taxation on the liquidation </a:t>
            </a:r>
            <a:r>
              <a:rPr lang="en-US" dirty="0"/>
              <a:t>of incorporated companies: 23%</a:t>
            </a:r>
          </a:p>
          <a:p>
            <a:r>
              <a:rPr lang="en-US" b="1" dirty="0"/>
              <a:t>Income tax </a:t>
            </a:r>
            <a:r>
              <a:rPr lang="en-US" dirty="0"/>
              <a:t>on the income of sole proprietors  in form of a progressive tax rate, max. 50%</a:t>
            </a:r>
          </a:p>
          <a:p>
            <a:r>
              <a:rPr lang="en-US" b="1" dirty="0"/>
              <a:t>Taxes on employment </a:t>
            </a:r>
            <a:r>
              <a:rPr lang="en-US" dirty="0"/>
              <a:t>in form of ancillary wage costs (non-wage labor costs) </a:t>
            </a:r>
          </a:p>
          <a:p>
            <a:r>
              <a:rPr lang="de-DE" b="1" dirty="0"/>
              <a:t>Value-</a:t>
            </a:r>
            <a:r>
              <a:rPr lang="de-DE" b="1" dirty="0" err="1"/>
              <a:t>added</a:t>
            </a:r>
            <a:r>
              <a:rPr lang="de-DE" b="1" dirty="0"/>
              <a:t>-</a:t>
            </a:r>
            <a:r>
              <a:rPr lang="de-DE" b="1" dirty="0" err="1"/>
              <a:t>tax</a:t>
            </a:r>
            <a:r>
              <a:rPr lang="de-DE" b="1" dirty="0"/>
              <a:t> (VAT) </a:t>
            </a:r>
            <a:r>
              <a:rPr lang="en-US" dirty="0"/>
              <a:t>applies to sales revenue generated by profit-oriented business entities: in general 20%, in some cases a reduced rate of 10% or 13% applies</a:t>
            </a:r>
          </a:p>
          <a:p>
            <a:r>
              <a:rPr lang="de-DE" b="1" dirty="0"/>
              <a:t>Land </a:t>
            </a:r>
            <a:r>
              <a:rPr lang="de-DE" b="1" dirty="0" err="1"/>
              <a:t>acquisition</a:t>
            </a:r>
            <a:r>
              <a:rPr lang="de-DE" b="1" dirty="0"/>
              <a:t> </a:t>
            </a:r>
            <a:r>
              <a:rPr lang="de-DE" b="1" dirty="0" err="1"/>
              <a:t>tax</a:t>
            </a:r>
            <a:r>
              <a:rPr lang="de-DE" b="1" dirty="0"/>
              <a:t>: </a:t>
            </a:r>
            <a:r>
              <a:rPr lang="de-DE" dirty="0"/>
              <a:t>3.5%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consideration</a:t>
            </a:r>
            <a:r>
              <a:rPr lang="de-DE" dirty="0"/>
              <a:t> (</a:t>
            </a:r>
            <a:r>
              <a:rPr lang="de-DE" dirty="0" err="1"/>
              <a:t>purchase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, </a:t>
            </a:r>
            <a:r>
              <a:rPr lang="de-DE" dirty="0" err="1"/>
              <a:t>assumption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debt</a:t>
            </a:r>
            <a:r>
              <a:rPr lang="de-DE" dirty="0"/>
              <a:t>)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sz="1800" dirty="0"/>
              <a:t>Further information:https://investinaustria.at/en/doing-business/tax-matters/</a:t>
            </a:r>
          </a:p>
        </p:txBody>
      </p:sp>
    </p:spTree>
    <p:extLst>
      <p:ext uri="{BB962C8B-B14F-4D97-AF65-F5344CB8AC3E}">
        <p14:creationId xmlns:p14="http://schemas.microsoft.com/office/powerpoint/2010/main" val="929071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EC1940-90C4-C22C-6001-E255C0BD5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Industrial </a:t>
            </a:r>
            <a:r>
              <a:rPr lang="de-DE" dirty="0" err="1"/>
              <a:t>property</a:t>
            </a:r>
            <a:r>
              <a:rPr lang="de-DE" dirty="0"/>
              <a:t> </a:t>
            </a:r>
            <a:r>
              <a:rPr lang="de-DE" dirty="0" err="1"/>
              <a:t>rights</a:t>
            </a:r>
            <a:r>
              <a:rPr lang="de-DE" dirty="0"/>
              <a:t> and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intellectual</a:t>
            </a:r>
            <a:r>
              <a:rPr lang="de-DE" dirty="0"/>
              <a:t> </a:t>
            </a:r>
            <a:r>
              <a:rPr lang="de-DE" dirty="0" err="1"/>
              <a:t>property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50D097-F9C4-88A2-4773-4172D18F3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Trademark protection </a:t>
            </a:r>
            <a:r>
              <a:rPr lang="en-US" dirty="0"/>
              <a:t>through</a:t>
            </a:r>
            <a:r>
              <a:rPr lang="en-US" b="1" dirty="0"/>
              <a:t> </a:t>
            </a:r>
            <a:r>
              <a:rPr lang="en-US" dirty="0"/>
              <a:t>Austrian national trademarks (responsible authority: </a:t>
            </a:r>
            <a:r>
              <a:rPr lang="de-AT" dirty="0"/>
              <a:t>Austrian Patent Office) </a:t>
            </a:r>
            <a:r>
              <a:rPr lang="de-AT" dirty="0" err="1"/>
              <a:t>or</a:t>
            </a:r>
            <a:r>
              <a:rPr lang="de-AT" dirty="0"/>
              <a:t> European Union Trademark</a:t>
            </a:r>
          </a:p>
          <a:p>
            <a:r>
              <a:rPr lang="en-US" dirty="0"/>
              <a:t>Protection of</a:t>
            </a:r>
            <a:r>
              <a:rPr lang="en-US" b="1" dirty="0"/>
              <a:t> company name, company logos, design</a:t>
            </a:r>
            <a:r>
              <a:rPr lang="en-US" dirty="0"/>
              <a:t> and </a:t>
            </a:r>
            <a:r>
              <a:rPr lang="en-US" b="1" dirty="0"/>
              <a:t>internet domains</a:t>
            </a:r>
          </a:p>
          <a:p>
            <a:r>
              <a:rPr lang="en-US" b="1" dirty="0"/>
              <a:t>Copyright</a:t>
            </a:r>
            <a:r>
              <a:rPr lang="en-US" dirty="0"/>
              <a:t> for the creation of works of literature, music, the fine arts, and cinematic art, ends 70 years following the death of the creator.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pl-PL" sz="1900" dirty="0"/>
              <a:t>Further information:</a:t>
            </a:r>
            <a:r>
              <a:rPr lang="de-DE" sz="1900" dirty="0"/>
              <a:t> </a:t>
            </a:r>
            <a:r>
              <a:rPr lang="de-DE" sz="1900" dirty="0">
                <a:hlinkClick r:id="rId2"/>
              </a:rPr>
              <a:t>https://www.patentamt.at/en/discoverip</a:t>
            </a:r>
            <a:r>
              <a:rPr lang="de-DE" sz="1900" dirty="0"/>
              <a:t> </a:t>
            </a:r>
            <a:endParaRPr lang="pl-PL" sz="19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7550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C06351-07E7-5F41-907E-D1097944C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Funding and support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49182A-326D-6A32-0E9E-B969EAEF5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14% research tax credit </a:t>
            </a:r>
            <a:r>
              <a:rPr lang="en-US" dirty="0"/>
              <a:t>applies to costs incurred for research and experimental development</a:t>
            </a:r>
          </a:p>
          <a:p>
            <a:r>
              <a:rPr lang="en-US" dirty="0"/>
              <a:t>The</a:t>
            </a:r>
            <a:r>
              <a:rPr lang="en-US" b="1" dirty="0"/>
              <a:t> Environmental Funding in Austria (UFI) </a:t>
            </a:r>
            <a:r>
              <a:rPr lang="en-US" dirty="0"/>
              <a:t>for investments into environmental and climate protection measures: </a:t>
            </a:r>
            <a:r>
              <a:rPr lang="en-US" dirty="0">
                <a:hlinkClick r:id="rId2"/>
              </a:rPr>
              <a:t>https://www.umweltfoerderung.at/</a:t>
            </a:r>
            <a:r>
              <a:rPr lang="en-US" dirty="0"/>
              <a:t> </a:t>
            </a:r>
          </a:p>
          <a:p>
            <a:r>
              <a:rPr lang="de-AT" dirty="0"/>
              <a:t>The</a:t>
            </a:r>
            <a:r>
              <a:rPr lang="de-AT" b="1" dirty="0"/>
              <a:t> Austrian </a:t>
            </a:r>
            <a:r>
              <a:rPr lang="de-AT" b="1" dirty="0" err="1"/>
              <a:t>Promotional</a:t>
            </a:r>
            <a:r>
              <a:rPr lang="de-AT" b="1" dirty="0"/>
              <a:t> Bank </a:t>
            </a:r>
            <a:r>
              <a:rPr lang="de-AT" dirty="0" err="1"/>
              <a:t>offers</a:t>
            </a:r>
            <a:r>
              <a:rPr lang="de-AT" dirty="0"/>
              <a:t> an </a:t>
            </a:r>
            <a:r>
              <a:rPr lang="en-US" dirty="0"/>
              <a:t>overview of the various funding programs available: </a:t>
            </a:r>
            <a:r>
              <a:rPr lang="en-US" dirty="0">
                <a:hlinkClick r:id="rId3"/>
              </a:rPr>
              <a:t>https://www.aws.at/en/</a:t>
            </a:r>
            <a:r>
              <a:rPr lang="en-US" dirty="0"/>
              <a:t> </a:t>
            </a:r>
          </a:p>
          <a:p>
            <a:r>
              <a:rPr lang="en-US" dirty="0"/>
              <a:t>The</a:t>
            </a:r>
            <a:r>
              <a:rPr lang="en-US" b="1" dirty="0"/>
              <a:t> Austrian Research Promotion Agency (FFG) </a:t>
            </a:r>
            <a:r>
              <a:rPr lang="en-US" dirty="0"/>
              <a:t>is a one-stop shop for funding research and innovation in Austria: </a:t>
            </a:r>
            <a:r>
              <a:rPr lang="en-US" dirty="0">
                <a:hlinkClick r:id="rId4"/>
              </a:rPr>
              <a:t>https://www.ffg.at/en</a:t>
            </a:r>
            <a:r>
              <a:rPr lang="en-US" dirty="0"/>
              <a:t> </a:t>
            </a:r>
          </a:p>
          <a:p>
            <a:r>
              <a:rPr lang="en-US" dirty="0"/>
              <a:t>The</a:t>
            </a:r>
            <a:r>
              <a:rPr lang="en-US" b="1" dirty="0"/>
              <a:t> Austrian Hotel and Tourism Bank (ÖHT) </a:t>
            </a:r>
            <a:r>
              <a:rPr lang="en-US" dirty="0"/>
              <a:t>is a separate funding agency supporting investments with </a:t>
            </a:r>
            <a:r>
              <a:rPr lang="en-US" dirty="0" err="1"/>
              <a:t>subsidised</a:t>
            </a:r>
            <a:r>
              <a:rPr lang="en-US" dirty="0"/>
              <a:t> loans, guarantees and grants in the tourism sector: </a:t>
            </a:r>
            <a:r>
              <a:rPr lang="en-US" dirty="0">
                <a:hlinkClick r:id="rId5"/>
              </a:rPr>
              <a:t>https://www.oekb.at/en/tourism-services/top-tourism-credit.html</a:t>
            </a:r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Funding Compass </a:t>
            </a:r>
            <a:r>
              <a:rPr lang="en-US" dirty="0"/>
              <a:t>provides an overview of all research and technology funding opportunities: </a:t>
            </a:r>
            <a:r>
              <a:rPr lang="en-US" dirty="0">
                <a:hlinkClick r:id="rId6"/>
              </a:rPr>
              <a:t>http://www.foerderkompass.at/</a:t>
            </a:r>
            <a:r>
              <a:rPr lang="en-US" dirty="0"/>
              <a:t>   </a:t>
            </a:r>
            <a:endParaRPr lang="de-AT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8334525"/>
      </p:ext>
    </p:extLst>
  </p:cSld>
  <p:clrMapOvr>
    <a:masterClrMapping/>
  </p:clrMapOvr>
</p:sld>
</file>

<file path=ppt/theme/theme1.xml><?xml version="1.0" encoding="utf-8"?>
<a:theme xmlns:a="http://schemas.openxmlformats.org/drawingml/2006/main" name="ENDORSE">
  <a:themeElements>
    <a:clrScheme name="Benutzerdefiniert 4">
      <a:dk1>
        <a:srgbClr val="0E385E"/>
      </a:dk1>
      <a:lt1>
        <a:srgbClr val="F2F2F2"/>
      </a:lt1>
      <a:dk2>
        <a:srgbClr val="212529"/>
      </a:dk2>
      <a:lt2>
        <a:srgbClr val="F2F2F2"/>
      </a:lt2>
      <a:accent1>
        <a:srgbClr val="F07921"/>
      </a:accent1>
      <a:accent2>
        <a:srgbClr val="01AD4B"/>
      </a:accent2>
      <a:accent3>
        <a:srgbClr val="0281B4"/>
      </a:accent3>
      <a:accent4>
        <a:srgbClr val="EE297B"/>
      </a:accent4>
      <a:accent5>
        <a:srgbClr val="FFFFFF"/>
      </a:accent5>
      <a:accent6>
        <a:srgbClr val="FFFFFF"/>
      </a:accent6>
      <a:hlink>
        <a:srgbClr val="2F4866"/>
      </a:hlink>
      <a:folHlink>
        <a:srgbClr val="D6D6D6"/>
      </a:folHlink>
    </a:clrScheme>
    <a:fontScheme name="Endorse">
      <a:majorFont>
        <a:latin typeface="Aptos Serif"/>
        <a:ea typeface=""/>
        <a:cs typeface=""/>
      </a:majorFont>
      <a:minorFont>
        <a:latin typeface="Assista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DORSE" id="{E6AA74F2-87F5-4AA2-90CE-069F5587642B}" vid="{80042257-925F-42F6-82AA-33BEE4C5432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58FFDB33B04204D805D358742B5F84C" ma:contentTypeVersion="17" ma:contentTypeDescription="Ein neues Dokument erstellen." ma:contentTypeScope="" ma:versionID="36fe9fd2917e1cb3d2dce232a023cd86">
  <xsd:schema xmlns:xsd="http://www.w3.org/2001/XMLSchema" xmlns:xs="http://www.w3.org/2001/XMLSchema" xmlns:p="http://schemas.microsoft.com/office/2006/metadata/properties" xmlns:ns2="323be961-96ff-4fd7-9242-58d5ac1cef53" xmlns:ns3="151c28b5-17be-487d-903d-7070014f18c7" targetNamespace="http://schemas.microsoft.com/office/2006/metadata/properties" ma:root="true" ma:fieldsID="30506698402d80daf3c72ec28496f49d" ns2:_="" ns3:_="">
    <xsd:import namespace="323be961-96ff-4fd7-9242-58d5ac1cef53"/>
    <xsd:import namespace="151c28b5-17be-487d-903d-7070014f18c7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SearchPropertie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3be961-96ff-4fd7-9242-58d5ac1cef5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ildmarkierungen" ma:readOnly="false" ma:fieldId="{5cf76f15-5ced-4ddc-b409-7134ff3c332f}" ma:taxonomyMulti="true" ma:sspId="c16438b7-21d0-4069-86e7-cecdf0f7fc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1c28b5-17be-487d-903d-7070014f18c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47913ba-997b-4f17-9f13-3e2be4c79f60}" ma:internalName="TaxCatchAll" ma:showField="CatchAllData" ma:web="151c28b5-17be-487d-903d-7070014f18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3be961-96ff-4fd7-9242-58d5ac1cef53">
      <Terms xmlns="http://schemas.microsoft.com/office/infopath/2007/PartnerControls"/>
    </lcf76f155ced4ddcb4097134ff3c332f>
    <TaxCatchAll xmlns="151c28b5-17be-487d-903d-7070014f18c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B8DABE-33AA-4FCA-B6A8-C1E50C94F00C}"/>
</file>

<file path=customXml/itemProps2.xml><?xml version="1.0" encoding="utf-8"?>
<ds:datastoreItem xmlns:ds="http://schemas.openxmlformats.org/officeDocument/2006/customXml" ds:itemID="{BC419AAC-5780-4A5A-ADC1-C1ED69257832}">
  <ds:schemaRefs>
    <ds:schemaRef ds:uri="151c28b5-17be-487d-903d-7070014f18c7"/>
    <ds:schemaRef ds:uri="323be961-96ff-4fd7-9242-58d5ac1cef5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4776174-58D7-4A6C-ADC9-131E8AD43D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1295</Words>
  <Application>Microsoft Office PowerPoint</Application>
  <PresentationFormat>Breitbild</PresentationFormat>
  <Paragraphs>88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Aptos Serif</vt:lpstr>
      <vt:lpstr>Arial</vt:lpstr>
      <vt:lpstr>Assistant</vt:lpstr>
      <vt:lpstr>Calibri</vt:lpstr>
      <vt:lpstr>Wingdings</vt:lpstr>
      <vt:lpstr>ENDORSE</vt:lpstr>
      <vt:lpstr>Module implementation, framework</vt:lpstr>
      <vt:lpstr>Founding a business in Austria</vt:lpstr>
      <vt:lpstr>Legal forms of running a business in Austria</vt:lpstr>
      <vt:lpstr>Registration of a business in the Commercial Register</vt:lpstr>
      <vt:lpstr>Trade license </vt:lpstr>
      <vt:lpstr>Further approval requirements</vt:lpstr>
      <vt:lpstr>Tax aspects</vt:lpstr>
      <vt:lpstr>Industrial property rights and protection of intellectual property</vt:lpstr>
      <vt:lpstr>Funding and support</vt:lpstr>
      <vt:lpstr>Regional support organizations in the Krems region</vt:lpstr>
      <vt:lpstr>Business support networks in Krems</vt:lpstr>
      <vt:lpstr>Relevant 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Alina Schoenberg</dc:creator>
  <cp:lastModifiedBy>Vanessa Maria Fabian</cp:lastModifiedBy>
  <cp:revision>5</cp:revision>
  <dcterms:created xsi:type="dcterms:W3CDTF">2022-04-04T19:32:46Z</dcterms:created>
  <dcterms:modified xsi:type="dcterms:W3CDTF">2024-06-24T10:15:19Z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0x010100558FFDB33B04204D805D358742B5F84C</vt:lpwstr>
  </property>
  <property fmtid="{D5CDD505-2E9C-101B-9397-08002B2CF9AE}" pid="3" name="MediaServiceImageTags">
    <vt:lpwstr/>
  </property>
</Properties>
</file>