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5" r:id="rId4"/>
  </p:sldMasterIdLst>
  <p:notesMasterIdLst>
    <p:notesMasterId r:id="rId15"/>
  </p:notesMasterIdLst>
  <p:sldIdLst>
    <p:sldId id="300" r:id="rId5"/>
    <p:sldId id="507" r:id="rId6"/>
    <p:sldId id="503" r:id="rId7"/>
    <p:sldId id="504" r:id="rId8"/>
    <p:sldId id="506" r:id="rId9"/>
    <p:sldId id="505" r:id="rId10"/>
    <p:sldId id="510" r:id="rId11"/>
    <p:sldId id="508" r:id="rId12"/>
    <p:sldId id="509" r:id="rId13"/>
    <p:sldId id="511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297B"/>
    <a:srgbClr val="0281B4"/>
    <a:srgbClr val="F07921"/>
    <a:srgbClr val="0D385E"/>
    <a:srgbClr val="01AD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847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C1EAA-16A5-C244-8A92-A6051457D4B7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03E6A-0E51-A24C-B8B0-7EAE05311E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107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403E6A-0E51-A24C-B8B0-7EAE05311EE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266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6412"/>
            <a:ext cx="9144000" cy="180043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4794"/>
            <a:ext cx="9144000" cy="40300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C1AAF18-797F-1E40-901C-49C65B2E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55094"/>
            <a:ext cx="2743200" cy="560976"/>
          </a:xfrm>
          <a:prstGeom prst="rect">
            <a:avLst/>
          </a:prstGeom>
        </p:spPr>
      </p:pic>
      <p:pic>
        <p:nvPicPr>
          <p:cNvPr id="20" name="Grafik 19" descr="Ein Bild, das Grafiken, Grafikdesign, Farbigkeit, Kreis enthält.&#10;&#10;Automatisch generierte Beschreibung">
            <a:extLst>
              <a:ext uri="{FF2B5EF4-FFF2-40B4-BE49-F238E27FC236}">
                <a16:creationId xmlns:a16="http://schemas.microsoft.com/office/drawing/2014/main" id="{B765EEF8-AF8A-B690-7F75-2777CAD33C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9043" y="0"/>
            <a:ext cx="5013914" cy="312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6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18EC4-FB1C-274C-A4AD-B5F85F7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8E31BF-2CCD-1D4A-8F4D-35A01D9E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2EFAFC-87A4-8644-920E-EA1B2947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204C87-24AB-F644-B40D-9C5DFE31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83994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D86FB4-C4BE-7446-91BC-AB05EC1C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E811FD-A084-5241-8191-2D2C3CA4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FD9764-516F-FD44-BA24-6527862A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06294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CD86FB4-C4BE-7446-91BC-AB05EC1CE6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2E811FD-A084-5241-8191-2D2C3CA4A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1FD9764-516F-FD44-BA24-6527862A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4400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11C08B-D270-8146-897F-161A2485E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457200"/>
            <a:ext cx="402771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3D061B-ABAC-8C48-A90F-85B817A31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5886" y="1621971"/>
            <a:ext cx="5629502" cy="42390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E326C34-0D86-0C40-85B3-2E19A59CD4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7300" y="2057400"/>
            <a:ext cx="402771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4F5200E-1B5A-EF41-A652-7B1891409C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7300" y="6356350"/>
            <a:ext cx="23241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CEA140-ABB2-CB4E-AA74-F71EC146B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370F29-FB82-8741-B975-2DB3791BF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61380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AC8B86-8D7B-3D44-B5DD-EF7C7A3E8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857" y="457200"/>
            <a:ext cx="352016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27D37D0-C49F-7B4C-A47B-58C8E07DA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A6F7884-6F6F-FF43-8F10-DF965F883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51857" y="2057400"/>
            <a:ext cx="352016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95F60D-C3DB-7449-9F30-A49E811976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1856" y="6356350"/>
            <a:ext cx="2329543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D4BB404-6889-204A-A348-242D4C5E6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B2B868-8614-D341-A15C-3E55A0F56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9646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AC94A-61F5-FF48-9E66-96641409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222304B-3412-9C43-9D58-AC26F6E12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05A392C-342E-7848-AF6E-DEB38CC011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B45E10-112E-A647-A5C5-980CEE81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BA2C2E-42FB-FC41-8594-5629D7AFF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6425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4F43949-02AE-2F42-991D-B6948EE16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11869E-77EA-FE4D-883E-A2B83315F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51856" y="365125"/>
            <a:ext cx="7320643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926E41-640B-2F47-B84D-7958F690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51856" y="6356350"/>
            <a:ext cx="232954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D6B451-FB7E-A348-9B6F-210884C4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318D13-6CCA-0546-805D-C4BDB6C10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7467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9ADFC6-633B-5745-BC44-94A97FAC7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8BBB5A-27E3-6143-A5DB-07FBAE02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00A23C2-94E0-7846-805F-F3EBA6431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5B5C692-35EB-6D40-B074-2C27D8B9E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71923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42701" y="1"/>
            <a:ext cx="749300" cy="365125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chemeClr val="tx2"/>
                </a:solidFill>
                <a:latin typeface="+mj-lt"/>
              </a:defRPr>
            </a:lvl1pPr>
          </a:lstStyle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  <p:sp>
        <p:nvSpPr>
          <p:cNvPr id="2" name="Title 2">
            <a:extLst>
              <a:ext uri="{FF2B5EF4-FFF2-40B4-BE49-F238E27FC236}">
                <a16:creationId xmlns:a16="http://schemas.microsoft.com/office/drawing/2014/main" id="{B85BCD3C-5A95-22FD-6345-28B8BF648333}"/>
              </a:ext>
            </a:extLst>
          </p:cNvPr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615083101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CAA4F9-0388-8776-E127-48DC80668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DD96DB93-EA35-107A-AE6A-3241389D3EF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5D90BF2-5BED-1D04-2D14-8DD62E6D5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1032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26412"/>
            <a:ext cx="9144000" cy="180043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54794"/>
            <a:ext cx="9144000" cy="40300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7C1AAF18-797F-1E40-901C-49C65B2E86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5955094"/>
            <a:ext cx="2743200" cy="56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793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18393" y="9104"/>
            <a:ext cx="749300" cy="365125"/>
          </a:xfrm>
        </p:spPr>
        <p:txBody>
          <a:bodyPr/>
          <a:lstStyle>
            <a:lvl1pPr algn="r">
              <a:defRPr b="1">
                <a:solidFill>
                  <a:schemeClr val="tx2"/>
                </a:solidFill>
                <a:latin typeface="+mj-lt"/>
              </a:defRPr>
            </a:lvl1pPr>
          </a:lstStyle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23392" y="152400"/>
            <a:ext cx="10972800" cy="16002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4000" b="1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GB" sz="3600"/>
          </a:p>
        </p:txBody>
      </p:sp>
    </p:spTree>
    <p:extLst>
      <p:ext uri="{BB962C8B-B14F-4D97-AF65-F5344CB8AC3E}">
        <p14:creationId xmlns:p14="http://schemas.microsoft.com/office/powerpoint/2010/main" val="3010702072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44297-7CFC-BD43-BF94-59A68011C4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702129"/>
            <a:ext cx="7821386" cy="1905000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65A3002-614A-C549-A0DA-54D79433E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764972"/>
            <a:ext cx="9144000" cy="24928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728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3770-3899-084F-930E-4314841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65B7CB-310E-F446-97C3-1684B600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5A11ED-7452-2E43-815D-255E240D66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3CFD15-73A5-C140-9ACA-60557EDF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1128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433770-3899-084F-930E-4314841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65B7CB-310E-F446-97C3-1684B6002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5A11ED-7452-2E43-815D-255E240D66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3CFD15-73A5-C140-9ACA-60557EDF6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3C317A-A421-8C40-825F-113024891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969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5E802-E9D4-2941-8D72-FDE7F9029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4D05A-17AD-8345-9E53-0C897FCF5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8186" y="1825625"/>
            <a:ext cx="4751614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FD351C-1327-C34C-A7BB-290FBCAD7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8B637C-090D-8F4D-A1B3-E9CF9C05DB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24B90-C2A2-AA49-A6DE-5DE7A6F7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F78AF0-F997-F946-B3A5-495C6AD1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4672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5E802-E9D4-2941-8D72-FDE7F9029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5D4D05A-17AD-8345-9E53-0C897FCF5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68186" y="1825625"/>
            <a:ext cx="4751614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AFD351C-1327-C34C-A7BB-290FBCAD7D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8B637C-090D-8F4D-A1B3-E9CF9C05DB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24B90-C2A2-AA49-A6DE-5DE7A6F7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F78AF0-F997-F946-B3A5-495C6AD13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6218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361616-691E-9542-878C-363E71026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34839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58C8580-D948-6E4B-9FA8-57F8779E6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186" y="1681163"/>
            <a:ext cx="472938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45C92D-8286-0B49-BDA4-9103E700C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68186" y="2505075"/>
            <a:ext cx="4729389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005040B-C584-034B-B5BB-F49D0290D4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25998" y="1681163"/>
            <a:ext cx="472939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EFD3F1C-0455-D64D-9CE7-BEE37A27A1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25996" y="2505075"/>
            <a:ext cx="4729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6A4F2BC-8AA7-E04C-8A5B-5B7FCA7039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68186" y="6356350"/>
            <a:ext cx="2313214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E41D8CA-D7F5-A240-9736-3859848020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4DB83EA-12CA-6545-A796-9CAC4FEBB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7557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A18EC4-FB1C-274C-A4AD-B5F85F79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8E31BF-2CCD-1D4A-8F4D-35A01D9EE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771567-9702-47E6-807A-45AD8D74F1AC}" type="datetimeFigureOut">
              <a:rPr lang="de-AT" smtClean="0"/>
              <a:t>18.06.2024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62EFAFC-87A4-8644-920E-EA1B29478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C204C87-24AB-F644-B40D-9C5DFE317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33D12C7-A0EF-465D-9146-96A1FE5F91C5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51955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D167830-7097-4B47-ADD7-22CB2377F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083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42C3A7-A52F-D140-A3E1-7951CC633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68186" y="1825625"/>
            <a:ext cx="1008561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81E4324E-7E64-1CFC-11EF-6A4576C29E19}"/>
              </a:ext>
            </a:extLst>
          </p:cNvPr>
          <p:cNvSpPr/>
          <p:nvPr/>
        </p:nvSpPr>
        <p:spPr>
          <a:xfrm flipH="1">
            <a:off x="0" y="0"/>
            <a:ext cx="131028" cy="6858000"/>
          </a:xfrm>
          <a:prstGeom prst="rect">
            <a:avLst/>
          </a:prstGeom>
          <a:solidFill>
            <a:srgbClr val="F07921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0378C1A-4F08-67C5-5877-DBA430BE9F74}"/>
              </a:ext>
            </a:extLst>
          </p:cNvPr>
          <p:cNvSpPr/>
          <p:nvPr/>
        </p:nvSpPr>
        <p:spPr>
          <a:xfrm flipH="1">
            <a:off x="380988" y="1"/>
            <a:ext cx="133946" cy="6858000"/>
          </a:xfrm>
          <a:prstGeom prst="rect">
            <a:avLst/>
          </a:prstGeom>
          <a:solidFill>
            <a:schemeClr val="accent3">
              <a:alpha val="90000"/>
            </a:scheme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8C059B6-B2F8-BF03-31FF-05112143DD0B}"/>
              </a:ext>
            </a:extLst>
          </p:cNvPr>
          <p:cNvSpPr/>
          <p:nvPr/>
        </p:nvSpPr>
        <p:spPr>
          <a:xfrm flipH="1">
            <a:off x="185052" y="0"/>
            <a:ext cx="131028" cy="6858000"/>
          </a:xfrm>
          <a:prstGeom prst="rect">
            <a:avLst/>
          </a:prstGeom>
          <a:solidFill>
            <a:srgbClr val="01AD4B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9C2E2835-321A-99BE-EADE-2E26A8918D8C}"/>
              </a:ext>
            </a:extLst>
          </p:cNvPr>
          <p:cNvSpPr/>
          <p:nvPr/>
        </p:nvSpPr>
        <p:spPr>
          <a:xfrm flipH="1">
            <a:off x="576936" y="0"/>
            <a:ext cx="128368" cy="6858000"/>
          </a:xfrm>
          <a:prstGeom prst="rect">
            <a:avLst/>
          </a:prstGeom>
          <a:solidFill>
            <a:srgbClr val="EE297B">
              <a:alpha val="90000"/>
            </a:srgbClr>
          </a:solidFill>
          <a:ln w="3810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12" name="Grafik 11" descr="Ein Bild, das Grafiken, Grafikdesign, Farbigkeit, Kreis enthält.&#10;&#10;Automatisch generierte Beschreibung">
            <a:extLst>
              <a:ext uri="{FF2B5EF4-FFF2-40B4-BE49-F238E27FC236}">
                <a16:creationId xmlns:a16="http://schemas.microsoft.com/office/drawing/2014/main" id="{5AB2B131-7B71-39A8-75F6-E6F68EA9C380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9340143" y="365125"/>
            <a:ext cx="2013657" cy="125652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B4C4EA1-1AB4-38C6-13F5-4D359A80AA87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838200" y="6265654"/>
            <a:ext cx="1538082" cy="31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81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  <p:sldLayoutId id="2147483700" r:id="rId15"/>
    <p:sldLayoutId id="2147483701" r:id="rId16"/>
    <p:sldLayoutId id="2147483702" r:id="rId17"/>
    <p:sldLayoutId id="2147483703" r:id="rId18"/>
    <p:sldLayoutId id="2147483704" r:id="rId19"/>
    <p:sldLayoutId id="214748370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D385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D385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D385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D385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D385E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D385E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ksoc.uni.lodz.pl/en/collaboration/companies-and-institutions/eksoc-startup-competition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znes.gov.pl/en/portal/0621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znes.gov.pl/en/portal/004056#1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znes.gov.pl/en/e-uslugi/00_0736_00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pyright.gov.pl/pages/main-page/copyright-in-poland/general-information.php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ih.gov.pl/pl" TargetMode="External"/><Relationship Id="rId2" Type="http://schemas.openxmlformats.org/officeDocument/2006/relationships/hyperlink" Target="https://www.en.bgk.pl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www.parp.gov.pl/" TargetMode="External"/><Relationship Id="rId4" Type="http://schemas.openxmlformats.org/officeDocument/2006/relationships/hyperlink" Target="https://ksfp.org.pl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ederacjaprzedsiebiorcow.pl/en/" TargetMode="External"/><Relationship Id="rId2" Type="http://schemas.openxmlformats.org/officeDocument/2006/relationships/hyperlink" Target="https://lewiatan.org/" TargetMode="External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www.bnipolska.pl/" TargetMode="External"/><Relationship Id="rId4" Type="http://schemas.openxmlformats.org/officeDocument/2006/relationships/hyperlink" Target="https://siecprzedsiebiorczychkobiet.pl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nkubator.org.pl/" TargetMode="External"/><Relationship Id="rId2" Type="http://schemas.openxmlformats.org/officeDocument/2006/relationships/hyperlink" Target="https://startupy.lodz.pl/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jpg"/><Relationship Id="rId4" Type="http://schemas.openxmlformats.org/officeDocument/2006/relationships/hyperlink" Target="https://biznes.lodzkie.pl/w-wojewodztwie-lodzkim-przekujesz-pomysl-w-bizn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05B0F4-46CC-876F-07FE-5AF621990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8186" y="365125"/>
            <a:ext cx="8008336" cy="1325563"/>
          </a:xfrm>
        </p:spPr>
        <p:txBody>
          <a:bodyPr>
            <a:normAutofit/>
          </a:bodyPr>
          <a:lstStyle/>
          <a:p>
            <a:r>
              <a:rPr lang="en-US"/>
              <a:t>Module implementation, framework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23B12E-DEE3-4D60-8ACB-D4B53BE6F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8186" y="1825625"/>
            <a:ext cx="10085614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pPr marL="0" lvl="0" indent="0">
              <a:buNone/>
            </a:pPr>
            <a:r>
              <a:rPr lang="sv-SE" dirty="0"/>
              <a:t>Lecture about national and regional characteristics related to:</a:t>
            </a:r>
          </a:p>
          <a:p>
            <a:pPr lvl="1"/>
            <a:r>
              <a:rPr lang="sv-SE" dirty="0"/>
              <a:t>Legal forms</a:t>
            </a:r>
          </a:p>
          <a:p>
            <a:pPr lvl="1"/>
            <a:r>
              <a:rPr lang="sv-SE" dirty="0"/>
              <a:t>Rules and legalisations</a:t>
            </a:r>
          </a:p>
          <a:p>
            <a:pPr lvl="1"/>
            <a:r>
              <a:rPr lang="sv-SE" dirty="0"/>
              <a:t>Regional support structure (overview of the system)</a:t>
            </a:r>
          </a:p>
          <a:p>
            <a:pPr lvl="1"/>
            <a:r>
              <a:rPr lang="sv-SE" dirty="0"/>
              <a:t>Networks (local and regional)</a:t>
            </a:r>
          </a:p>
          <a:p>
            <a:pPr lvl="1"/>
            <a:r>
              <a:rPr lang="sv-SE" dirty="0"/>
              <a:t>Copyright protection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40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Entrepreneurship</a:t>
            </a:r>
            <a:r>
              <a:rPr lang="pl-PL" dirty="0"/>
              <a:t> </a:t>
            </a:r>
            <a:r>
              <a:rPr lang="pl-PL" dirty="0" err="1"/>
              <a:t>support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University of </a:t>
            </a:r>
            <a:r>
              <a:rPr lang="pl-PL" dirty="0" err="1"/>
              <a:t>Lodz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68186" y="1825625"/>
            <a:ext cx="10770318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Links: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 err="1"/>
              <a:t>Academy</a:t>
            </a:r>
            <a:r>
              <a:rPr lang="pl-PL" sz="2000" dirty="0"/>
              <a:t> of </a:t>
            </a:r>
            <a:r>
              <a:rPr lang="pl-PL" sz="2000" dirty="0" err="1"/>
              <a:t>Entrepreneurship</a:t>
            </a:r>
            <a:r>
              <a:rPr lang="pl-PL" sz="2000" dirty="0"/>
              <a:t>: https://www.przedsiebiorczosc.uni.lodz.pl/en/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 err="1">
                <a:hlinkClick r:id="rId2"/>
              </a:rPr>
              <a:t>EkSoc</a:t>
            </a:r>
            <a:r>
              <a:rPr lang="de-DE" sz="2000" dirty="0">
                <a:hlinkClick r:id="rId2"/>
              </a:rPr>
              <a:t> </a:t>
            </a:r>
            <a:r>
              <a:rPr lang="de-DE" sz="2000" dirty="0" err="1">
                <a:hlinkClick r:id="rId2"/>
              </a:rPr>
              <a:t>startUP</a:t>
            </a:r>
            <a:r>
              <a:rPr lang="de-DE" sz="2000" dirty="0">
                <a:hlinkClick r:id="rId2"/>
              </a:rPr>
              <a:t>! Competition</a:t>
            </a:r>
            <a:r>
              <a:rPr lang="pl-PL" sz="2000" dirty="0">
                <a:hlinkClick r:id="rId2"/>
              </a:rPr>
              <a:t>: </a:t>
            </a:r>
            <a:r>
              <a:rPr lang="de-DE" sz="2000" dirty="0">
                <a:hlinkClick r:id="rId2"/>
              </a:rPr>
              <a:t>https://www.eksoc.uni.lodz.pl/en/collaboration/companies-and-institutions/eksoc-startup-competition</a:t>
            </a:r>
            <a:endParaRPr lang="pl-PL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pl-PL" sz="2000" dirty="0"/>
              <a:t>Technology Transfer: https://www.ctt.uni.lodz.pl/en/cooperation/technology-transfer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888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8A2544-29FF-B5B2-36B6-A9F6A7230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Poland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EE2A3A-CDE3-3C19-1E42-DE0F4C842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0" i="0" u="none" strike="noStrike" dirty="0">
                <a:solidFill>
                  <a:srgbClr val="0D385E"/>
                </a:solidFill>
                <a:effectLst/>
                <a:highlight>
                  <a:srgbClr val="F5F5F5"/>
                </a:highlight>
                <a:latin typeface="Assistant" pitchFamily="2" charset="-79"/>
              </a:rPr>
              <a:t>Comprehensive information on starting a business in </a:t>
            </a:r>
            <a:r>
              <a:rPr lang="pl-PL" b="0" i="0" u="none" strike="noStrike" dirty="0">
                <a:solidFill>
                  <a:srgbClr val="0D385E"/>
                </a:solidFill>
                <a:effectLst/>
                <a:highlight>
                  <a:srgbClr val="F5F5F5"/>
                </a:highlight>
                <a:latin typeface="Assistant" pitchFamily="2" charset="-79"/>
              </a:rPr>
              <a:t>Poland</a:t>
            </a:r>
            <a:r>
              <a:rPr lang="en-US" b="0" i="0" u="none" strike="noStrike" dirty="0">
                <a:solidFill>
                  <a:srgbClr val="0D385E"/>
                </a:solidFill>
                <a:effectLst/>
                <a:highlight>
                  <a:srgbClr val="F5F5F5"/>
                </a:highlight>
                <a:latin typeface="Assistant" pitchFamily="2" charset="-79"/>
              </a:rPr>
              <a:t> can be found here:</a:t>
            </a:r>
            <a:endParaRPr lang="pl-PL" b="0" i="0" u="none" strike="noStrike" dirty="0">
              <a:solidFill>
                <a:srgbClr val="0D385E"/>
              </a:solidFill>
              <a:effectLst/>
              <a:highlight>
                <a:srgbClr val="F5F5F5"/>
              </a:highlight>
              <a:latin typeface="Assistant" pitchFamily="2" charset="-79"/>
            </a:endParaRPr>
          </a:p>
          <a:p>
            <a:pPr marL="0" indent="0">
              <a:buNone/>
            </a:pPr>
            <a:r>
              <a:rPr lang="pl-PL" sz="2400" dirty="0">
                <a:hlinkClick r:id="rId2"/>
              </a:rPr>
              <a:t>https://www.biznes.gov.pl/en/portal/0621</a:t>
            </a:r>
            <a:endParaRPr lang="pl-PL" sz="2400" dirty="0">
              <a:highlight>
                <a:srgbClr val="F5F5F5"/>
              </a:highlight>
              <a:latin typeface="Assistant" pitchFamily="2" charset="-79"/>
            </a:endParaRPr>
          </a:p>
          <a:p>
            <a:pPr marL="0" indent="0">
              <a:buNone/>
            </a:pP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757922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428990-7CDC-D619-6B03-3715D0434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Legal</a:t>
            </a:r>
            <a:r>
              <a:rPr lang="pl-PL" dirty="0"/>
              <a:t> </a:t>
            </a:r>
            <a:r>
              <a:rPr lang="pl-PL" dirty="0" err="1"/>
              <a:t>forms</a:t>
            </a:r>
            <a:r>
              <a:rPr lang="pl-PL" dirty="0"/>
              <a:t> of </a:t>
            </a:r>
            <a:r>
              <a:rPr lang="pl-PL" dirty="0" err="1"/>
              <a:t>running</a:t>
            </a:r>
            <a:r>
              <a:rPr lang="pl-PL" dirty="0"/>
              <a:t> a business in Poland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FDE29D-1A58-B5CB-6479-9DA253FFE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one-person business </a:t>
            </a:r>
            <a:r>
              <a:rPr lang="pl-PL" dirty="0" err="1"/>
              <a:t>activity</a:t>
            </a:r>
            <a:r>
              <a:rPr lang="pl-PL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err="1"/>
              <a:t>civil</a:t>
            </a:r>
            <a:r>
              <a:rPr lang="pl-PL" dirty="0"/>
              <a:t> law </a:t>
            </a:r>
            <a:r>
              <a:rPr lang="pl-PL" dirty="0" err="1"/>
              <a:t>partnership</a:t>
            </a:r>
            <a:r>
              <a:rPr lang="pl-PL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err="1"/>
              <a:t>limited</a:t>
            </a:r>
            <a:r>
              <a:rPr lang="pl-PL" dirty="0"/>
              <a:t> </a:t>
            </a:r>
            <a:r>
              <a:rPr lang="pl-PL" dirty="0" err="1"/>
              <a:t>liability</a:t>
            </a:r>
            <a:r>
              <a:rPr lang="pl-PL" dirty="0"/>
              <a:t> </a:t>
            </a:r>
            <a:r>
              <a:rPr lang="pl-PL" dirty="0" err="1"/>
              <a:t>company</a:t>
            </a:r>
            <a:r>
              <a:rPr lang="pl-PL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/>
              <a:t>joint-</a:t>
            </a:r>
            <a:r>
              <a:rPr lang="pl-PL" dirty="0" err="1"/>
              <a:t>stock</a:t>
            </a:r>
            <a:r>
              <a:rPr lang="pl-PL" dirty="0"/>
              <a:t> </a:t>
            </a:r>
            <a:r>
              <a:rPr lang="pl-PL" dirty="0" err="1"/>
              <a:t>company</a:t>
            </a:r>
            <a:r>
              <a:rPr lang="pl-PL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dirty="0" err="1"/>
              <a:t>partnerships</a:t>
            </a:r>
            <a:r>
              <a:rPr lang="pl-PL" dirty="0"/>
              <a:t>: </a:t>
            </a:r>
            <a:r>
              <a:rPr lang="pl-PL" dirty="0" err="1"/>
              <a:t>general</a:t>
            </a:r>
            <a:r>
              <a:rPr lang="pl-PL" dirty="0"/>
              <a:t> </a:t>
            </a:r>
            <a:r>
              <a:rPr lang="pl-PL" dirty="0" err="1"/>
              <a:t>partnership</a:t>
            </a:r>
            <a:r>
              <a:rPr lang="pl-PL" dirty="0"/>
              <a:t>, </a:t>
            </a:r>
            <a:r>
              <a:rPr lang="pl-PL" dirty="0" err="1"/>
              <a:t>professional</a:t>
            </a:r>
            <a:r>
              <a:rPr lang="pl-PL" dirty="0"/>
              <a:t> </a:t>
            </a:r>
            <a:r>
              <a:rPr lang="pl-PL" dirty="0" err="1"/>
              <a:t>partnership</a:t>
            </a:r>
            <a:r>
              <a:rPr lang="pl-PL" dirty="0"/>
              <a:t>, </a:t>
            </a:r>
            <a:r>
              <a:rPr lang="pl-PL" dirty="0" err="1"/>
              <a:t>limited</a:t>
            </a:r>
            <a:r>
              <a:rPr lang="pl-PL" dirty="0"/>
              <a:t> </a:t>
            </a:r>
            <a:r>
              <a:rPr lang="pl-PL" dirty="0" err="1"/>
              <a:t>partnership</a:t>
            </a:r>
            <a:r>
              <a:rPr lang="pl-PL" dirty="0"/>
              <a:t>, </a:t>
            </a:r>
            <a:r>
              <a:rPr lang="pl-PL" dirty="0" err="1"/>
              <a:t>partnership</a:t>
            </a:r>
            <a:r>
              <a:rPr lang="pl-PL" dirty="0"/>
              <a:t> </a:t>
            </a:r>
            <a:r>
              <a:rPr lang="pl-PL" dirty="0" err="1"/>
              <a:t>limited</a:t>
            </a:r>
            <a:r>
              <a:rPr lang="pl-PL" dirty="0"/>
              <a:t> by </a:t>
            </a:r>
            <a:r>
              <a:rPr lang="pl-PL" dirty="0" err="1"/>
              <a:t>shares</a:t>
            </a:r>
            <a:endParaRPr lang="pl-PL" dirty="0"/>
          </a:p>
          <a:p>
            <a:pPr marL="0" indent="0">
              <a:buNone/>
            </a:pPr>
            <a:r>
              <a:rPr lang="pl-PL" sz="1800" dirty="0" err="1"/>
              <a:t>Further</a:t>
            </a:r>
            <a:r>
              <a:rPr lang="pl-PL" sz="1800" dirty="0"/>
              <a:t> </a:t>
            </a:r>
            <a:r>
              <a:rPr lang="pl-PL" sz="1800" dirty="0" err="1"/>
              <a:t>information</a:t>
            </a:r>
            <a:r>
              <a:rPr lang="pl-PL" sz="1800" dirty="0"/>
              <a:t>: </a:t>
            </a:r>
            <a:r>
              <a:rPr lang="pl-PL" sz="1800" dirty="0">
                <a:hlinkClick r:id="rId2"/>
              </a:rPr>
              <a:t>https://www.biznes.gov.pl/en/portal/004056#1</a:t>
            </a:r>
            <a:endParaRPr lang="pl-PL" sz="1800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0091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4BB20C-F660-6147-845B-2623ED4F1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Registration</a:t>
            </a:r>
            <a:r>
              <a:rPr lang="pl-PL" dirty="0"/>
              <a:t> of a business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94C74FA-8C7F-A45D-B357-432D7EB3C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on – </a:t>
            </a:r>
            <a:r>
              <a:rPr lang="pl-PL" dirty="0" err="1"/>
              <a:t>line</a:t>
            </a:r>
            <a:r>
              <a:rPr lang="pl-PL" dirty="0"/>
              <a:t>: </a:t>
            </a:r>
          </a:p>
          <a:p>
            <a:pPr lvl="1"/>
            <a:r>
              <a:rPr lang="pl-PL" dirty="0">
                <a:hlinkClick r:id="rId2"/>
              </a:rPr>
              <a:t>https://www.biznes.gov.pl/en/e-uslugi/00_0736_00</a:t>
            </a:r>
            <a:endParaRPr lang="pl-PL" dirty="0"/>
          </a:p>
          <a:p>
            <a:pPr lvl="1"/>
            <a:r>
              <a:rPr lang="pl-PL" dirty="0"/>
              <a:t>with bank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2120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DC780F-FB89-4724-CDBA-C7BA8D999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Taxes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D229C5-2D66-510B-3FC8-E2F723929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income taxation</a:t>
            </a:r>
            <a:r>
              <a:rPr lang="en-US" dirty="0"/>
              <a:t> for </a:t>
            </a:r>
            <a:r>
              <a:rPr lang="pl-PL" dirty="0"/>
              <a:t>one-person </a:t>
            </a:r>
            <a:r>
              <a:rPr lang="en-US" dirty="0"/>
              <a:t>business activity:</a:t>
            </a:r>
          </a:p>
          <a:p>
            <a:pPr lvl="1"/>
            <a:r>
              <a:rPr lang="en-US" dirty="0"/>
              <a:t>under general rules, according to a tax scale (12% and 32% tax rates)</a:t>
            </a:r>
          </a:p>
          <a:p>
            <a:pPr lvl="1"/>
            <a:r>
              <a:rPr lang="en-US" dirty="0"/>
              <a:t>flat rate tax (rate of 19%)</a:t>
            </a:r>
          </a:p>
          <a:p>
            <a:pPr lvl="1"/>
            <a:r>
              <a:rPr lang="en-US" dirty="0"/>
              <a:t>lump sum tax on registered revenues.</a:t>
            </a:r>
          </a:p>
          <a:p>
            <a:r>
              <a:rPr lang="pl-PL" b="1" dirty="0"/>
              <a:t>VAT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sz="1800" dirty="0" err="1"/>
              <a:t>Further</a:t>
            </a:r>
            <a:r>
              <a:rPr lang="pl-PL" sz="1800" dirty="0"/>
              <a:t> </a:t>
            </a:r>
            <a:r>
              <a:rPr lang="pl-PL" sz="1800" dirty="0" err="1"/>
              <a:t>information</a:t>
            </a:r>
            <a:r>
              <a:rPr lang="pl-PL" sz="1800" dirty="0"/>
              <a:t>: https://www.biznes.gov.pl/en/portal/001823#7</a:t>
            </a:r>
          </a:p>
        </p:txBody>
      </p:sp>
    </p:spTree>
    <p:extLst>
      <p:ext uri="{BB962C8B-B14F-4D97-AF65-F5344CB8AC3E}">
        <p14:creationId xmlns:p14="http://schemas.microsoft.com/office/powerpoint/2010/main" val="929071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EC1940-90C4-C22C-6001-E255C0BD5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Copyright protection </a:t>
            </a:r>
            <a:r>
              <a:rPr lang="pl-PL" dirty="0"/>
              <a:t>in Poland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50D097-F9C4-88A2-4773-4172D18F3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Information </a:t>
            </a:r>
            <a:r>
              <a:rPr lang="pl-PL" dirty="0" err="1"/>
              <a:t>at</a:t>
            </a:r>
            <a:r>
              <a:rPr lang="pl-PL" dirty="0"/>
              <a:t>: </a:t>
            </a:r>
          </a:p>
          <a:p>
            <a:r>
              <a:rPr lang="pl-PL" dirty="0">
                <a:hlinkClick r:id="rId2"/>
              </a:rPr>
              <a:t>https://uprp.gov.pl/pl/przedmioty-ochrony##googtrans(pl|en)</a:t>
            </a:r>
          </a:p>
          <a:p>
            <a:r>
              <a:rPr lang="pl-PL" dirty="0">
                <a:hlinkClick r:id="rId2"/>
              </a:rPr>
              <a:t>http://www.copyright.gov.pl/pages/main-page/copyright-in-poland/general-information.php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7550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C06351-07E7-5F41-907E-D1097944C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Organizations that offer support and advice in </a:t>
            </a:r>
            <a:r>
              <a:rPr lang="pl-PL" dirty="0"/>
              <a:t>Poland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649182A-326D-6A32-0E9E-B969EAEF50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hlinkClick r:id="rId2"/>
              </a:rPr>
              <a:t>https://www.en.bgk.pl/</a:t>
            </a:r>
            <a:endParaRPr lang="pl-PL" dirty="0"/>
          </a:p>
          <a:p>
            <a:r>
              <a:rPr lang="pl-PL" dirty="0">
                <a:hlinkClick r:id="rId3"/>
              </a:rPr>
              <a:t>https://www.paih.gov.pl/pl</a:t>
            </a:r>
            <a:endParaRPr lang="pl-PL" dirty="0"/>
          </a:p>
          <a:p>
            <a:r>
              <a:rPr lang="pl-PL" dirty="0">
                <a:hlinkClick r:id="rId4"/>
              </a:rPr>
              <a:t>https://ksfp.org.pl/</a:t>
            </a:r>
            <a:endParaRPr lang="pl-PL" dirty="0"/>
          </a:p>
          <a:p>
            <a:r>
              <a:rPr lang="pl-PL" dirty="0">
                <a:hlinkClick r:id="rId5"/>
              </a:rPr>
              <a:t>http://www.parp.gov.pl/</a:t>
            </a: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78334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Bussines </a:t>
            </a:r>
            <a:r>
              <a:rPr lang="de-DE" dirty="0"/>
              <a:t>Networks in </a:t>
            </a:r>
            <a:r>
              <a:rPr lang="pl-PL" dirty="0"/>
              <a:t>Poland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68186" y="1825625"/>
            <a:ext cx="10770318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Links: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>
                <a:hlinkClick r:id="rId2"/>
              </a:rPr>
              <a:t>https://lewiatan.org/</a:t>
            </a:r>
            <a:endParaRPr lang="pl-PL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>
                <a:hlinkClick r:id="rId3"/>
              </a:rPr>
              <a:t>https://federacjaprzedsiebiorcow.pl/en/</a:t>
            </a:r>
            <a:endParaRPr lang="pl-PL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>
                <a:hlinkClick r:id="rId4"/>
              </a:rPr>
              <a:t>https://siecprzedsiebiorczychkobiet.pl/</a:t>
            </a:r>
            <a:endParaRPr lang="pl-PL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de-DE" sz="2000" dirty="0">
                <a:hlinkClick r:id="rId5"/>
              </a:rPr>
              <a:t>https://www.bnipolska.pl/</a:t>
            </a:r>
            <a:endParaRPr lang="pl-PL" sz="2000" dirty="0"/>
          </a:p>
          <a:p>
            <a:pPr>
              <a:buFont typeface="Wingdings" panose="05000000000000000000" pitchFamily="2" charset="2"/>
              <a:buChar char="Ø"/>
            </a:pPr>
            <a:endParaRPr lang="de-DE" sz="2000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2520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68186" y="365125"/>
            <a:ext cx="8008336" cy="1562215"/>
          </a:xfrm>
        </p:spPr>
        <p:txBody>
          <a:bodyPr>
            <a:normAutofit fontScale="90000"/>
          </a:bodyPr>
          <a:lstStyle/>
          <a:p>
            <a:r>
              <a:rPr lang="en-US" dirty="0"/>
              <a:t>Regional support organizations in </a:t>
            </a:r>
            <a:r>
              <a:rPr lang="pl-PL" dirty="0" err="1"/>
              <a:t>Lodzkie</a:t>
            </a:r>
            <a:r>
              <a:rPr lang="pl-PL" dirty="0"/>
              <a:t> region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761973" y="1766170"/>
            <a:ext cx="5784074" cy="446572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de-DE" sz="2400" dirty="0">
                <a:hlinkClick r:id="rId2"/>
              </a:rPr>
              <a:t>https://www.frp.lodz.pl/</a:t>
            </a:r>
            <a:endParaRPr lang="pl-PL" sz="2400" dirty="0">
              <a:hlinkClick r:id="rId2"/>
            </a:endParaRPr>
          </a:p>
          <a:p>
            <a:pPr>
              <a:buFont typeface="Wingdings" pitchFamily="2" charset="2"/>
              <a:buChar char="Ø"/>
            </a:pPr>
            <a:r>
              <a:rPr lang="de-DE" sz="2400" dirty="0">
                <a:hlinkClick r:id="rId2"/>
              </a:rPr>
              <a:t>https://startupy.lodz.pl/</a:t>
            </a:r>
            <a:endParaRPr lang="pl-PL" sz="2400" dirty="0"/>
          </a:p>
          <a:p>
            <a:pPr>
              <a:buFont typeface="Wingdings" pitchFamily="2" charset="2"/>
              <a:buChar char="Ø"/>
            </a:pPr>
            <a:r>
              <a:rPr lang="pl-PL" sz="2400" dirty="0">
                <a:hlinkClick r:id="rId3"/>
              </a:rPr>
              <a:t>https://inkubator.org.pl/</a:t>
            </a:r>
            <a:endParaRPr lang="pl-PL" sz="2400" dirty="0"/>
          </a:p>
          <a:p>
            <a:pPr>
              <a:buFont typeface="Wingdings" pitchFamily="2" charset="2"/>
              <a:buChar char="Ø"/>
            </a:pPr>
            <a:r>
              <a:rPr lang="de-DE" sz="2400" dirty="0">
                <a:hlinkClick r:id="rId4"/>
              </a:rPr>
              <a:t>https://biznes.lodzkie.pl/w-wojewodztwie-lodzkim-przekujesz-pomysl-w-biznes/</a:t>
            </a:r>
            <a:endParaRPr lang="pl-PL" sz="2400" dirty="0"/>
          </a:p>
          <a:p>
            <a:pPr>
              <a:buFont typeface="Wingdings" pitchFamily="2" charset="2"/>
              <a:buChar char="Ø"/>
            </a:pPr>
            <a:endParaRPr lang="pl-PL" sz="2400" dirty="0"/>
          </a:p>
          <a:p>
            <a:pPr>
              <a:buFont typeface="Wingdings" pitchFamily="2" charset="2"/>
              <a:buChar char="Ø"/>
            </a:pPr>
            <a:endParaRPr lang="de-DE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1544474" y="6116475"/>
            <a:ext cx="391645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/>
              <a:t>Source: https://www.gruendungsregion-niederrhein.de/ansprechpartner/  </a:t>
            </a:r>
          </a:p>
        </p:txBody>
      </p:sp>
      <p:pic>
        <p:nvPicPr>
          <p:cNvPr id="6" name="Obraz 5" descr="Obraz zawierający diagram, mapa&#10;&#10;Opis wygenerowany automatycznie">
            <a:extLst>
              <a:ext uri="{FF2B5EF4-FFF2-40B4-BE49-F238E27FC236}">
                <a16:creationId xmlns:a16="http://schemas.microsoft.com/office/drawing/2014/main" id="{5B75873C-7426-3972-C673-14E41FED80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440" y="1880553"/>
            <a:ext cx="4354075" cy="420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753225"/>
      </p:ext>
    </p:extLst>
  </p:cSld>
  <p:clrMapOvr>
    <a:masterClrMapping/>
  </p:clrMapOvr>
</p:sld>
</file>

<file path=ppt/theme/theme1.xml><?xml version="1.0" encoding="utf-8"?>
<a:theme xmlns:a="http://schemas.openxmlformats.org/drawingml/2006/main" name="ENDORSE">
  <a:themeElements>
    <a:clrScheme name="Benutzerdefiniert 4">
      <a:dk1>
        <a:srgbClr val="0E385E"/>
      </a:dk1>
      <a:lt1>
        <a:srgbClr val="F2F2F2"/>
      </a:lt1>
      <a:dk2>
        <a:srgbClr val="212529"/>
      </a:dk2>
      <a:lt2>
        <a:srgbClr val="F2F2F2"/>
      </a:lt2>
      <a:accent1>
        <a:srgbClr val="F07921"/>
      </a:accent1>
      <a:accent2>
        <a:srgbClr val="01AD4B"/>
      </a:accent2>
      <a:accent3>
        <a:srgbClr val="0281B4"/>
      </a:accent3>
      <a:accent4>
        <a:srgbClr val="EE297B"/>
      </a:accent4>
      <a:accent5>
        <a:srgbClr val="FFFFFF"/>
      </a:accent5>
      <a:accent6>
        <a:srgbClr val="FFFFFF"/>
      </a:accent6>
      <a:hlink>
        <a:srgbClr val="2F4866"/>
      </a:hlink>
      <a:folHlink>
        <a:srgbClr val="D6D6D6"/>
      </a:folHlink>
    </a:clrScheme>
    <a:fontScheme name="Endorse">
      <a:majorFont>
        <a:latin typeface="Aptos Serif"/>
        <a:ea typeface=""/>
        <a:cs typeface=""/>
      </a:majorFont>
      <a:minorFont>
        <a:latin typeface="Assistan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DORSE" id="{E6AA74F2-87F5-4AA2-90CE-069F5587642B}" vid="{80042257-925F-42F6-82AA-33BEE4C5432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3be961-96ff-4fd7-9242-58d5ac1cef53">
      <Terms xmlns="http://schemas.microsoft.com/office/infopath/2007/PartnerControls"/>
    </lcf76f155ced4ddcb4097134ff3c332f>
    <TaxCatchAll xmlns="151c28b5-17be-487d-903d-7070014f18c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58FFDB33B04204D805D358742B5F84C" ma:contentTypeVersion="17" ma:contentTypeDescription="Utwórz nowy dokument." ma:contentTypeScope="" ma:versionID="f6bcced688c9754ed198e632ccbbbc97">
  <xsd:schema xmlns:xsd="http://www.w3.org/2001/XMLSchema" xmlns:xs="http://www.w3.org/2001/XMLSchema" xmlns:p="http://schemas.microsoft.com/office/2006/metadata/properties" xmlns:ns2="323be961-96ff-4fd7-9242-58d5ac1cef53" xmlns:ns3="151c28b5-17be-487d-903d-7070014f18c7" targetNamespace="http://schemas.microsoft.com/office/2006/metadata/properties" ma:root="true" ma:fieldsID="3932f76c2e4374f165b7fb527105cbb9" ns2:_="" ns3:_="">
    <xsd:import namespace="323be961-96ff-4fd7-9242-58d5ac1cef53"/>
    <xsd:import namespace="151c28b5-17be-487d-903d-7070014f18c7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3be961-96ff-4fd7-9242-58d5ac1cef53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Tagi obrazów" ma:readOnly="false" ma:fieldId="{5cf76f15-5ced-4ddc-b409-7134ff3c332f}" ma:taxonomyMulti="true" ma:sspId="c16438b7-21d0-4069-86e7-cecdf0f7fcb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1c28b5-17be-487d-903d-7070014f18c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47913ba-997b-4f17-9f13-3e2be4c79f60}" ma:internalName="TaxCatchAll" ma:showField="CatchAllData" ma:web="151c28b5-17be-487d-903d-7070014f18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4776174-58D7-4A6C-ADC9-131E8AD43DB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419AAC-5780-4A5A-ADC1-C1ED69257832}">
  <ds:schemaRefs>
    <ds:schemaRef ds:uri="151c28b5-17be-487d-903d-7070014f18c7"/>
    <ds:schemaRef ds:uri="323be961-96ff-4fd7-9242-58d5ac1cef5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68BF249-0E42-45B5-B5AB-C0D19FAB82A3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452</Words>
  <Application>Microsoft Office PowerPoint</Application>
  <PresentationFormat>Panoramiczny</PresentationFormat>
  <Paragraphs>59</Paragraphs>
  <Slides>10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Aptos Serif</vt:lpstr>
      <vt:lpstr>Arial</vt:lpstr>
      <vt:lpstr>Assistant</vt:lpstr>
      <vt:lpstr>Calibri</vt:lpstr>
      <vt:lpstr>Wingdings</vt:lpstr>
      <vt:lpstr>ENDORSE</vt:lpstr>
      <vt:lpstr>Module implementation, framework</vt:lpstr>
      <vt:lpstr>Poland</vt:lpstr>
      <vt:lpstr>Legal forms of running a business in Poland</vt:lpstr>
      <vt:lpstr>Registration of a business</vt:lpstr>
      <vt:lpstr>Taxes</vt:lpstr>
      <vt:lpstr>Copyright protection in Poland</vt:lpstr>
      <vt:lpstr>Organizations that offer support and advice in Poland</vt:lpstr>
      <vt:lpstr>Bussines Networks in Poland</vt:lpstr>
      <vt:lpstr>Regional support organizations in Lodzkie region</vt:lpstr>
      <vt:lpstr>Entrepreneurship support at the University of Lodz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Alina Schoenberg</dc:creator>
  <cp:lastModifiedBy>Justyna Danielewicz</cp:lastModifiedBy>
  <cp:revision>5</cp:revision>
  <dcterms:created xsi:type="dcterms:W3CDTF">2022-04-04T19:32:46Z</dcterms:created>
  <dcterms:modified xsi:type="dcterms:W3CDTF">2024-06-18T12:18:19Z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0x010100558FFDB33B04204D805D358742B5F84C</vt:lpwstr>
  </property>
  <property fmtid="{D5CDD505-2E9C-101B-9397-08002B2CF9AE}" pid="3" name="MediaServiceImageTags">
    <vt:lpwstr/>
  </property>
</Properties>
</file>