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5" r:id="rId4"/>
  </p:sldMasterIdLst>
  <p:notesMasterIdLst>
    <p:notesMasterId r:id="rId15"/>
  </p:notesMasterIdLst>
  <p:sldIdLst>
    <p:sldId id="300" r:id="rId5"/>
    <p:sldId id="506" r:id="rId6"/>
    <p:sldId id="507" r:id="rId7"/>
    <p:sldId id="505" r:id="rId8"/>
    <p:sldId id="510" r:id="rId9"/>
    <p:sldId id="511" r:id="rId10"/>
    <p:sldId id="513" r:id="rId11"/>
    <p:sldId id="512" r:id="rId12"/>
    <p:sldId id="503" r:id="rId13"/>
    <p:sldId id="509" r:id="rId1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385E"/>
    <a:srgbClr val="EE297B"/>
    <a:srgbClr val="0281B4"/>
    <a:srgbClr val="F07921"/>
    <a:srgbClr val="01AD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E940234-AE4E-B360-A885-7D9A25BC9558}" v="1" dt="2024-06-18T11:55:25.086"/>
  </p1510:revLst>
</p1510:revInfo>
</file>

<file path=ppt/tableStyles.xml><?xml version="1.0" encoding="utf-8"?>
<a:tblStyleLst xmlns:a="http://schemas.openxmlformats.org/drawingml/2006/main" def="{5C22544A-7EE6-4342-B048-85BDC9FD1C3A}">
  <a:tblStyle styleId="{912C8C85-51F0-491E-9774-3900AFEF0FD7}" styleName="Helle Formatvorlage 2 - Akz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A488322-F2BA-4B5B-9748-0D474271808F}" styleName="Mittlere Formatvorlage 3 - Akz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/>
    <p:restoredTop sz="94645"/>
  </p:normalViewPr>
  <p:slideViewPr>
    <p:cSldViewPr snapToGrid="0">
      <p:cViewPr varScale="1">
        <p:scale>
          <a:sx n="118" d="100"/>
          <a:sy n="118" d="100"/>
        </p:scale>
        <p:origin x="60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styna Danielewicz" userId="S::justyna.danielewicz_uni.lodz.pl#ext#@imcfhkrems.onmicrosoft.com::078cc6dc-d9b5-4ca8-b530-cd1f40b56261" providerId="AD" clId="Web-{5E940234-AE4E-B360-A885-7D9A25BC9558}"/>
    <pc:docChg chg="delSld">
      <pc:chgData name="Justyna Danielewicz" userId="S::justyna.danielewicz_uni.lodz.pl#ext#@imcfhkrems.onmicrosoft.com::078cc6dc-d9b5-4ca8-b530-cd1f40b56261" providerId="AD" clId="Web-{5E940234-AE4E-B360-A885-7D9A25BC9558}" dt="2024-06-18T11:55:25.086" v="0"/>
      <pc:docMkLst>
        <pc:docMk/>
      </pc:docMkLst>
      <pc:sldChg chg="del">
        <pc:chgData name="Justyna Danielewicz" userId="S::justyna.danielewicz_uni.lodz.pl#ext#@imcfhkrems.onmicrosoft.com::078cc6dc-d9b5-4ca8-b530-cd1f40b56261" providerId="AD" clId="Web-{5E940234-AE4E-B360-A885-7D9A25BC9558}" dt="2024-06-18T11:55:25.086" v="0"/>
        <pc:sldMkLst>
          <pc:docMk/>
          <pc:sldMk cId="2772520551" sldId="50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3C1EAA-16A5-C244-8A92-A6051457D4B7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403E6A-0E51-A24C-B8B0-7EAE05311E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0107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403E6A-0E51-A24C-B8B0-7EAE05311EE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8266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944297-7CFC-BD43-BF94-59A68011C4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826412"/>
            <a:ext cx="9144000" cy="180043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65A3002-614A-C549-A0DA-54D79433EB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854794"/>
            <a:ext cx="9144000" cy="40300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7C1AAF18-797F-1E40-901C-49C65B2E86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4400" y="5955094"/>
            <a:ext cx="2743200" cy="560976"/>
          </a:xfrm>
          <a:prstGeom prst="rect">
            <a:avLst/>
          </a:prstGeom>
        </p:spPr>
      </p:pic>
      <p:pic>
        <p:nvPicPr>
          <p:cNvPr id="20" name="Grafik 19" descr="Ein Bild, das Grafiken, Grafikdesign, Farbigkeit, Kreis enthält.&#10;&#10;Automatisch generierte Beschreibung">
            <a:extLst>
              <a:ext uri="{FF2B5EF4-FFF2-40B4-BE49-F238E27FC236}">
                <a16:creationId xmlns:a16="http://schemas.microsoft.com/office/drawing/2014/main" id="{B765EEF8-AF8A-B690-7F75-2777CAD33C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9043" y="0"/>
            <a:ext cx="5013914" cy="3128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9666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1_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A18EC4-FB1C-274C-A4AD-B5F85F79D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08E31BF-2CCD-1D4A-8F4D-35A01D9EE8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A771567-9702-47E6-807A-45AD8D74F1AC}" type="datetimeFigureOut">
              <a:rPr lang="de-AT" smtClean="0"/>
              <a:t>18.06.2024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62EFAFC-87A4-8644-920E-EA1B29478B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FC204C87-24AB-F644-B40D-9C5DFE317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33D12C7-A0EF-465D-9146-96A1FE5F91C5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83994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9CD86FB4-C4BE-7446-91BC-AB05EC1CE6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A771567-9702-47E6-807A-45AD8D74F1AC}" type="datetimeFigureOut">
              <a:rPr lang="de-AT" smtClean="0"/>
              <a:t>18.06.2024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2E811FD-A084-5241-8191-2D2C3CA4A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1FD9764-516F-FD44-BA24-6527862A1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33D12C7-A0EF-465D-9146-96A1FE5F91C5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06294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1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9CD86FB4-C4BE-7446-91BC-AB05EC1CE6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A771567-9702-47E6-807A-45AD8D74F1AC}" type="datetimeFigureOut">
              <a:rPr lang="de-AT" smtClean="0"/>
              <a:t>18.06.2024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2E811FD-A084-5241-8191-2D2C3CA4A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1FD9764-516F-FD44-BA24-6527862A1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33D12C7-A0EF-465D-9146-96A1FE5F91C5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744007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11C08B-D270-8146-897F-161A2485E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300" y="457200"/>
            <a:ext cx="4027714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53D061B-ABAC-8C48-A90F-85B817A311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5886" y="1621971"/>
            <a:ext cx="5629502" cy="423907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E326C34-0D86-0C40-85B3-2E19A59CD4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57300" y="2057400"/>
            <a:ext cx="4027714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4F5200E-1B5A-EF41-A652-7B1891409C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57300" y="6356350"/>
            <a:ext cx="2324100" cy="365125"/>
          </a:xfrm>
          <a:prstGeom prst="rect">
            <a:avLst/>
          </a:prstGeom>
        </p:spPr>
        <p:txBody>
          <a:bodyPr/>
          <a:lstStyle/>
          <a:p>
            <a:fld id="{9A771567-9702-47E6-807A-45AD8D74F1AC}" type="datetimeFigureOut">
              <a:rPr lang="de-AT" smtClean="0"/>
              <a:t>18.06.2024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8CEA140-ABB2-CB4E-AA74-F71EC146B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3370F29-FB82-8741-B975-2DB3791BF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33D12C7-A0EF-465D-9146-96A1FE5F91C5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613800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AC8B86-8D7B-3D44-B5DD-EF7C7A3E8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857" y="457200"/>
            <a:ext cx="352016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C27D37D0-C49F-7B4C-A47B-58C8E07DAF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A6F7884-6F6F-FF43-8F10-DF965F883A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51857" y="2057400"/>
            <a:ext cx="352016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895F60D-C3DB-7449-9F30-A49E8119763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51856" y="6356350"/>
            <a:ext cx="2329543" cy="365125"/>
          </a:xfrm>
          <a:prstGeom prst="rect">
            <a:avLst/>
          </a:prstGeom>
        </p:spPr>
        <p:txBody>
          <a:bodyPr/>
          <a:lstStyle/>
          <a:p>
            <a:fld id="{9A771567-9702-47E6-807A-45AD8D74F1AC}" type="datetimeFigureOut">
              <a:rPr lang="de-AT" smtClean="0"/>
              <a:t>18.06.2024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D4BB404-6889-204A-A348-242D4C5E6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9B2B868-8614-D341-A15C-3E55A0F56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33D12C7-A0EF-465D-9146-96A1FE5F91C5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996460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8AC94A-61F5-FF48-9E66-96641409F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222304B-3412-9C43-9D58-AC26F6E129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05A392C-342E-7848-AF6E-DEB38CC011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A771567-9702-47E6-807A-45AD8D74F1AC}" type="datetimeFigureOut">
              <a:rPr lang="de-AT" smtClean="0"/>
              <a:t>18.06.2024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8B45E10-112E-A647-A5C5-980CEE812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1BA2C2E-42FB-FC41-8594-5629D7AFF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33D12C7-A0EF-465D-9146-96A1FE5F91C5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564251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64F43949-02AE-2F42-991D-B6948EE16E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611869E-77EA-FE4D-883E-A2B83315F6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251856" y="365125"/>
            <a:ext cx="7320643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9926E41-640B-2F47-B84D-7958F69085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51856" y="6356350"/>
            <a:ext cx="2329544" cy="365125"/>
          </a:xfrm>
          <a:prstGeom prst="rect">
            <a:avLst/>
          </a:prstGeom>
        </p:spPr>
        <p:txBody>
          <a:bodyPr/>
          <a:lstStyle/>
          <a:p>
            <a:fld id="{9A771567-9702-47E6-807A-45AD8D74F1AC}" type="datetimeFigureOut">
              <a:rPr lang="de-AT" smtClean="0"/>
              <a:t>18.06.2024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0D6B451-FB7E-A348-9B6F-210884C48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A318D13-6CCA-0546-805D-C4BDB6C10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33D12C7-A0EF-465D-9146-96A1FE5F91C5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974671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9ADFC6-633B-5745-BC44-94A97FAC7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B8BBB5A-27E3-6143-A5DB-07FBAE02F4A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A771567-9702-47E6-807A-45AD8D74F1AC}" type="datetimeFigureOut">
              <a:rPr lang="de-AT" smtClean="0"/>
              <a:t>18.06.2024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00A23C2-94E0-7846-805F-F3EBA6431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5B5C692-35EB-6D40-B074-2C27D8B9E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33D12C7-A0EF-465D-9146-96A1FE5F91C5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719231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71567-9702-47E6-807A-45AD8D74F1AC}" type="datetimeFigureOut">
              <a:rPr lang="de-AT" smtClean="0"/>
              <a:t>18.06.2024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42701" y="1"/>
            <a:ext cx="749300" cy="365125"/>
          </a:xfrm>
          <a:prstGeom prst="rect">
            <a:avLst/>
          </a:prstGeom>
        </p:spPr>
        <p:txBody>
          <a:bodyPr/>
          <a:lstStyle>
            <a:lvl1pPr algn="r">
              <a:defRPr b="1">
                <a:solidFill>
                  <a:schemeClr val="tx2"/>
                </a:solidFill>
                <a:latin typeface="+mj-lt"/>
              </a:defRPr>
            </a:lvl1pPr>
          </a:lstStyle>
          <a:p>
            <a:fld id="{833D12C7-A0EF-465D-9146-96A1FE5F91C5}" type="slidenum">
              <a:rPr lang="de-AT" smtClean="0"/>
              <a:t>‹#›</a:t>
            </a:fld>
            <a:endParaRPr lang="de-AT"/>
          </a:p>
        </p:txBody>
      </p:sp>
      <p:sp>
        <p:nvSpPr>
          <p:cNvPr id="7" name="Title 2"/>
          <p:cNvSpPr txBox="1">
            <a:spLocks/>
          </p:cNvSpPr>
          <p:nvPr/>
        </p:nvSpPr>
        <p:spPr>
          <a:xfrm>
            <a:off x="623392" y="152400"/>
            <a:ext cx="10972800" cy="16002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4000" b="1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endParaRPr lang="en-GB" sz="3600"/>
          </a:p>
        </p:txBody>
      </p:sp>
      <p:sp>
        <p:nvSpPr>
          <p:cNvPr id="2" name="Title 2">
            <a:extLst>
              <a:ext uri="{FF2B5EF4-FFF2-40B4-BE49-F238E27FC236}">
                <a16:creationId xmlns:a16="http://schemas.microsoft.com/office/drawing/2014/main" id="{B85BCD3C-5A95-22FD-6345-28B8BF648333}"/>
              </a:ext>
            </a:extLst>
          </p:cNvPr>
          <p:cNvSpPr txBox="1">
            <a:spLocks/>
          </p:cNvSpPr>
          <p:nvPr/>
        </p:nvSpPr>
        <p:spPr>
          <a:xfrm>
            <a:off x="623392" y="152400"/>
            <a:ext cx="10972800" cy="16002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4000" b="1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endParaRPr lang="en-GB" sz="3600"/>
          </a:p>
        </p:txBody>
      </p:sp>
    </p:spTree>
    <p:extLst>
      <p:ext uri="{BB962C8B-B14F-4D97-AF65-F5344CB8AC3E}">
        <p14:creationId xmlns:p14="http://schemas.microsoft.com/office/powerpoint/2010/main" val="615083101"/>
      </p:ext>
    </p:extLst>
  </p:cSld>
  <p:clrMapOvr>
    <a:masterClrMapping/>
  </p:clrMapOvr>
  <p:transition>
    <p:dissolv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CAA4F9-0388-8776-E127-48DC80668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DD96DB93-EA35-107A-AE6A-3241389D3EF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33D12C7-A0EF-465D-9146-96A1FE5F91C5}" type="slidenum">
              <a:rPr lang="de-AT" smtClean="0"/>
              <a:t>‹#›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5D90BF2-5BED-1D04-2D14-8DD62E6D5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10325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944297-7CFC-BD43-BF94-59A68011C4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826412"/>
            <a:ext cx="9144000" cy="180043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65A3002-614A-C549-A0DA-54D79433EB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854794"/>
            <a:ext cx="9144000" cy="40300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7C1AAF18-797F-1E40-901C-49C65B2E86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4400" y="5955094"/>
            <a:ext cx="2743200" cy="560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7937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71567-9702-47E6-807A-45AD8D74F1AC}" type="datetimeFigureOut">
              <a:rPr lang="de-AT" smtClean="0"/>
              <a:t>18.06.2024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18393" y="9104"/>
            <a:ext cx="749300" cy="365125"/>
          </a:xfrm>
        </p:spPr>
        <p:txBody>
          <a:bodyPr/>
          <a:lstStyle>
            <a:lvl1pPr algn="r">
              <a:defRPr b="1">
                <a:solidFill>
                  <a:schemeClr val="tx2"/>
                </a:solidFill>
                <a:latin typeface="+mj-lt"/>
              </a:defRPr>
            </a:lvl1pPr>
          </a:lstStyle>
          <a:p>
            <a:fld id="{833D12C7-A0EF-465D-9146-96A1FE5F91C5}" type="slidenum">
              <a:rPr lang="de-AT" smtClean="0"/>
              <a:t>‹#›</a:t>
            </a:fld>
            <a:endParaRPr lang="de-AT"/>
          </a:p>
        </p:txBody>
      </p:sp>
      <p:sp>
        <p:nvSpPr>
          <p:cNvPr id="7" name="Title 2"/>
          <p:cNvSpPr txBox="1">
            <a:spLocks/>
          </p:cNvSpPr>
          <p:nvPr/>
        </p:nvSpPr>
        <p:spPr>
          <a:xfrm>
            <a:off x="623392" y="152400"/>
            <a:ext cx="10972800" cy="16002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4000" b="1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endParaRPr lang="en-GB" sz="3600"/>
          </a:p>
        </p:txBody>
      </p:sp>
    </p:spTree>
    <p:extLst>
      <p:ext uri="{BB962C8B-B14F-4D97-AF65-F5344CB8AC3E}">
        <p14:creationId xmlns:p14="http://schemas.microsoft.com/office/powerpoint/2010/main" val="3010702072"/>
      </p:ext>
    </p:extLst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944297-7CFC-BD43-BF94-59A68011C4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1" y="702129"/>
            <a:ext cx="7821386" cy="1905000"/>
          </a:xfrm>
        </p:spPr>
        <p:txBody>
          <a:bodyPr anchor="b"/>
          <a:lstStyle>
            <a:lvl1pPr algn="l">
              <a:defRPr sz="48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65A3002-614A-C549-A0DA-54D79433EB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764972"/>
            <a:ext cx="9144000" cy="2492828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57281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433770-3899-084F-930E-431484162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F65B7CB-310E-F446-97C3-1684B6002A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35A11ED-7452-2E43-815D-255E240D667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68186" y="6356350"/>
            <a:ext cx="2313214" cy="365125"/>
          </a:xfrm>
          <a:prstGeom prst="rect">
            <a:avLst/>
          </a:prstGeom>
        </p:spPr>
        <p:txBody>
          <a:bodyPr/>
          <a:lstStyle/>
          <a:p>
            <a:fld id="{9A771567-9702-47E6-807A-45AD8D74F1AC}" type="datetimeFigureOut">
              <a:rPr lang="de-AT" smtClean="0"/>
              <a:t>18.06.2024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D3CFD15-73A5-C140-9ACA-60557EDF6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21128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433770-3899-084F-930E-431484162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F65B7CB-310E-F446-97C3-1684B6002A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35A11ED-7452-2E43-815D-255E240D667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68186" y="6356350"/>
            <a:ext cx="2313214" cy="365125"/>
          </a:xfrm>
          <a:prstGeom prst="rect">
            <a:avLst/>
          </a:prstGeom>
        </p:spPr>
        <p:txBody>
          <a:bodyPr/>
          <a:lstStyle/>
          <a:p>
            <a:fld id="{9A771567-9702-47E6-807A-45AD8D74F1AC}" type="datetimeFigureOut">
              <a:rPr lang="de-AT" smtClean="0"/>
              <a:t>18.06.2024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D3CFD15-73A5-C140-9ACA-60557EDF6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93C317A-A421-8C40-825F-113024891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33D12C7-A0EF-465D-9146-96A1FE5F91C5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59691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D5E802-E9D4-2941-8D72-FDE7F9029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5D4D05A-17AD-8345-9E53-0C897FCF5D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68186" y="1825625"/>
            <a:ext cx="4751614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AFD351C-1327-C34C-A7BB-290FBCAD7D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E8B637C-090D-8F4D-A1B3-E9CF9C05DBA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68186" y="6356350"/>
            <a:ext cx="2313214" cy="365125"/>
          </a:xfrm>
          <a:prstGeom prst="rect">
            <a:avLst/>
          </a:prstGeom>
        </p:spPr>
        <p:txBody>
          <a:bodyPr/>
          <a:lstStyle/>
          <a:p>
            <a:fld id="{9A771567-9702-47E6-807A-45AD8D74F1AC}" type="datetimeFigureOut">
              <a:rPr lang="de-AT" smtClean="0"/>
              <a:t>18.06.2024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F324B90-C2A2-AA49-A6DE-5DE7A6F7B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DF78AF0-F997-F946-B3A5-495C6AD13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33D12C7-A0EF-465D-9146-96A1FE5F91C5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64672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D5E802-E9D4-2941-8D72-FDE7F9029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5D4D05A-17AD-8345-9E53-0C897FCF5D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68186" y="1825625"/>
            <a:ext cx="4751614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AFD351C-1327-C34C-A7BB-290FBCAD7D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E8B637C-090D-8F4D-A1B3-E9CF9C05DBA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68186" y="6356350"/>
            <a:ext cx="2313214" cy="365125"/>
          </a:xfrm>
          <a:prstGeom prst="rect">
            <a:avLst/>
          </a:prstGeom>
        </p:spPr>
        <p:txBody>
          <a:bodyPr/>
          <a:lstStyle/>
          <a:p>
            <a:fld id="{9A771567-9702-47E6-807A-45AD8D74F1AC}" type="datetimeFigureOut">
              <a:rPr lang="de-AT" smtClean="0"/>
              <a:t>18.06.2024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F324B90-C2A2-AA49-A6DE-5DE7A6F7B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DF78AF0-F997-F946-B3A5-495C6AD13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33D12C7-A0EF-465D-9146-96A1FE5F91C5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86218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361616-691E-9542-878C-363E71026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8186" y="365125"/>
            <a:ext cx="8034839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58C8580-D948-6E4B-9FA8-57F8779E6A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68186" y="1681163"/>
            <a:ext cx="4729389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745C92D-8286-0B49-BDA4-9103E700C0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68186" y="2505075"/>
            <a:ext cx="4729389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A005040B-C584-034B-B5BB-F49D0290D4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25998" y="1681163"/>
            <a:ext cx="472939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BEFD3F1C-0455-D64D-9CE7-BEE37A27A1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625996" y="2505075"/>
            <a:ext cx="4729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96A4F2BC-8AA7-E04C-8A5B-5B7FCA7039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68186" y="6356350"/>
            <a:ext cx="2313214" cy="365125"/>
          </a:xfrm>
          <a:prstGeom prst="rect">
            <a:avLst/>
          </a:prstGeom>
        </p:spPr>
        <p:txBody>
          <a:bodyPr/>
          <a:lstStyle/>
          <a:p>
            <a:fld id="{9A771567-9702-47E6-807A-45AD8D74F1AC}" type="datetimeFigureOut">
              <a:rPr lang="de-AT" smtClean="0"/>
              <a:t>18.06.2024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E41D8CA-D7F5-A240-9736-385984802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74DB83EA-12CA-6545-A796-9CAC4FEBB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33D12C7-A0EF-465D-9146-96A1FE5F91C5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7557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A18EC4-FB1C-274C-A4AD-B5F85F79D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08E31BF-2CCD-1D4A-8F4D-35A01D9EE8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A771567-9702-47E6-807A-45AD8D74F1AC}" type="datetimeFigureOut">
              <a:rPr lang="de-AT" smtClean="0"/>
              <a:t>18.06.2024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62EFAFC-87A4-8644-920E-EA1B29478B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FC204C87-24AB-F644-B40D-9C5DFE317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33D12C7-A0EF-465D-9146-96A1FE5F91C5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51955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D167830-7097-4B47-ADD7-22CB2377F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8186" y="365125"/>
            <a:ext cx="800833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A42C3A7-A52F-D140-A3E1-7951CC6334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68186" y="1825625"/>
            <a:ext cx="1008561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81E4324E-7E64-1CFC-11EF-6A4576C29E19}"/>
              </a:ext>
            </a:extLst>
          </p:cNvPr>
          <p:cNvSpPr/>
          <p:nvPr/>
        </p:nvSpPr>
        <p:spPr>
          <a:xfrm flipH="1">
            <a:off x="0" y="0"/>
            <a:ext cx="131028" cy="6858000"/>
          </a:xfrm>
          <a:prstGeom prst="rect">
            <a:avLst/>
          </a:prstGeom>
          <a:solidFill>
            <a:srgbClr val="F07921">
              <a:alpha val="90000"/>
            </a:srgbClr>
          </a:solidFill>
          <a:ln w="381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D0378C1A-4F08-67C5-5877-DBA430BE9F74}"/>
              </a:ext>
            </a:extLst>
          </p:cNvPr>
          <p:cNvSpPr/>
          <p:nvPr/>
        </p:nvSpPr>
        <p:spPr>
          <a:xfrm flipH="1">
            <a:off x="380988" y="1"/>
            <a:ext cx="133946" cy="6858000"/>
          </a:xfrm>
          <a:prstGeom prst="rect">
            <a:avLst/>
          </a:prstGeom>
          <a:solidFill>
            <a:schemeClr val="accent3">
              <a:alpha val="90000"/>
            </a:schemeClr>
          </a:solidFill>
          <a:ln w="381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C8C059B6-B2F8-BF03-31FF-05112143DD0B}"/>
              </a:ext>
            </a:extLst>
          </p:cNvPr>
          <p:cNvSpPr/>
          <p:nvPr/>
        </p:nvSpPr>
        <p:spPr>
          <a:xfrm flipH="1">
            <a:off x="185052" y="0"/>
            <a:ext cx="131028" cy="6858000"/>
          </a:xfrm>
          <a:prstGeom prst="rect">
            <a:avLst/>
          </a:prstGeom>
          <a:solidFill>
            <a:srgbClr val="01AD4B">
              <a:alpha val="90000"/>
            </a:srgbClr>
          </a:solidFill>
          <a:ln w="381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9C2E2835-321A-99BE-EADE-2E26A8918D8C}"/>
              </a:ext>
            </a:extLst>
          </p:cNvPr>
          <p:cNvSpPr/>
          <p:nvPr/>
        </p:nvSpPr>
        <p:spPr>
          <a:xfrm flipH="1">
            <a:off x="576936" y="0"/>
            <a:ext cx="128368" cy="6858000"/>
          </a:xfrm>
          <a:prstGeom prst="rect">
            <a:avLst/>
          </a:prstGeom>
          <a:solidFill>
            <a:srgbClr val="EE297B">
              <a:alpha val="90000"/>
            </a:srgbClr>
          </a:solidFill>
          <a:ln w="381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12" name="Grafik 11" descr="Ein Bild, das Grafiken, Grafikdesign, Farbigkeit, Kreis enthält.&#10;&#10;Automatisch generierte Beschreibung">
            <a:extLst>
              <a:ext uri="{FF2B5EF4-FFF2-40B4-BE49-F238E27FC236}">
                <a16:creationId xmlns:a16="http://schemas.microsoft.com/office/drawing/2014/main" id="{5AB2B131-7B71-39A8-75F6-E6F68EA9C380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9340143" y="365125"/>
            <a:ext cx="2013657" cy="1256522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6B4C4EA1-1AB4-38C6-13F5-4D359A80AA87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838200" y="6265654"/>
            <a:ext cx="1538082" cy="314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7817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  <p:sldLayoutId id="2147483700" r:id="rId15"/>
    <p:sldLayoutId id="2147483701" r:id="rId16"/>
    <p:sldLayoutId id="2147483702" r:id="rId17"/>
    <p:sldLayoutId id="2147483703" r:id="rId18"/>
    <p:sldLayoutId id="2147483704" r:id="rId19"/>
    <p:sldLayoutId id="2147483705" r:id="rId2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D385E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D385E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D385E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D385E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D385E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D385E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iun.se/medarbetare/forskning/miuninnovation/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oretagarna.se/driva-eget-foretag/starta-eget-foretag/guide-till-att-starta-eget/" TargetMode="External"/><Relationship Id="rId2" Type="http://schemas.openxmlformats.org/officeDocument/2006/relationships/hyperlink" Target="https://www.verksamt.se/" TargetMode="External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nyforetagarcentrum.se/" TargetMode="External"/><Relationship Id="rId4" Type="http://schemas.openxmlformats.org/officeDocument/2006/relationships/hyperlink" Target="https://www.almi.se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verksamt.se/en/setting-up/choose-business-type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rbetsformedlingen.se/for-arbetssokande/extra-stod/stod-a-o/starta-eget-stod-till-start-av-naringsverksamhet" TargetMode="External"/><Relationship Id="rId2" Type="http://schemas.openxmlformats.org/officeDocument/2006/relationships/hyperlink" Target="https://verksamt.se/en/financing-business-advice/financing-your-start#forms-of-financing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rv.se/en/copyright/" TargetMode="External"/><Relationship Id="rId2" Type="http://schemas.openxmlformats.org/officeDocument/2006/relationships/hyperlink" Target="https://verksamt.se/en/intangible-assets/copyright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enterpriseeurope.se/in-english.html" TargetMode="External"/><Relationship Id="rId3" Type="http://schemas.openxmlformats.org/officeDocument/2006/relationships/hyperlink" Target="https://www.almi.se/en/" TargetMode="External"/><Relationship Id="rId7" Type="http://schemas.openxmlformats.org/officeDocument/2006/relationships/hyperlink" Target="https://www.business-sweden.com/sv/" TargetMode="External"/><Relationship Id="rId2" Type="http://schemas.openxmlformats.org/officeDocument/2006/relationships/hyperlink" Target="https://verksamt.se/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nyforetagarcentrum.se/" TargetMode="External"/><Relationship Id="rId5" Type="http://schemas.openxmlformats.org/officeDocument/2006/relationships/hyperlink" Target="https://www.swedenabroad.se/en/about-sweden-non-swedish-citizens/business-and-trade-with-sweden/" TargetMode="External"/><Relationship Id="rId10" Type="http://schemas.openxmlformats.org/officeDocument/2006/relationships/hyperlink" Target="https://www.skatteverket.se/" TargetMode="External"/><Relationship Id="rId4" Type="http://schemas.openxmlformats.org/officeDocument/2006/relationships/hyperlink" Target="https://midchamber.se/" TargetMode="External"/><Relationship Id="rId9" Type="http://schemas.openxmlformats.org/officeDocument/2006/relationships/hyperlink" Target="https://www.prv.se/en/about-us/contact/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rvn.se/sv/utveckla-vasternorrland/stod-och-finansiering/foretagsstod/" TargetMode="External"/><Relationship Id="rId3" Type="http://schemas.openxmlformats.org/officeDocument/2006/relationships/hyperlink" Target="https://www.nyforetagarcentrum.se/jamtland" TargetMode="External"/><Relationship Id="rId7" Type="http://schemas.openxmlformats.org/officeDocument/2006/relationships/hyperlink" Target="https://peakinnovation.se/" TargetMode="External"/><Relationship Id="rId2" Type="http://schemas.openxmlformats.org/officeDocument/2006/relationships/hyperlink" Target="https://midchamber.se/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bizmaker.se/" TargetMode="External"/><Relationship Id="rId5" Type="http://schemas.openxmlformats.org/officeDocument/2006/relationships/hyperlink" Target="https://businessregionmidsweden.se/" TargetMode="External"/><Relationship Id="rId4" Type="http://schemas.openxmlformats.org/officeDocument/2006/relationships/hyperlink" Target="https://www.nyforetagarcentrum.se/sundsvall" TargetMode="External"/><Relationship Id="rId9" Type="http://schemas.openxmlformats.org/officeDocument/2006/relationships/hyperlink" Target="https://www.regionjh.se/regionalutveckling/foretagsochprojektstod/foretagsstod.4.15591b8415700f7566b43c6a.html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verksamt.se/starta-foretag/checklista" TargetMode="Externa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oretagarna.se/regioner/vasternorrland/" TargetMode="External"/><Relationship Id="rId2" Type="http://schemas.openxmlformats.org/officeDocument/2006/relationships/hyperlink" Target="https://businessregionmidsweden.se/natverk/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E05B0F4-46CC-876F-07FE-5AF6219900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8186" y="365125"/>
            <a:ext cx="8008336" cy="1325563"/>
          </a:xfrm>
        </p:spPr>
        <p:txBody>
          <a:bodyPr>
            <a:normAutofit/>
          </a:bodyPr>
          <a:lstStyle/>
          <a:p>
            <a:r>
              <a:rPr lang="en-US"/>
              <a:t>Module implementation, framework</a:t>
            </a:r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823B12E-DEE3-4D60-8ACB-D4B53BE6F6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8186" y="1825625"/>
            <a:ext cx="10085614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en-US" dirty="0"/>
          </a:p>
          <a:p>
            <a:pPr marL="0" lvl="0" indent="0">
              <a:buNone/>
            </a:pPr>
            <a:r>
              <a:rPr lang="sv-SE" dirty="0"/>
              <a:t>Lecture about national and regional characteristics related to:</a:t>
            </a:r>
          </a:p>
          <a:p>
            <a:pPr lvl="1"/>
            <a:r>
              <a:rPr lang="sv-SE" dirty="0"/>
              <a:t>Legal forms</a:t>
            </a:r>
          </a:p>
          <a:p>
            <a:pPr lvl="1"/>
            <a:r>
              <a:rPr lang="sv-SE" dirty="0"/>
              <a:t>Rules and legalisations</a:t>
            </a:r>
          </a:p>
          <a:p>
            <a:pPr lvl="1"/>
            <a:r>
              <a:rPr lang="sv-SE" dirty="0"/>
              <a:t>Regional support structure (overview of the system)</a:t>
            </a:r>
          </a:p>
          <a:p>
            <a:pPr lvl="1"/>
            <a:r>
              <a:rPr lang="sv-SE" dirty="0"/>
              <a:t>Networks (local and regional)</a:t>
            </a:r>
          </a:p>
          <a:p>
            <a:pPr lvl="1"/>
            <a:r>
              <a:rPr lang="sv-SE" dirty="0"/>
              <a:t>Copyright protection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9403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Start-up team at Mid Sweden University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268186" y="2141537"/>
            <a:ext cx="10085614" cy="4351338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MIUN innovation: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/>
              <a:t>Consulting &amp; Coaching to employees and students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/>
              <a:t>Networking &amp; inspiration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000" dirty="0"/>
              <a:t>Interesting facts &amp; workshops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Link: </a:t>
            </a:r>
            <a:r>
              <a:rPr lang="en-US" sz="2400" dirty="0">
                <a:solidFill>
                  <a:schemeClr val="tx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https://www.miun.se/medarbetare/forskning/miuninnovation/</a:t>
            </a:r>
            <a:endParaRPr lang="en-US" sz="24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48289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68185" y="365125"/>
            <a:ext cx="8198157" cy="1325563"/>
          </a:xfrm>
        </p:spPr>
        <p:txBody>
          <a:bodyPr/>
          <a:lstStyle/>
          <a:p>
            <a:r>
              <a:rPr lang="en-US" dirty="0"/>
              <a:t>Founding a business in Sweden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Comprehensive information on starting a business in Sweden can be found here:</a:t>
            </a:r>
          </a:p>
          <a:p>
            <a:pPr marL="0" indent="0">
              <a:buNone/>
            </a:pPr>
            <a:endParaRPr lang="en-US" sz="20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2000" dirty="0">
                <a:hlinkClick r:id="rId2"/>
              </a:rPr>
              <a:t>https://www.verksamt.se</a:t>
            </a:r>
            <a:r>
              <a:rPr lang="en-GB" sz="2000" dirty="0"/>
              <a:t> (Swedish and English)</a:t>
            </a:r>
          </a:p>
          <a:p>
            <a:pPr marL="457200" lvl="1" indent="0">
              <a:buNone/>
            </a:pPr>
            <a:endParaRPr lang="de-DE" sz="20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000" dirty="0">
                <a:hlinkClick r:id="rId3"/>
              </a:rPr>
              <a:t>https://www.foretagarna.se/driva-eget-foretag/starta-eget-foretag/guide-till-att-starta-eget/</a:t>
            </a:r>
            <a:endParaRPr lang="de-DE" sz="2000" dirty="0"/>
          </a:p>
          <a:p>
            <a:pPr marL="457200" lvl="1" indent="0">
              <a:buNone/>
            </a:pPr>
            <a:endParaRPr lang="de-DE" sz="20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000" dirty="0">
                <a:hlinkClick r:id="rId4"/>
              </a:rPr>
              <a:t>https://www.almi.se</a:t>
            </a:r>
            <a:endParaRPr lang="de-DE" sz="2000" dirty="0"/>
          </a:p>
          <a:p>
            <a:pPr lvl="1">
              <a:buFont typeface="Wingdings" panose="05000000000000000000" pitchFamily="2" charset="2"/>
              <a:buChar char="Ø"/>
            </a:pPr>
            <a:endParaRPr lang="de-DE" sz="20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000" dirty="0">
                <a:hlinkClick r:id="rId5"/>
              </a:rPr>
              <a:t>https://nyforetagarcentrum.se</a:t>
            </a:r>
            <a:endParaRPr lang="de-DE" sz="2000" dirty="0"/>
          </a:p>
          <a:p>
            <a:pPr lvl="1">
              <a:buFont typeface="Wingdings" panose="05000000000000000000" pitchFamily="2" charset="2"/>
              <a:buChar char="Ø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6021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Legal Forms in </a:t>
            </a:r>
            <a:r>
              <a:rPr lang="de-DE" dirty="0" err="1"/>
              <a:t>Sweden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Founders in Sweden can choose between several legal forms: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000" dirty="0" err="1"/>
              <a:t>Aktiebolag</a:t>
            </a:r>
            <a:endParaRPr lang="de-DE" sz="20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000" dirty="0" err="1"/>
              <a:t>Enskild</a:t>
            </a:r>
            <a:r>
              <a:rPr lang="de-DE" sz="2000" dirty="0"/>
              <a:t> </a:t>
            </a:r>
            <a:r>
              <a:rPr lang="de-DE" sz="2000" dirty="0" err="1"/>
              <a:t>näringsverksamhet</a:t>
            </a:r>
            <a:endParaRPr lang="de-DE" sz="20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000" dirty="0" err="1"/>
              <a:t>Handelsbolag</a:t>
            </a:r>
            <a:endParaRPr lang="de-DE" sz="20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000" dirty="0" err="1"/>
              <a:t>Kommanditbolag</a:t>
            </a:r>
            <a:endParaRPr lang="de-DE" sz="20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000" dirty="0" err="1"/>
              <a:t>Ekonomisk</a:t>
            </a:r>
            <a:r>
              <a:rPr lang="de-DE" sz="2000" dirty="0"/>
              <a:t> </a:t>
            </a:r>
            <a:r>
              <a:rPr lang="de-DE" sz="2000" dirty="0" err="1"/>
              <a:t>förening</a:t>
            </a:r>
            <a:endParaRPr lang="de-DE" sz="2000" dirty="0"/>
          </a:p>
          <a:p>
            <a:pPr marL="0" indent="0">
              <a:buNone/>
            </a:pPr>
            <a:r>
              <a:rPr lang="en-US" sz="2400" dirty="0"/>
              <a:t>The main difference in legal forms is liability. Other criteria are whether to start alone or with one or more partners, and the minimum capital.</a:t>
            </a:r>
          </a:p>
          <a:p>
            <a:pPr marL="0" indent="0">
              <a:buNone/>
            </a:pPr>
            <a:r>
              <a:rPr lang="en-US" sz="2400" dirty="0"/>
              <a:t>Further information: </a:t>
            </a:r>
          </a:p>
          <a:p>
            <a:pPr marL="0" indent="0">
              <a:buNone/>
            </a:pPr>
            <a:r>
              <a:rPr lang="de-DE" sz="2400" dirty="0">
                <a:hlinkClick r:id="rId2"/>
              </a:rPr>
              <a:t>https://verksamt.se/en/setting-up/choose-business-type</a:t>
            </a:r>
            <a:endParaRPr lang="de-DE" sz="2400" dirty="0"/>
          </a:p>
          <a:p>
            <a:pPr marL="0" indent="0">
              <a:buNone/>
            </a:pP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3367796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Funding </a:t>
            </a:r>
            <a:r>
              <a:rPr lang="de-DE" dirty="0" err="1"/>
              <a:t>opportunities</a:t>
            </a:r>
            <a:r>
              <a:rPr lang="de-DE" dirty="0"/>
              <a:t> </a:t>
            </a:r>
            <a:r>
              <a:rPr lang="de-DE" dirty="0" err="1"/>
              <a:t>when</a:t>
            </a:r>
            <a:r>
              <a:rPr lang="de-DE" dirty="0"/>
              <a:t> </a:t>
            </a:r>
            <a:r>
              <a:rPr lang="de-DE" dirty="0" err="1"/>
              <a:t>starting</a:t>
            </a:r>
            <a:r>
              <a:rPr lang="de-DE" dirty="0"/>
              <a:t> a </a:t>
            </a:r>
            <a:r>
              <a:rPr lang="de-DE" dirty="0" err="1"/>
              <a:t>business</a:t>
            </a:r>
            <a:r>
              <a:rPr lang="de-DE" dirty="0"/>
              <a:t> in </a:t>
            </a:r>
            <a:r>
              <a:rPr lang="de-DE" dirty="0" err="1"/>
              <a:t>Sweden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l">
              <a:buNone/>
            </a:pPr>
            <a:r>
              <a:rPr lang="en-US" sz="2400" dirty="0"/>
              <a:t>There are various financing options for start-up projects: </a:t>
            </a:r>
          </a:p>
          <a:p>
            <a:pPr lvl="1">
              <a:buFont typeface="Wingdings" pitchFamily="2" charset="2"/>
              <a:buChar char="Ø"/>
            </a:pPr>
            <a:r>
              <a:rPr lang="sv-SE" b="0" i="0" u="none" strike="noStrike" dirty="0" err="1">
                <a:effectLst/>
              </a:rPr>
              <a:t>Own</a:t>
            </a:r>
            <a:r>
              <a:rPr lang="sv-SE" b="0" i="0" u="none" strike="noStrike" dirty="0">
                <a:effectLst/>
              </a:rPr>
              <a:t> </a:t>
            </a:r>
            <a:r>
              <a:rPr lang="sv-SE" b="0" i="0" u="none" strike="noStrike" dirty="0" err="1">
                <a:effectLst/>
              </a:rPr>
              <a:t>funds</a:t>
            </a:r>
            <a:endParaRPr lang="sv-SE" b="0" i="0" u="none" strike="noStrike" dirty="0">
              <a:effectLst/>
            </a:endParaRPr>
          </a:p>
          <a:p>
            <a:pPr lvl="1">
              <a:buFont typeface="Wingdings" pitchFamily="2" charset="2"/>
              <a:buChar char="Ø"/>
            </a:pPr>
            <a:r>
              <a:rPr lang="sv-SE" dirty="0"/>
              <a:t>B</a:t>
            </a:r>
            <a:r>
              <a:rPr lang="sv-SE" b="0" i="0" u="none" strike="noStrike" dirty="0">
                <a:effectLst/>
              </a:rPr>
              <a:t>ank </a:t>
            </a:r>
            <a:r>
              <a:rPr lang="sv-SE" b="0" i="0" u="none" strike="noStrike" dirty="0" err="1">
                <a:effectLst/>
              </a:rPr>
              <a:t>loans</a:t>
            </a:r>
            <a:endParaRPr lang="sv-SE" b="0" i="0" u="none" strike="noStrike" dirty="0">
              <a:effectLst/>
            </a:endParaRPr>
          </a:p>
          <a:p>
            <a:pPr lvl="1">
              <a:buFont typeface="Wingdings" pitchFamily="2" charset="2"/>
              <a:buChar char="Ø"/>
            </a:pPr>
            <a:r>
              <a:rPr lang="sv-SE" dirty="0"/>
              <a:t>V</a:t>
            </a:r>
            <a:r>
              <a:rPr lang="sv-SE" b="0" i="0" u="none" strike="noStrike" dirty="0">
                <a:effectLst/>
              </a:rPr>
              <a:t>enture </a:t>
            </a:r>
            <a:r>
              <a:rPr lang="sv-SE" b="0" i="0" u="none" strike="noStrike" dirty="0" err="1">
                <a:effectLst/>
              </a:rPr>
              <a:t>capital</a:t>
            </a:r>
            <a:endParaRPr lang="sv-SE" b="0" i="0" u="none" strike="noStrike" dirty="0">
              <a:effectLst/>
            </a:endParaRPr>
          </a:p>
          <a:p>
            <a:pPr lvl="1">
              <a:buFont typeface="Wingdings" pitchFamily="2" charset="2"/>
              <a:buChar char="Ø"/>
            </a:pPr>
            <a:r>
              <a:rPr lang="sv-SE" dirty="0"/>
              <a:t>B</a:t>
            </a:r>
            <a:r>
              <a:rPr lang="sv-SE" b="0" i="0" u="none" strike="noStrike" dirty="0">
                <a:effectLst/>
              </a:rPr>
              <a:t>usiness angels</a:t>
            </a:r>
          </a:p>
          <a:p>
            <a:pPr lvl="1">
              <a:buFont typeface="Wingdings" pitchFamily="2" charset="2"/>
              <a:buChar char="Ø"/>
            </a:pPr>
            <a:r>
              <a:rPr lang="sv-SE" dirty="0"/>
              <a:t>P</a:t>
            </a:r>
            <a:r>
              <a:rPr lang="sv-SE" b="0" i="0" u="none" strike="noStrike" dirty="0">
                <a:effectLst/>
              </a:rPr>
              <a:t>ublic </a:t>
            </a:r>
            <a:r>
              <a:rPr lang="sv-SE" b="0" i="0" u="none" strike="noStrike" dirty="0" err="1">
                <a:effectLst/>
              </a:rPr>
              <a:t>funding</a:t>
            </a:r>
            <a:endParaRPr lang="sv-SE" b="0" i="0" u="none" strike="noStrike" dirty="0">
              <a:effectLst/>
            </a:endParaRPr>
          </a:p>
          <a:p>
            <a:pPr lvl="1">
              <a:buFont typeface="Wingdings" pitchFamily="2" charset="2"/>
              <a:buChar char="Ø"/>
            </a:pPr>
            <a:r>
              <a:rPr lang="sv-SE" dirty="0" err="1"/>
              <a:t>C</a:t>
            </a:r>
            <a:r>
              <a:rPr lang="sv-SE" b="0" i="0" u="none" strike="noStrike" dirty="0" err="1">
                <a:effectLst/>
              </a:rPr>
              <a:t>rowdfunding</a:t>
            </a:r>
            <a:endParaRPr lang="sv-SE" b="0" i="0" u="none" strike="noStrike" dirty="0">
              <a:effectLst/>
            </a:endParaRPr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sz="2400" dirty="0"/>
              <a:t>Here you will find information about funding possibilities:</a:t>
            </a:r>
            <a:endParaRPr lang="de-DE" sz="24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0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https://verksamt.se/en/financing-business-advice/financing-your-start#forms-of-financing</a:t>
            </a:r>
            <a:endParaRPr lang="de-DE" sz="20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000" dirty="0">
                <a:hlinkClick r:id="rId3"/>
              </a:rPr>
              <a:t>https://arbetsformedlingen.se/for-arbetssokande/extra-stod/stod-a-o/starta-eget-stod-till-start-av-naringsverksamhet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2103231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Copyright </a:t>
            </a:r>
            <a:r>
              <a:rPr lang="de-DE" dirty="0" err="1"/>
              <a:t>protection</a:t>
            </a:r>
            <a:r>
              <a:rPr lang="de-DE" dirty="0"/>
              <a:t> in </a:t>
            </a:r>
            <a:r>
              <a:rPr lang="de-DE" dirty="0" err="1"/>
              <a:t>Sweden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You have a business idea and want to protect it from imitators: </a:t>
            </a:r>
          </a:p>
          <a:p>
            <a:pPr marL="0" indent="0">
              <a:buNone/>
            </a:pPr>
            <a:r>
              <a:rPr lang="en-US" sz="2400" dirty="0">
                <a:hlinkClick r:id="rId2"/>
              </a:rPr>
              <a:t>https://verksamt.se/en/intangible-assets/copyright</a:t>
            </a:r>
            <a:endParaRPr lang="en-US" sz="2400" dirty="0"/>
          </a:p>
          <a:p>
            <a:pPr marL="0" indent="0">
              <a:buNone/>
            </a:pPr>
            <a:r>
              <a:rPr lang="en-US" sz="2400" dirty="0">
                <a:hlinkClick r:id="rId3"/>
              </a:rPr>
              <a:t>https://www.prv.se/en/copyright/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476202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37FD1E3-7A8B-9F78-8AC5-8924895E81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8186" y="167697"/>
            <a:ext cx="8008336" cy="1460500"/>
          </a:xfrm>
        </p:spPr>
        <p:txBody>
          <a:bodyPr>
            <a:normAutofit/>
          </a:bodyPr>
          <a:lstStyle/>
          <a:p>
            <a:r>
              <a:rPr lang="sv-SE" dirty="0" err="1"/>
              <a:t>Organizations</a:t>
            </a:r>
            <a:r>
              <a:rPr lang="sv-SE" dirty="0"/>
              <a:t> </a:t>
            </a:r>
            <a:r>
              <a:rPr lang="sv-SE" dirty="0" err="1"/>
              <a:t>that</a:t>
            </a:r>
            <a:r>
              <a:rPr lang="sv-SE" dirty="0"/>
              <a:t> offer support and </a:t>
            </a:r>
            <a:r>
              <a:rPr lang="sv-SE" dirty="0" err="1"/>
              <a:t>advice</a:t>
            </a:r>
            <a:r>
              <a:rPr lang="sv-SE" dirty="0"/>
              <a:t> in Sweden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B921A33-56BF-17D7-8ED8-7C6127926B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sv-SE" sz="2000" dirty="0">
                <a:hlinkClick r:id="rId2"/>
              </a:rPr>
              <a:t>https://verksamt.se/</a:t>
            </a:r>
            <a:endParaRPr lang="sv-SE" sz="2000" dirty="0"/>
          </a:p>
          <a:p>
            <a:pPr>
              <a:buFont typeface="Wingdings" pitchFamily="2" charset="2"/>
              <a:buChar char="Ø"/>
            </a:pPr>
            <a:r>
              <a:rPr lang="sv-SE" sz="2000" dirty="0">
                <a:hlinkClick r:id="rId3"/>
              </a:rPr>
              <a:t>https://www.almi.se/en/</a:t>
            </a:r>
            <a:endParaRPr lang="sv-SE" sz="2000" dirty="0"/>
          </a:p>
          <a:p>
            <a:pPr>
              <a:buFont typeface="Wingdings" pitchFamily="2" charset="2"/>
              <a:buChar char="Ø"/>
            </a:pPr>
            <a:r>
              <a:rPr lang="sv-SE" sz="2000" dirty="0">
                <a:hlinkClick r:id="rId4"/>
              </a:rPr>
              <a:t>https://midchamber.se</a:t>
            </a:r>
            <a:endParaRPr lang="sv-SE" sz="2000" dirty="0"/>
          </a:p>
          <a:p>
            <a:pPr>
              <a:buFont typeface="Wingdings" pitchFamily="2" charset="2"/>
              <a:buChar char="Ø"/>
            </a:pPr>
            <a:r>
              <a:rPr lang="sv-SE" sz="2000" dirty="0">
                <a:hlinkClick r:id="rId5"/>
              </a:rPr>
              <a:t>https://www.swedenabroad.se/en/about-sweden-non-swedish-citizens/business-and-trade-with-sweden/</a:t>
            </a:r>
            <a:endParaRPr lang="sv-SE" sz="2000" dirty="0"/>
          </a:p>
          <a:p>
            <a:pPr>
              <a:buFont typeface="Wingdings" pitchFamily="2" charset="2"/>
              <a:buChar char="Ø"/>
            </a:pPr>
            <a:r>
              <a:rPr lang="sv-SE" sz="2000" dirty="0">
                <a:hlinkClick r:id="rId6"/>
              </a:rPr>
              <a:t>https://nyforetagarcentrum.se</a:t>
            </a:r>
            <a:endParaRPr lang="sv-SE" sz="2000" dirty="0"/>
          </a:p>
          <a:p>
            <a:pPr>
              <a:buFont typeface="Wingdings" pitchFamily="2" charset="2"/>
              <a:buChar char="Ø"/>
            </a:pPr>
            <a:r>
              <a:rPr lang="sv-SE" sz="2000" dirty="0">
                <a:hlinkClick r:id="rId7"/>
              </a:rPr>
              <a:t>https://www.business-sweden.com/sv/</a:t>
            </a:r>
            <a:endParaRPr lang="sv-SE" sz="2000" dirty="0"/>
          </a:p>
          <a:p>
            <a:pPr>
              <a:buFont typeface="Wingdings" pitchFamily="2" charset="2"/>
              <a:buChar char="Ø"/>
            </a:pPr>
            <a:r>
              <a:rPr lang="sv-SE" sz="2000" dirty="0">
                <a:hlinkClick r:id="rId8"/>
              </a:rPr>
              <a:t>https://enterpriseeurope.se/in-english.html</a:t>
            </a:r>
            <a:endParaRPr lang="sv-SE" sz="2000" dirty="0"/>
          </a:p>
          <a:p>
            <a:pPr>
              <a:buFont typeface="Wingdings" pitchFamily="2" charset="2"/>
              <a:buChar char="Ø"/>
            </a:pPr>
            <a:r>
              <a:rPr lang="sv-SE" sz="2000" dirty="0">
                <a:hlinkClick r:id="rId9"/>
              </a:rPr>
              <a:t>https://www.prv.se/en/about-us/contact/</a:t>
            </a:r>
            <a:endParaRPr lang="sv-SE" sz="2000" dirty="0"/>
          </a:p>
          <a:p>
            <a:pPr>
              <a:buFont typeface="Wingdings" pitchFamily="2" charset="2"/>
              <a:buChar char="Ø"/>
            </a:pPr>
            <a:r>
              <a:rPr lang="sv-SE" sz="2000" dirty="0">
                <a:hlinkClick r:id="rId10"/>
              </a:rPr>
              <a:t>https://www.skatteverket.se/</a:t>
            </a:r>
            <a:endParaRPr lang="sv-SE" sz="2000" dirty="0"/>
          </a:p>
          <a:p>
            <a:pPr>
              <a:buFont typeface="Wingdings" pitchFamily="2" charset="2"/>
              <a:buChar char="Ø"/>
            </a:pPr>
            <a:r>
              <a:rPr lang="sv-SE" sz="2000" dirty="0" err="1"/>
              <a:t>https</a:t>
            </a:r>
            <a:r>
              <a:rPr lang="sv-SE" sz="2000" dirty="0"/>
              <a:t>://</a:t>
            </a:r>
            <a:r>
              <a:rPr lang="sv-SE" sz="2000" dirty="0" err="1"/>
              <a:t>www.tullverket.se</a:t>
            </a:r>
            <a:r>
              <a:rPr lang="sv-SE" sz="2000" dirty="0"/>
              <a:t>/en/startpage.4.a62602917de14e432714e9.html</a:t>
            </a:r>
          </a:p>
          <a:p>
            <a:pPr>
              <a:buFont typeface="Wingdings" pitchFamily="2" charset="2"/>
              <a:buChar char="Ø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82639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573408B-8DBA-9078-A548-2A6B72020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8185" y="365125"/>
            <a:ext cx="8187541" cy="1325563"/>
          </a:xfrm>
        </p:spPr>
        <p:txBody>
          <a:bodyPr>
            <a:normAutofit/>
          </a:bodyPr>
          <a:lstStyle/>
          <a:p>
            <a:r>
              <a:rPr lang="sv-SE" dirty="0"/>
              <a:t>Regional support </a:t>
            </a:r>
            <a:r>
              <a:rPr lang="sv-SE" dirty="0" err="1"/>
              <a:t>organizations</a:t>
            </a:r>
            <a:r>
              <a:rPr lang="sv-SE" dirty="0"/>
              <a:t> in Mid- Sweden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7D5CAF2-5E81-E8EC-02FF-064820B961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sv-SE" sz="2800" dirty="0">
                <a:hlinkClick r:id="rId2"/>
              </a:rPr>
              <a:t>https://midchamber.se</a:t>
            </a:r>
            <a:endParaRPr lang="sv-SE" sz="2800" dirty="0">
              <a:hlinkClick r:id="rId3"/>
            </a:endParaRPr>
          </a:p>
          <a:p>
            <a:pPr>
              <a:buFont typeface="Wingdings" pitchFamily="2" charset="2"/>
              <a:buChar char="Ø"/>
            </a:pPr>
            <a:r>
              <a:rPr lang="sv-SE" sz="2800" dirty="0">
                <a:hlinkClick r:id="rId3"/>
              </a:rPr>
              <a:t>https://www.nyforetagarcentrum.se/jamtland</a:t>
            </a:r>
            <a:endParaRPr lang="sv-SE" sz="2800" dirty="0"/>
          </a:p>
          <a:p>
            <a:pPr>
              <a:buFont typeface="Wingdings" pitchFamily="2" charset="2"/>
              <a:buChar char="Ø"/>
            </a:pPr>
            <a:r>
              <a:rPr lang="sv-SE" sz="2800" dirty="0">
                <a:hlinkClick r:id="rId4"/>
              </a:rPr>
              <a:t>https://www.nyforetagarcentrum.se/sundsvall</a:t>
            </a:r>
            <a:endParaRPr lang="sv-SE" sz="2800" dirty="0"/>
          </a:p>
          <a:p>
            <a:pPr>
              <a:buFont typeface="Wingdings" pitchFamily="2" charset="2"/>
              <a:buChar char="Ø"/>
            </a:pPr>
            <a:r>
              <a:rPr lang="sv-SE" sz="2800" dirty="0">
                <a:hlinkClick r:id="rId5"/>
              </a:rPr>
              <a:t>https://businessregionmidsweden.se</a:t>
            </a:r>
            <a:endParaRPr lang="sv-SE" sz="2800" dirty="0"/>
          </a:p>
          <a:p>
            <a:pPr>
              <a:buFont typeface="Wingdings" pitchFamily="2" charset="2"/>
              <a:buChar char="Ø"/>
            </a:pPr>
            <a:r>
              <a:rPr lang="sv-SE" sz="2800" dirty="0">
                <a:hlinkClick r:id="rId6"/>
              </a:rPr>
              <a:t>https://bizmaker.se</a:t>
            </a:r>
            <a:endParaRPr lang="sv-SE" sz="2800" dirty="0"/>
          </a:p>
          <a:p>
            <a:pPr>
              <a:buFont typeface="Wingdings" pitchFamily="2" charset="2"/>
              <a:buChar char="Ø"/>
            </a:pPr>
            <a:r>
              <a:rPr lang="sv-SE" sz="2800" dirty="0">
                <a:hlinkClick r:id="rId7"/>
              </a:rPr>
              <a:t>https://peakinnovation.se</a:t>
            </a:r>
            <a:endParaRPr lang="sv-SE" sz="2800" dirty="0"/>
          </a:p>
          <a:p>
            <a:pPr>
              <a:buFont typeface="Wingdings" pitchFamily="2" charset="2"/>
              <a:buChar char="Ø"/>
            </a:pPr>
            <a:r>
              <a:rPr lang="de-DE" sz="2800" dirty="0">
                <a:hlinkClick r:id="rId8"/>
              </a:rPr>
              <a:t>https://www.rvn.se/sv/utveckla-vasternorrland/stod-och-finansiering/foretagsstod/</a:t>
            </a:r>
            <a:endParaRPr lang="de-DE" sz="2800" dirty="0"/>
          </a:p>
          <a:p>
            <a:pPr>
              <a:buFont typeface="Wingdings" pitchFamily="2" charset="2"/>
              <a:buChar char="Ø"/>
            </a:pPr>
            <a:r>
              <a:rPr lang="de-DE" sz="2800" dirty="0">
                <a:hlinkClick r:id="rId9"/>
              </a:rPr>
              <a:t>https://www.regionjh.se/regionalutveckling/foretagsochprojektstod/foretagsstod.4.15591b8415700f7566b43c6a.html</a:t>
            </a:r>
            <a:endParaRPr lang="de-DE" sz="2800" dirty="0"/>
          </a:p>
          <a:p>
            <a:pPr marL="0" indent="0">
              <a:buNone/>
            </a:pPr>
            <a:endParaRPr lang="de-DE" sz="2800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736924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C4531C6-5E71-7577-C39D-D8513A709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Checklist</a:t>
            </a:r>
            <a:r>
              <a:rPr lang="sv-SE" dirty="0"/>
              <a:t> for </a:t>
            </a:r>
            <a:r>
              <a:rPr lang="sv-SE" dirty="0" err="1"/>
              <a:t>starting</a:t>
            </a:r>
            <a:r>
              <a:rPr lang="sv-SE" dirty="0"/>
              <a:t> a business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16AC4CF-2E14-1FAD-26E4-F845462B36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3193" y="5122718"/>
            <a:ext cx="10085614" cy="758538"/>
          </a:xfrm>
        </p:spPr>
        <p:txBody>
          <a:bodyPr/>
          <a:lstStyle/>
          <a:p>
            <a:r>
              <a:rPr lang="sv-SE" dirty="0">
                <a:hlinkClick r:id="rId2"/>
              </a:rPr>
              <a:t>https://verksamt.se/starta-foretag/checklista</a:t>
            </a:r>
            <a:r>
              <a:rPr lang="sv-SE" dirty="0"/>
              <a:t> (Swedish)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8991BF4B-452E-D0B3-DAF2-5161521FFD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62645" y="1822739"/>
            <a:ext cx="5299364" cy="2980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30540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68186" y="365125"/>
            <a:ext cx="8008336" cy="1562215"/>
          </a:xfrm>
        </p:spPr>
        <p:txBody>
          <a:bodyPr>
            <a:normAutofit fontScale="90000"/>
          </a:bodyPr>
          <a:lstStyle/>
          <a:p>
            <a:r>
              <a:rPr lang="en-US" dirty="0"/>
              <a:t>Contacts and Networks in the regions of </a:t>
            </a:r>
            <a:r>
              <a:rPr lang="en-US" dirty="0" err="1"/>
              <a:t>Jämtland</a:t>
            </a:r>
            <a:r>
              <a:rPr lang="en-US" dirty="0"/>
              <a:t> </a:t>
            </a:r>
            <a:r>
              <a:rPr lang="en-US" dirty="0" err="1"/>
              <a:t>Härjedalen</a:t>
            </a:r>
            <a:r>
              <a:rPr lang="en-US" dirty="0"/>
              <a:t> and </a:t>
            </a:r>
            <a:r>
              <a:rPr lang="en-US" dirty="0" err="1"/>
              <a:t>Västernorrland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272354" y="2259849"/>
            <a:ext cx="649289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400" dirty="0" err="1"/>
              <a:t>Overview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networks</a:t>
            </a:r>
            <a:r>
              <a:rPr lang="de-DE" sz="2400" dirty="0"/>
              <a:t>:</a:t>
            </a:r>
          </a:p>
          <a:p>
            <a:pPr>
              <a:buFont typeface="Wingdings" pitchFamily="2" charset="2"/>
              <a:buChar char="Ø"/>
            </a:pPr>
            <a:r>
              <a:rPr lang="de-DE" sz="2400" dirty="0">
                <a:hlinkClick r:id="rId2"/>
              </a:rPr>
              <a:t>https://businessregionmidsweden.se/natverk/</a:t>
            </a:r>
            <a:endParaRPr lang="de-DE" sz="2400" dirty="0"/>
          </a:p>
          <a:p>
            <a:pPr>
              <a:buFont typeface="Wingdings" pitchFamily="2" charset="2"/>
              <a:buChar char="Ø"/>
            </a:pPr>
            <a:r>
              <a:rPr lang="de-DE" sz="2400" dirty="0">
                <a:hlinkClick r:id="rId3"/>
              </a:rPr>
              <a:t>https://www.foretagarna.se/regioner/vasternorrland/</a:t>
            </a:r>
            <a:endParaRPr lang="de-DE" sz="2400" dirty="0"/>
          </a:p>
          <a:p>
            <a:pPr>
              <a:buFont typeface="Wingdings" pitchFamily="2" charset="2"/>
              <a:buChar char="Ø"/>
            </a:pPr>
            <a:endParaRPr lang="de-DE" sz="2400" dirty="0"/>
          </a:p>
        </p:txBody>
      </p:sp>
      <p:sp>
        <p:nvSpPr>
          <p:cNvPr id="5" name="Textfeld 4"/>
          <p:cNvSpPr txBox="1"/>
          <p:nvPr/>
        </p:nvSpPr>
        <p:spPr>
          <a:xfrm>
            <a:off x="1544474" y="6116475"/>
            <a:ext cx="391645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900" dirty="0"/>
              <a:t>Source: https://www.gruendungsregion-niederrhein.de/ansprechpartner/  </a:t>
            </a:r>
          </a:p>
        </p:txBody>
      </p:sp>
      <p:pic>
        <p:nvPicPr>
          <p:cNvPr id="9" name="Bildobjekt 8" descr="En bild som visar karta, text, kartbok, diagram&#10;&#10;Automatiskt genererad beskrivning">
            <a:extLst>
              <a:ext uri="{FF2B5EF4-FFF2-40B4-BE49-F238E27FC236}">
                <a16:creationId xmlns:a16="http://schemas.microsoft.com/office/drawing/2014/main" id="{32466060-85DE-1700-5E3C-DE3B954960B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94376" y="2175164"/>
            <a:ext cx="3916457" cy="3340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753225"/>
      </p:ext>
    </p:extLst>
  </p:cSld>
  <p:clrMapOvr>
    <a:masterClrMapping/>
  </p:clrMapOvr>
</p:sld>
</file>

<file path=ppt/theme/theme1.xml><?xml version="1.0" encoding="utf-8"?>
<a:theme xmlns:a="http://schemas.openxmlformats.org/drawingml/2006/main" name="ENDORSE">
  <a:themeElements>
    <a:clrScheme name="Benutzerdefiniert 4">
      <a:dk1>
        <a:srgbClr val="0E385E"/>
      </a:dk1>
      <a:lt1>
        <a:srgbClr val="F2F2F2"/>
      </a:lt1>
      <a:dk2>
        <a:srgbClr val="212529"/>
      </a:dk2>
      <a:lt2>
        <a:srgbClr val="F2F2F2"/>
      </a:lt2>
      <a:accent1>
        <a:srgbClr val="F07921"/>
      </a:accent1>
      <a:accent2>
        <a:srgbClr val="01AD4B"/>
      </a:accent2>
      <a:accent3>
        <a:srgbClr val="0281B4"/>
      </a:accent3>
      <a:accent4>
        <a:srgbClr val="EE297B"/>
      </a:accent4>
      <a:accent5>
        <a:srgbClr val="FFFFFF"/>
      </a:accent5>
      <a:accent6>
        <a:srgbClr val="FFFFFF"/>
      </a:accent6>
      <a:hlink>
        <a:srgbClr val="2F4866"/>
      </a:hlink>
      <a:folHlink>
        <a:srgbClr val="D6D6D6"/>
      </a:folHlink>
    </a:clrScheme>
    <a:fontScheme name="Endorse">
      <a:majorFont>
        <a:latin typeface="Aptos Serif"/>
        <a:ea typeface=""/>
        <a:cs typeface=""/>
      </a:majorFont>
      <a:minorFont>
        <a:latin typeface="Assistan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NDORSE" id="{E6AA74F2-87F5-4AA2-90CE-069F5587642B}" vid="{80042257-925F-42F6-82AA-33BEE4C54326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58FFDB33B04204D805D358742B5F84C" ma:contentTypeVersion="17" ma:contentTypeDescription="Ein neues Dokument erstellen." ma:contentTypeScope="" ma:versionID="36fe9fd2917e1cb3d2dce232a023cd86">
  <xsd:schema xmlns:xsd="http://www.w3.org/2001/XMLSchema" xmlns:xs="http://www.w3.org/2001/XMLSchema" xmlns:p="http://schemas.microsoft.com/office/2006/metadata/properties" xmlns:ns2="323be961-96ff-4fd7-9242-58d5ac1cef53" xmlns:ns3="151c28b5-17be-487d-903d-7070014f18c7" targetNamespace="http://schemas.microsoft.com/office/2006/metadata/properties" ma:root="true" ma:fieldsID="30506698402d80daf3c72ec28496f49d" ns2:_="" ns3:_="">
    <xsd:import namespace="323be961-96ff-4fd7-9242-58d5ac1cef53"/>
    <xsd:import namespace="151c28b5-17be-487d-903d-7070014f18c7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SearchProperties" minOccurs="0"/>
                <xsd:element ref="ns2:MediaLengthInSeconds" minOccurs="0"/>
                <xsd:element ref="ns2:MediaServiceLocation" minOccurs="0"/>
                <xsd:element ref="ns2:MediaServiceObjectDetectorVersion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3be961-96ff-4fd7-9242-58d5ac1cef53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Bildmarkierungen" ma:readOnly="false" ma:fieldId="{5cf76f15-5ced-4ddc-b409-7134ff3c332f}" ma:taxonomyMulti="true" ma:sspId="c16438b7-21d0-4069-86e7-cecdf0f7fcb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1c28b5-17be-487d-903d-7070014f18c7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047913ba-997b-4f17-9f13-3e2be4c79f60}" ma:internalName="TaxCatchAll" ma:showField="CatchAllData" ma:web="151c28b5-17be-487d-903d-7070014f18c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3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4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23be961-96ff-4fd7-9242-58d5ac1cef53">
      <Terms xmlns="http://schemas.microsoft.com/office/infopath/2007/PartnerControls"/>
    </lcf76f155ced4ddcb4097134ff3c332f>
    <TaxCatchAll xmlns="151c28b5-17be-487d-903d-7070014f18c7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F29E651-6AF8-4F68-AFDA-87917AC9BBCE}"/>
</file>

<file path=customXml/itemProps2.xml><?xml version="1.0" encoding="utf-8"?>
<ds:datastoreItem xmlns:ds="http://schemas.openxmlformats.org/officeDocument/2006/customXml" ds:itemID="{BC419AAC-5780-4A5A-ADC1-C1ED69257832}">
  <ds:schemaRefs>
    <ds:schemaRef ds:uri="http://purl.org/dc/dcmitype/"/>
    <ds:schemaRef ds:uri="http://www.w3.org/XML/1998/namespace"/>
    <ds:schemaRef ds:uri="151c28b5-17be-487d-903d-7070014f18c7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323be961-96ff-4fd7-9242-58d5ac1cef53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84776174-58D7-4A6C-ADC9-131E8AD43DB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</TotalTime>
  <Words>584</Words>
  <Application>Microsoft Office PowerPoint</Application>
  <PresentationFormat>Panoramiczny</PresentationFormat>
  <Paragraphs>89</Paragraphs>
  <Slides>10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1" baseType="lpstr">
      <vt:lpstr>ENDORSE</vt:lpstr>
      <vt:lpstr>Module implementation, framework</vt:lpstr>
      <vt:lpstr>Founding a business in Sweden</vt:lpstr>
      <vt:lpstr>Legal Forms in Sweden</vt:lpstr>
      <vt:lpstr>Funding opportunities when starting a business in Sweden</vt:lpstr>
      <vt:lpstr>Copyright protection in Sweden</vt:lpstr>
      <vt:lpstr>Organizations that offer support and advice in Sweden</vt:lpstr>
      <vt:lpstr>Regional support organizations in Mid- Sweden</vt:lpstr>
      <vt:lpstr>Checklist for starting a business</vt:lpstr>
      <vt:lpstr>Contacts and Networks in the regions of Jämtland Härjedalen and Västernorrland</vt:lpstr>
      <vt:lpstr>Start-up team at Mid Sweden University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Alina Schoenberg</dc:creator>
  <cp:lastModifiedBy>Yvonne von Friedrichs</cp:lastModifiedBy>
  <cp:revision>36</cp:revision>
  <dcterms:created xsi:type="dcterms:W3CDTF">2022-04-04T19:32:46Z</dcterms:created>
  <dcterms:modified xsi:type="dcterms:W3CDTF">2024-06-18T11:55:25Z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0x010100558FFDB33B04204D805D358742B5F84C</vt:lpwstr>
  </property>
  <property fmtid="{D5CDD505-2E9C-101B-9397-08002B2CF9AE}" pid="3" name="MediaServiceImageTags">
    <vt:lpwstr/>
  </property>
</Properties>
</file>