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6"/>
  </p:notesMasterIdLst>
  <p:sldIdLst>
    <p:sldId id="510" r:id="rId5"/>
    <p:sldId id="557" r:id="rId6"/>
    <p:sldId id="462" r:id="rId7"/>
    <p:sldId id="463" r:id="rId8"/>
    <p:sldId id="466" r:id="rId9"/>
    <p:sldId id="454" r:id="rId10"/>
    <p:sldId id="456" r:id="rId11"/>
    <p:sldId id="468" r:id="rId12"/>
    <p:sldId id="457" r:id="rId13"/>
    <p:sldId id="460" r:id="rId14"/>
    <p:sldId id="443"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AD4B"/>
    <a:srgbClr val="EE297B"/>
    <a:srgbClr val="0D385E"/>
    <a:srgbClr val="0281B4"/>
    <a:srgbClr val="F079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149638-7C36-4AAE-A245-75E35F09670F}" v="39" dt="2024-02-05T14:29:47.178"/>
  </p1510:revLst>
</p1510:revInfo>
</file>

<file path=ppt/tableStyles.xml><?xml version="1.0" encoding="utf-8"?>
<a:tblStyleLst xmlns:a="http://schemas.openxmlformats.org/drawingml/2006/main" def="{5C22544A-7EE6-4342-B048-85BDC9FD1C3A}">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3401"/>
  </p:normalViewPr>
  <p:slideViewPr>
    <p:cSldViewPr snapToGrid="0">
      <p:cViewPr varScale="1">
        <p:scale>
          <a:sx n="55" d="100"/>
          <a:sy n="55" d="100"/>
        </p:scale>
        <p:origin x="35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C7149638-7C36-4AAE-A245-75E35F09670F}"/>
    <pc:docChg chg="modSld">
      <pc:chgData name="" userId="" providerId="" clId="Web-{C7149638-7C36-4AAE-A245-75E35F09670F}" dt="2024-02-05T14:28:30.785" v="2"/>
      <pc:docMkLst>
        <pc:docMk/>
      </pc:docMkLst>
      <pc:sldChg chg="addSp delSp modSp">
        <pc:chgData name="" userId="" providerId="" clId="Web-{C7149638-7C36-4AAE-A245-75E35F09670F}" dt="2024-02-05T14:28:30.785" v="2"/>
        <pc:sldMkLst>
          <pc:docMk/>
          <pc:sldMk cId="1948646771" sldId="510"/>
        </pc:sldMkLst>
        <pc:spChg chg="add mod">
          <ac:chgData name="" userId="" providerId="" clId="Web-{C7149638-7C36-4AAE-A245-75E35F09670F}" dt="2024-02-05T14:28:29.379" v="1"/>
          <ac:spMkLst>
            <pc:docMk/>
            <pc:sldMk cId="1948646771" sldId="510"/>
            <ac:spMk id="8" creationId="{EF70B99A-E763-267E-3C66-3FC87750B842}"/>
          </ac:spMkLst>
        </pc:spChg>
        <pc:picChg chg="del">
          <ac:chgData name="" userId="" providerId="" clId="Web-{C7149638-7C36-4AAE-A245-75E35F09670F}" dt="2024-02-05T14:28:30.785" v="2"/>
          <ac:picMkLst>
            <pc:docMk/>
            <pc:sldMk cId="1948646771" sldId="510"/>
            <ac:picMk id="3" creationId="{A0FED784-789D-AB6E-C37D-0AA1F1E6FFED}"/>
          </ac:picMkLst>
        </pc:picChg>
        <pc:picChg chg="del">
          <ac:chgData name="" userId="" providerId="" clId="Web-{C7149638-7C36-4AAE-A245-75E35F09670F}" dt="2024-02-05T14:28:29.379" v="1"/>
          <ac:picMkLst>
            <pc:docMk/>
            <pc:sldMk cId="1948646771" sldId="510"/>
            <ac:picMk id="5" creationId="{62E1D7A4-3713-4B5A-B4DA-A2EC6A8A15EE}"/>
          </ac:picMkLst>
        </pc:picChg>
        <pc:picChg chg="del">
          <ac:chgData name="" userId="" providerId="" clId="Web-{C7149638-7C36-4AAE-A245-75E35F09670F}" dt="2024-02-05T14:28:28.270" v="0"/>
          <ac:picMkLst>
            <pc:docMk/>
            <pc:sldMk cId="1948646771" sldId="510"/>
            <ac:picMk id="7" creationId="{37009FCF-3457-469A-BCF1-5DF4354C3E7B}"/>
          </ac:picMkLst>
        </pc:picChg>
      </pc:sldChg>
    </pc:docChg>
  </pc:docChgLst>
  <pc:docChgLst>
    <pc:chgData name="Dalborg, Cecilia" userId="S::cecilia.dalborg_miun.se#ext#@imcfhkrems.onmicrosoft.com::8d1d843a-05de-4250-9056-cc783638e52e" providerId="AD" clId="Web-{17182075-66E5-479A-A46F-38BCC8E87658}"/>
    <pc:docChg chg="modSld">
      <pc:chgData name="Dalborg, Cecilia" userId="S::cecilia.dalborg_miun.se#ext#@imcfhkrems.onmicrosoft.com::8d1d843a-05de-4250-9056-cc783638e52e" providerId="AD" clId="Web-{17182075-66E5-479A-A46F-38BCC8E87658}" dt="2023-10-09T10:38:36.659" v="20" actId="20577"/>
      <pc:docMkLst>
        <pc:docMk/>
      </pc:docMkLst>
      <pc:sldChg chg="modSp">
        <pc:chgData name="Dalborg, Cecilia" userId="S::cecilia.dalborg_miun.se#ext#@imcfhkrems.onmicrosoft.com::8d1d843a-05de-4250-9056-cc783638e52e" providerId="AD" clId="Web-{17182075-66E5-479A-A46F-38BCC8E87658}" dt="2023-10-09T10:38:36.659" v="20" actId="20577"/>
        <pc:sldMkLst>
          <pc:docMk/>
          <pc:sldMk cId="337045972" sldId="557"/>
        </pc:sldMkLst>
        <pc:spChg chg="mod">
          <ac:chgData name="Dalborg, Cecilia" userId="S::cecilia.dalborg_miun.se#ext#@imcfhkrems.onmicrosoft.com::8d1d843a-05de-4250-9056-cc783638e52e" providerId="AD" clId="Web-{17182075-66E5-479A-A46F-38BCC8E87658}" dt="2023-10-09T10:38:36.659" v="20" actId="20577"/>
          <ac:spMkLst>
            <pc:docMk/>
            <pc:sldMk cId="337045972" sldId="557"/>
            <ac:spMk id="4" creationId="{07E0CBB6-C5F8-4624-9918-2ABBDA00096C}"/>
          </ac:spMkLst>
        </pc:spChg>
      </pc:sldChg>
    </pc:docChg>
  </pc:docChgLst>
  <pc:docChgLst>
    <pc:chgData name="Dalborg, Cecilia" userId="S::cecilia.dalborg_miun.se#ext#@imcfhkrems.onmicrosoft.com::8d1d843a-05de-4250-9056-cc783638e52e" providerId="AD" clId="Web-{C7149638-7C36-4AAE-A245-75E35F09670F}"/>
    <pc:docChg chg="modSld">
      <pc:chgData name="Dalborg, Cecilia" userId="S::cecilia.dalborg_miun.se#ext#@imcfhkrems.onmicrosoft.com::8d1d843a-05de-4250-9056-cc783638e52e" providerId="AD" clId="Web-{C7149638-7C36-4AAE-A245-75E35F09670F}" dt="2024-02-05T14:29:44.912" v="26" actId="1076"/>
      <pc:docMkLst>
        <pc:docMk/>
      </pc:docMkLst>
      <pc:sldChg chg="delSp modSp">
        <pc:chgData name="Dalborg, Cecilia" userId="S::cecilia.dalborg_miun.se#ext#@imcfhkrems.onmicrosoft.com::8d1d843a-05de-4250-9056-cc783638e52e" providerId="AD" clId="Web-{C7149638-7C36-4AAE-A245-75E35F09670F}" dt="2024-02-05T14:29:44.912" v="26" actId="1076"/>
        <pc:sldMkLst>
          <pc:docMk/>
          <pc:sldMk cId="1151643662" sldId="443"/>
        </pc:sldMkLst>
        <pc:spChg chg="mod topLvl">
          <ac:chgData name="Dalborg, Cecilia" userId="S::cecilia.dalborg_miun.se#ext#@imcfhkrems.onmicrosoft.com::8d1d843a-05de-4250-9056-cc783638e52e" providerId="AD" clId="Web-{C7149638-7C36-4AAE-A245-75E35F09670F}" dt="2024-02-05T14:29:44.912" v="26" actId="1076"/>
          <ac:spMkLst>
            <pc:docMk/>
            <pc:sldMk cId="1151643662" sldId="443"/>
            <ac:spMk id="7" creationId="{00000000-0000-0000-0000-000000000000}"/>
          </ac:spMkLst>
        </pc:spChg>
        <pc:grpChg chg="del">
          <ac:chgData name="Dalborg, Cecilia" userId="S::cecilia.dalborg_miun.se#ext#@imcfhkrems.onmicrosoft.com::8d1d843a-05de-4250-9056-cc783638e52e" providerId="AD" clId="Web-{C7149638-7C36-4AAE-A245-75E35F09670F}" dt="2024-02-05T14:29:28.021" v="13"/>
          <ac:grpSpMkLst>
            <pc:docMk/>
            <pc:sldMk cId="1151643662" sldId="443"/>
            <ac:grpSpMk id="5" creationId="{00000000-0000-0000-0000-000000000000}"/>
          </ac:grpSpMkLst>
        </pc:grpChg>
        <pc:picChg chg="del topLvl">
          <ac:chgData name="Dalborg, Cecilia" userId="S::cecilia.dalborg_miun.se#ext#@imcfhkrems.onmicrosoft.com::8d1d843a-05de-4250-9056-cc783638e52e" providerId="AD" clId="Web-{C7149638-7C36-4AAE-A245-75E35F09670F}" dt="2024-02-05T14:29:28.021" v="13"/>
          <ac:picMkLst>
            <pc:docMk/>
            <pc:sldMk cId="1151643662" sldId="443"/>
            <ac:picMk id="6" creationId="{00000000-0000-0000-0000-000000000000}"/>
          </ac:picMkLst>
        </pc:picChg>
      </pc:sldChg>
      <pc:sldChg chg="delSp modSp">
        <pc:chgData name="Dalborg, Cecilia" userId="S::cecilia.dalborg_miun.se#ext#@imcfhkrems.onmicrosoft.com::8d1d843a-05de-4250-9056-cc783638e52e" providerId="AD" clId="Web-{C7149638-7C36-4AAE-A245-75E35F09670F}" dt="2024-02-05T14:28:36.457" v="2"/>
        <pc:sldMkLst>
          <pc:docMk/>
          <pc:sldMk cId="1948646771" sldId="510"/>
        </pc:sldMkLst>
        <pc:spChg chg="del mod">
          <ac:chgData name="Dalborg, Cecilia" userId="S::cecilia.dalborg_miun.se#ext#@imcfhkrems.onmicrosoft.com::8d1d843a-05de-4250-9056-cc783638e52e" providerId="AD" clId="Web-{C7149638-7C36-4AAE-A245-75E35F09670F}" dt="2024-02-05T14:28:35.207" v="1"/>
          <ac:spMkLst>
            <pc:docMk/>
            <pc:sldMk cId="1948646771" sldId="510"/>
            <ac:spMk id="8" creationId="{EF70B99A-E763-267E-3C66-3FC87750B842}"/>
          </ac:spMkLst>
        </pc:spChg>
        <pc:picChg chg="del">
          <ac:chgData name="Dalborg, Cecilia" userId="S::cecilia.dalborg_miun.se#ext#@imcfhkrems.onmicrosoft.com::8d1d843a-05de-4250-9056-cc783638e52e" providerId="AD" clId="Web-{C7149638-7C36-4AAE-A245-75E35F09670F}" dt="2024-02-05T14:28:36.457" v="2"/>
          <ac:picMkLst>
            <pc:docMk/>
            <pc:sldMk cId="1948646771" sldId="510"/>
            <ac:picMk id="6" creationId="{EBBFC65B-7C1E-4CEE-9D11-67653FCF6B38}"/>
          </ac:picMkLst>
        </pc:picChg>
      </pc:sldChg>
      <pc:sldChg chg="delSp modSp">
        <pc:chgData name="Dalborg, Cecilia" userId="S::cecilia.dalborg_miun.se#ext#@imcfhkrems.onmicrosoft.com::8d1d843a-05de-4250-9056-cc783638e52e" providerId="AD" clId="Web-{C7149638-7C36-4AAE-A245-75E35F09670F}" dt="2024-02-05T14:29:04.099" v="12" actId="14100"/>
        <pc:sldMkLst>
          <pc:docMk/>
          <pc:sldMk cId="337045972" sldId="557"/>
        </pc:sldMkLst>
        <pc:spChg chg="mod">
          <ac:chgData name="Dalborg, Cecilia" userId="S::cecilia.dalborg_miun.se#ext#@imcfhkrems.onmicrosoft.com::8d1d843a-05de-4250-9056-cc783638e52e" providerId="AD" clId="Web-{C7149638-7C36-4AAE-A245-75E35F09670F}" dt="2024-02-05T14:29:04.099" v="12" actId="14100"/>
          <ac:spMkLst>
            <pc:docMk/>
            <pc:sldMk cId="337045972" sldId="557"/>
            <ac:spMk id="2" creationId="{385EB056-EB2B-4BF7-BC07-204AA5F761BF}"/>
          </ac:spMkLst>
        </pc:spChg>
        <pc:spChg chg="del mod">
          <ac:chgData name="Dalborg, Cecilia" userId="S::cecilia.dalborg_miun.se#ext#@imcfhkrems.onmicrosoft.com::8d1d843a-05de-4250-9056-cc783638e52e" providerId="AD" clId="Web-{C7149638-7C36-4AAE-A245-75E35F09670F}" dt="2024-02-05T14:28:43.770" v="5"/>
          <ac:spMkLst>
            <pc:docMk/>
            <pc:sldMk cId="337045972" sldId="557"/>
            <ac:spMk id="6" creationId="{F7223DFF-66A0-4D86-986A-A1FF66622F36}"/>
          </ac:spMkLst>
        </pc:spChg>
        <pc:picChg chg="del">
          <ac:chgData name="Dalborg, Cecilia" userId="S::cecilia.dalborg_miun.se#ext#@imcfhkrems.onmicrosoft.com::8d1d843a-05de-4250-9056-cc783638e52e" providerId="AD" clId="Web-{C7149638-7C36-4AAE-A245-75E35F09670F}" dt="2024-02-05T14:28:39.583" v="3"/>
          <ac:picMkLst>
            <pc:docMk/>
            <pc:sldMk cId="337045972" sldId="557"/>
            <ac:picMk id="5" creationId="{4886B940-982E-4778-9E55-89BFFDCA5858}"/>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FD0DFB-5D81-4D20-A78B-7A6EFBC42B61}" type="doc">
      <dgm:prSet loTypeId="urn:microsoft.com/office/officeart/2005/8/layout/venn2" loCatId="relationship" qsTypeId="urn:microsoft.com/office/officeart/2005/8/quickstyle/simple3" qsCatId="simple" csTypeId="urn:microsoft.com/office/officeart/2005/8/colors/accent0_3" csCatId="mainScheme" phldr="1"/>
      <dgm:spPr/>
      <dgm:t>
        <a:bodyPr/>
        <a:lstStyle/>
        <a:p>
          <a:endParaRPr lang="en-GB"/>
        </a:p>
      </dgm:t>
    </dgm:pt>
    <dgm:pt modelId="{4323D203-F05A-43E8-AF93-213CCBD15F78}">
      <dgm:prSet phldrT="[Text]" custT="1"/>
      <dgm:spPr>
        <a:solidFill>
          <a:schemeClr val="accent6">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1" dirty="0">
              <a:solidFill>
                <a:schemeClr val="tx1"/>
              </a:solidFill>
              <a:latin typeface="Arial" panose="020B0604020202020204" pitchFamily="34" charset="0"/>
              <a:cs typeface="Arial" panose="020B0604020202020204" pitchFamily="34" charset="0"/>
            </a:rPr>
            <a:t>Served Available Market (SAM)</a:t>
          </a:r>
        </a:p>
      </dgm:t>
    </dgm:pt>
    <dgm:pt modelId="{C72432DD-FB19-454D-BA3C-566AF2B7E54C}" type="parTrans" cxnId="{E4B4E36B-0899-48EA-8451-A5C8605F8D62}">
      <dgm:prSet/>
      <dgm:spPr/>
      <dgm:t>
        <a:bodyPr/>
        <a:lstStyle/>
        <a:p>
          <a:endParaRPr lang="en-GB"/>
        </a:p>
      </dgm:t>
    </dgm:pt>
    <dgm:pt modelId="{CEBCDD06-6358-4860-87F5-F5C98EAB851F}" type="sibTrans" cxnId="{E4B4E36B-0899-48EA-8451-A5C8605F8D62}">
      <dgm:prSet/>
      <dgm:spPr/>
      <dgm:t>
        <a:bodyPr/>
        <a:lstStyle/>
        <a:p>
          <a:endParaRPr lang="en-GB"/>
        </a:p>
      </dgm:t>
    </dgm:pt>
    <dgm:pt modelId="{F72DBE88-939B-4E7A-A451-B31A39E67304}">
      <dgm:prSet phldrT="[Text]" custT="1"/>
      <dgm:spPr>
        <a:solidFill>
          <a:schemeClr val="accent1"/>
        </a:solidFill>
        <a:ln>
          <a:solidFill>
            <a:schemeClr val="accent1">
              <a:shade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1" dirty="0">
              <a:solidFill>
                <a:schemeClr val="bg1"/>
              </a:solidFill>
              <a:latin typeface="Arial" panose="020B0604020202020204" pitchFamily="34" charset="0"/>
              <a:cs typeface="Arial" panose="020B0604020202020204" pitchFamily="34" charset="0"/>
            </a:rPr>
            <a:t>Penetrated market</a:t>
          </a:r>
        </a:p>
      </dgm:t>
    </dgm:pt>
    <dgm:pt modelId="{0F43FFD1-37BE-4A0F-82D0-57EA37DD7408}" type="parTrans" cxnId="{E18D9C86-4EDC-4095-A45C-1FAC51995190}">
      <dgm:prSet/>
      <dgm:spPr/>
      <dgm:t>
        <a:bodyPr/>
        <a:lstStyle/>
        <a:p>
          <a:endParaRPr lang="en-GB"/>
        </a:p>
      </dgm:t>
    </dgm:pt>
    <dgm:pt modelId="{89759C41-1F30-42B5-AB5E-AA7D16DD5641}" type="sibTrans" cxnId="{E18D9C86-4EDC-4095-A45C-1FAC51995190}">
      <dgm:prSet/>
      <dgm:spPr/>
      <dgm:t>
        <a:bodyPr/>
        <a:lstStyle/>
        <a:p>
          <a:endParaRPr lang="en-GB"/>
        </a:p>
      </dgm:t>
    </dgm:pt>
    <dgm:pt modelId="{65E8FE56-8A8D-441D-A0DE-CB44641CA070}">
      <dgm:prSet phldrT="[Text]" custT="1"/>
      <dgm:spPr>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1" dirty="0">
              <a:solidFill>
                <a:schemeClr val="bg1"/>
              </a:solidFill>
              <a:latin typeface="Arial" panose="020B0604020202020204" pitchFamily="34" charset="0"/>
              <a:cs typeface="Arial" panose="020B0604020202020204" pitchFamily="34" charset="0"/>
            </a:rPr>
            <a:t>Potential market</a:t>
          </a:r>
        </a:p>
      </dgm:t>
    </dgm:pt>
    <dgm:pt modelId="{371E75FC-5267-4CDF-8870-26FDD9784E41}" type="sibTrans" cxnId="{AAF721CF-19B3-49DB-953B-DE48766F9D57}">
      <dgm:prSet/>
      <dgm:spPr/>
      <dgm:t>
        <a:bodyPr/>
        <a:lstStyle/>
        <a:p>
          <a:endParaRPr lang="en-GB"/>
        </a:p>
      </dgm:t>
    </dgm:pt>
    <dgm:pt modelId="{FCDB45DC-491F-41D5-A266-45BE1F840053}" type="parTrans" cxnId="{AAF721CF-19B3-49DB-953B-DE48766F9D57}">
      <dgm:prSet/>
      <dgm:spPr/>
      <dgm:t>
        <a:bodyPr/>
        <a:lstStyle/>
        <a:p>
          <a:endParaRPr lang="en-GB"/>
        </a:p>
      </dgm:t>
    </dgm:pt>
    <dgm:pt modelId="{B8A92FB4-3E60-47A1-928D-449E688E17AA}">
      <dgm:prSet phldrT="[Text]" custT="1"/>
      <dgm:spPr>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1" dirty="0">
              <a:solidFill>
                <a:srgbClr val="0070C0"/>
              </a:solidFill>
              <a:latin typeface="Arial" panose="020B0604020202020204" pitchFamily="34" charset="0"/>
              <a:cs typeface="Arial" panose="020B0604020202020204" pitchFamily="34" charset="0"/>
            </a:rPr>
            <a:t>Total Available Market (TAM)</a:t>
          </a:r>
        </a:p>
      </dgm:t>
    </dgm:pt>
    <dgm:pt modelId="{3F2CD0E1-FD67-444A-9413-44024F78F813}" type="sibTrans" cxnId="{F382535C-29CE-48DA-9EA1-FB80504EEB80}">
      <dgm:prSet/>
      <dgm:spPr/>
      <dgm:t>
        <a:bodyPr/>
        <a:lstStyle/>
        <a:p>
          <a:endParaRPr lang="en-GB"/>
        </a:p>
      </dgm:t>
    </dgm:pt>
    <dgm:pt modelId="{6874001D-692A-484C-8C28-2E3E8DF68C87}" type="parTrans" cxnId="{F382535C-29CE-48DA-9EA1-FB80504EEB80}">
      <dgm:prSet/>
      <dgm:spPr/>
      <dgm:t>
        <a:bodyPr/>
        <a:lstStyle/>
        <a:p>
          <a:endParaRPr lang="en-GB"/>
        </a:p>
      </dgm:t>
    </dgm:pt>
    <dgm:pt modelId="{40FDBC56-937B-4D5E-A0FE-D2611D7E2290}" type="pres">
      <dgm:prSet presAssocID="{30FD0DFB-5D81-4D20-A78B-7A6EFBC42B61}" presName="Name0" presStyleCnt="0">
        <dgm:presLayoutVars>
          <dgm:chMax val="7"/>
          <dgm:resizeHandles val="exact"/>
        </dgm:presLayoutVars>
      </dgm:prSet>
      <dgm:spPr/>
    </dgm:pt>
    <dgm:pt modelId="{F02A39F3-FF9B-495A-8A49-081EF8E022E3}" type="pres">
      <dgm:prSet presAssocID="{30FD0DFB-5D81-4D20-A78B-7A6EFBC42B61}" presName="comp1" presStyleCnt="0"/>
      <dgm:spPr/>
    </dgm:pt>
    <dgm:pt modelId="{7C6348E2-9EC6-4317-BA21-A3018D290262}" type="pres">
      <dgm:prSet presAssocID="{30FD0DFB-5D81-4D20-A78B-7A6EFBC42B61}" presName="circle1" presStyleLbl="node1" presStyleIdx="0" presStyleCnt="4" custScaleX="118567" custScaleY="100000" custLinFactNeighborX="3330" custLinFactNeighborY="-272"/>
      <dgm:spPr/>
    </dgm:pt>
    <dgm:pt modelId="{1C817EF2-5130-4921-8020-614885816328}" type="pres">
      <dgm:prSet presAssocID="{30FD0DFB-5D81-4D20-A78B-7A6EFBC42B61}" presName="c1text" presStyleLbl="node1" presStyleIdx="0" presStyleCnt="4">
        <dgm:presLayoutVars>
          <dgm:bulletEnabled val="1"/>
        </dgm:presLayoutVars>
      </dgm:prSet>
      <dgm:spPr/>
    </dgm:pt>
    <dgm:pt modelId="{F0E91C80-FB83-48E8-850D-5D7CE59718AB}" type="pres">
      <dgm:prSet presAssocID="{30FD0DFB-5D81-4D20-A78B-7A6EFBC42B61}" presName="comp2" presStyleCnt="0"/>
      <dgm:spPr/>
    </dgm:pt>
    <dgm:pt modelId="{3145B92D-7047-44A1-A27D-3359829B463F}" type="pres">
      <dgm:prSet presAssocID="{30FD0DFB-5D81-4D20-A78B-7A6EFBC42B61}" presName="circle2" presStyleLbl="node1" presStyleIdx="1" presStyleCnt="4" custScaleX="119732" custScaleY="106896" custLinFactNeighborX="4162" custLinFactNeighborY="7055"/>
      <dgm:spPr/>
    </dgm:pt>
    <dgm:pt modelId="{0BD46CA6-982E-459D-ADAF-27F7DAFCB9B8}" type="pres">
      <dgm:prSet presAssocID="{30FD0DFB-5D81-4D20-A78B-7A6EFBC42B61}" presName="c2text" presStyleLbl="node1" presStyleIdx="1" presStyleCnt="4">
        <dgm:presLayoutVars>
          <dgm:bulletEnabled val="1"/>
        </dgm:presLayoutVars>
      </dgm:prSet>
      <dgm:spPr/>
    </dgm:pt>
    <dgm:pt modelId="{BC1BFA5E-6F12-4971-83E8-72D20C7211D1}" type="pres">
      <dgm:prSet presAssocID="{30FD0DFB-5D81-4D20-A78B-7A6EFBC42B61}" presName="comp3" presStyleCnt="0"/>
      <dgm:spPr/>
    </dgm:pt>
    <dgm:pt modelId="{15B11F9F-1235-4B78-9A7F-7645DD274840}" type="pres">
      <dgm:prSet presAssocID="{30FD0DFB-5D81-4D20-A78B-7A6EFBC42B61}" presName="circle3" presStyleLbl="node1" presStyleIdx="2" presStyleCnt="4" custScaleX="132822" custLinFactNeighborX="7933" custLinFactNeighborY="3375"/>
      <dgm:spPr/>
    </dgm:pt>
    <dgm:pt modelId="{9AE7C684-CE06-48B9-A6AE-6D05E5991F61}" type="pres">
      <dgm:prSet presAssocID="{30FD0DFB-5D81-4D20-A78B-7A6EFBC42B61}" presName="c3text" presStyleLbl="node1" presStyleIdx="2" presStyleCnt="4">
        <dgm:presLayoutVars>
          <dgm:bulletEnabled val="1"/>
        </dgm:presLayoutVars>
      </dgm:prSet>
      <dgm:spPr/>
    </dgm:pt>
    <dgm:pt modelId="{E2BB36A4-86B8-4E7A-8388-05D5FD5236A9}" type="pres">
      <dgm:prSet presAssocID="{30FD0DFB-5D81-4D20-A78B-7A6EFBC42B61}" presName="comp4" presStyleCnt="0"/>
      <dgm:spPr/>
    </dgm:pt>
    <dgm:pt modelId="{54D58B9B-4395-450A-AC06-D3AD97779480}" type="pres">
      <dgm:prSet presAssocID="{30FD0DFB-5D81-4D20-A78B-7A6EFBC42B61}" presName="circle4" presStyleLbl="node1" presStyleIdx="3" presStyleCnt="4" custScaleX="110047" custLinFactNeighborX="11900" custLinFactNeighborY="9883"/>
      <dgm:spPr/>
    </dgm:pt>
    <dgm:pt modelId="{0505AC18-DEF4-4D3D-9F3A-1F1D3EA8BBC6}" type="pres">
      <dgm:prSet presAssocID="{30FD0DFB-5D81-4D20-A78B-7A6EFBC42B61}" presName="c4text" presStyleLbl="node1" presStyleIdx="3" presStyleCnt="4">
        <dgm:presLayoutVars>
          <dgm:bulletEnabled val="1"/>
        </dgm:presLayoutVars>
      </dgm:prSet>
      <dgm:spPr/>
    </dgm:pt>
  </dgm:ptLst>
  <dgm:cxnLst>
    <dgm:cxn modelId="{F546751A-9E40-4F9F-8296-55AB38E7F334}" type="presOf" srcId="{65E8FE56-8A8D-441D-A0DE-CB44641CA070}" destId="{1C817EF2-5130-4921-8020-614885816328}" srcOrd="1" destOrd="0" presId="urn:microsoft.com/office/officeart/2005/8/layout/venn2"/>
    <dgm:cxn modelId="{CA97A822-E76F-4DE6-8403-C297EE3AB9C6}" type="presOf" srcId="{B8A92FB4-3E60-47A1-928D-449E688E17AA}" destId="{0BD46CA6-982E-459D-ADAF-27F7DAFCB9B8}" srcOrd="1" destOrd="0" presId="urn:microsoft.com/office/officeart/2005/8/layout/venn2"/>
    <dgm:cxn modelId="{F382535C-29CE-48DA-9EA1-FB80504EEB80}" srcId="{30FD0DFB-5D81-4D20-A78B-7A6EFBC42B61}" destId="{B8A92FB4-3E60-47A1-928D-449E688E17AA}" srcOrd="1" destOrd="0" parTransId="{6874001D-692A-484C-8C28-2E3E8DF68C87}" sibTransId="{3F2CD0E1-FD67-444A-9413-44024F78F813}"/>
    <dgm:cxn modelId="{E4B4E36B-0899-48EA-8451-A5C8605F8D62}" srcId="{30FD0DFB-5D81-4D20-A78B-7A6EFBC42B61}" destId="{4323D203-F05A-43E8-AF93-213CCBD15F78}" srcOrd="2" destOrd="0" parTransId="{C72432DD-FB19-454D-BA3C-566AF2B7E54C}" sibTransId="{CEBCDD06-6358-4860-87F5-F5C98EAB851F}"/>
    <dgm:cxn modelId="{9F0B476E-C2BA-4109-8040-2551C722B188}" type="presOf" srcId="{F72DBE88-939B-4E7A-A451-B31A39E67304}" destId="{0505AC18-DEF4-4D3D-9F3A-1F1D3EA8BBC6}" srcOrd="1" destOrd="0" presId="urn:microsoft.com/office/officeart/2005/8/layout/venn2"/>
    <dgm:cxn modelId="{4ED27552-42C6-4FAB-B6C2-3518026549B6}" type="presOf" srcId="{30FD0DFB-5D81-4D20-A78B-7A6EFBC42B61}" destId="{40FDBC56-937B-4D5E-A0FE-D2611D7E2290}" srcOrd="0" destOrd="0" presId="urn:microsoft.com/office/officeart/2005/8/layout/venn2"/>
    <dgm:cxn modelId="{2653E154-E471-4635-A99D-25EFF0F17FAB}" type="presOf" srcId="{F72DBE88-939B-4E7A-A451-B31A39E67304}" destId="{54D58B9B-4395-450A-AC06-D3AD97779480}" srcOrd="0" destOrd="0" presId="urn:microsoft.com/office/officeart/2005/8/layout/venn2"/>
    <dgm:cxn modelId="{ECD36181-DFF2-4A43-A182-DC6854AEBA65}" type="presOf" srcId="{4323D203-F05A-43E8-AF93-213CCBD15F78}" destId="{9AE7C684-CE06-48B9-A6AE-6D05E5991F61}" srcOrd="1" destOrd="0" presId="urn:microsoft.com/office/officeart/2005/8/layout/venn2"/>
    <dgm:cxn modelId="{E18D9C86-4EDC-4095-A45C-1FAC51995190}" srcId="{30FD0DFB-5D81-4D20-A78B-7A6EFBC42B61}" destId="{F72DBE88-939B-4E7A-A451-B31A39E67304}" srcOrd="3" destOrd="0" parTransId="{0F43FFD1-37BE-4A0F-82D0-57EA37DD7408}" sibTransId="{89759C41-1F30-42B5-AB5E-AA7D16DD5641}"/>
    <dgm:cxn modelId="{AAF721CF-19B3-49DB-953B-DE48766F9D57}" srcId="{30FD0DFB-5D81-4D20-A78B-7A6EFBC42B61}" destId="{65E8FE56-8A8D-441D-A0DE-CB44641CA070}" srcOrd="0" destOrd="0" parTransId="{FCDB45DC-491F-41D5-A266-45BE1F840053}" sibTransId="{371E75FC-5267-4CDF-8870-26FDD9784E41}"/>
    <dgm:cxn modelId="{CA0BD2DE-CBA4-4E99-8379-E7403204935A}" type="presOf" srcId="{4323D203-F05A-43E8-AF93-213CCBD15F78}" destId="{15B11F9F-1235-4B78-9A7F-7645DD274840}" srcOrd="0" destOrd="0" presId="urn:microsoft.com/office/officeart/2005/8/layout/venn2"/>
    <dgm:cxn modelId="{0B23D8E1-2B5F-48E0-86C6-51A4BEFC653B}" type="presOf" srcId="{65E8FE56-8A8D-441D-A0DE-CB44641CA070}" destId="{7C6348E2-9EC6-4317-BA21-A3018D290262}" srcOrd="0" destOrd="0" presId="urn:microsoft.com/office/officeart/2005/8/layout/venn2"/>
    <dgm:cxn modelId="{E75EDAEF-9F63-4377-B12C-77FCD85C66C1}" type="presOf" srcId="{B8A92FB4-3E60-47A1-928D-449E688E17AA}" destId="{3145B92D-7047-44A1-A27D-3359829B463F}" srcOrd="0" destOrd="0" presId="urn:microsoft.com/office/officeart/2005/8/layout/venn2"/>
    <dgm:cxn modelId="{919DAAAD-6FF9-4FB2-B209-22FD81A97E92}" type="presParOf" srcId="{40FDBC56-937B-4D5E-A0FE-D2611D7E2290}" destId="{F02A39F3-FF9B-495A-8A49-081EF8E022E3}" srcOrd="0" destOrd="0" presId="urn:microsoft.com/office/officeart/2005/8/layout/venn2"/>
    <dgm:cxn modelId="{8C1F95A9-854C-48F2-86FC-1BE2412D3CCD}" type="presParOf" srcId="{F02A39F3-FF9B-495A-8A49-081EF8E022E3}" destId="{7C6348E2-9EC6-4317-BA21-A3018D290262}" srcOrd="0" destOrd="0" presId="urn:microsoft.com/office/officeart/2005/8/layout/venn2"/>
    <dgm:cxn modelId="{1CB39F29-8DDF-4A50-8117-B0C6646674C8}" type="presParOf" srcId="{F02A39F3-FF9B-495A-8A49-081EF8E022E3}" destId="{1C817EF2-5130-4921-8020-614885816328}" srcOrd="1" destOrd="0" presId="urn:microsoft.com/office/officeart/2005/8/layout/venn2"/>
    <dgm:cxn modelId="{DB1F5D98-C31B-4B64-8005-34ED8ED44F13}" type="presParOf" srcId="{40FDBC56-937B-4D5E-A0FE-D2611D7E2290}" destId="{F0E91C80-FB83-48E8-850D-5D7CE59718AB}" srcOrd="1" destOrd="0" presId="urn:microsoft.com/office/officeart/2005/8/layout/venn2"/>
    <dgm:cxn modelId="{EB6F299E-8F27-466C-8456-42590CB950F6}" type="presParOf" srcId="{F0E91C80-FB83-48E8-850D-5D7CE59718AB}" destId="{3145B92D-7047-44A1-A27D-3359829B463F}" srcOrd="0" destOrd="0" presId="urn:microsoft.com/office/officeart/2005/8/layout/venn2"/>
    <dgm:cxn modelId="{4E4A643B-EDD6-4CE9-AFA6-A3D87A580F4E}" type="presParOf" srcId="{F0E91C80-FB83-48E8-850D-5D7CE59718AB}" destId="{0BD46CA6-982E-459D-ADAF-27F7DAFCB9B8}" srcOrd="1" destOrd="0" presId="urn:microsoft.com/office/officeart/2005/8/layout/venn2"/>
    <dgm:cxn modelId="{5260D55A-5241-4F0F-8DD8-9F6C8BFD27A4}" type="presParOf" srcId="{40FDBC56-937B-4D5E-A0FE-D2611D7E2290}" destId="{BC1BFA5E-6F12-4971-83E8-72D20C7211D1}" srcOrd="2" destOrd="0" presId="urn:microsoft.com/office/officeart/2005/8/layout/venn2"/>
    <dgm:cxn modelId="{1BFCBEC5-F33F-4D94-92A8-19B4913405E9}" type="presParOf" srcId="{BC1BFA5E-6F12-4971-83E8-72D20C7211D1}" destId="{15B11F9F-1235-4B78-9A7F-7645DD274840}" srcOrd="0" destOrd="0" presId="urn:microsoft.com/office/officeart/2005/8/layout/venn2"/>
    <dgm:cxn modelId="{F9B9B127-10B4-4677-8971-416A4749A1E6}" type="presParOf" srcId="{BC1BFA5E-6F12-4971-83E8-72D20C7211D1}" destId="{9AE7C684-CE06-48B9-A6AE-6D05E5991F61}" srcOrd="1" destOrd="0" presId="urn:microsoft.com/office/officeart/2005/8/layout/venn2"/>
    <dgm:cxn modelId="{6F3C928D-C4DB-4EE2-93A8-A4846FFB1B0F}" type="presParOf" srcId="{40FDBC56-937B-4D5E-A0FE-D2611D7E2290}" destId="{E2BB36A4-86B8-4E7A-8388-05D5FD5236A9}" srcOrd="3" destOrd="0" presId="urn:microsoft.com/office/officeart/2005/8/layout/venn2"/>
    <dgm:cxn modelId="{E6EB5ED0-9AC7-4E1C-B0C8-FFD56431CA16}" type="presParOf" srcId="{E2BB36A4-86B8-4E7A-8388-05D5FD5236A9}" destId="{54D58B9B-4395-450A-AC06-D3AD97779480}" srcOrd="0" destOrd="0" presId="urn:microsoft.com/office/officeart/2005/8/layout/venn2"/>
    <dgm:cxn modelId="{F44103FE-CC2F-41C6-8752-2E88DF96CA05}" type="presParOf" srcId="{E2BB36A4-86B8-4E7A-8388-05D5FD5236A9}" destId="{0505AC18-DEF4-4D3D-9F3A-1F1D3EA8BBC6}"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6348E2-9EC6-4317-BA21-A3018D290262}">
      <dsp:nvSpPr>
        <dsp:cNvPr id="0" name=""/>
        <dsp:cNvSpPr/>
      </dsp:nvSpPr>
      <dsp:spPr>
        <a:xfrm>
          <a:off x="1612384" y="-67696"/>
          <a:ext cx="5819688" cy="4908354"/>
        </a:xfrm>
        <a:prstGeom prst="ellipse">
          <a:avLst/>
        </a:prstGeom>
        <a:solidFill>
          <a:schemeClr val="accent1">
            <a:lumMod val="40000"/>
            <a:lumOff val="60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bg1"/>
              </a:solidFill>
              <a:latin typeface="Arial" panose="020B0604020202020204" pitchFamily="34" charset="0"/>
              <a:cs typeface="Arial" panose="020B0604020202020204" pitchFamily="34" charset="0"/>
            </a:rPr>
            <a:t>Potential market</a:t>
          </a:r>
        </a:p>
      </dsp:txBody>
      <dsp:txXfrm>
        <a:off x="3708636" y="177721"/>
        <a:ext cx="1627184" cy="736253"/>
      </dsp:txXfrm>
    </dsp:sp>
    <dsp:sp modelId="{3145B92D-7047-44A1-A27D-3359829B463F}">
      <dsp:nvSpPr>
        <dsp:cNvPr id="0" name=""/>
        <dsp:cNvSpPr/>
      </dsp:nvSpPr>
      <dsp:spPr>
        <a:xfrm>
          <a:off x="2171460" y="778582"/>
          <a:ext cx="4701496" cy="4197467"/>
        </a:xfrm>
        <a:prstGeom prst="ellipse">
          <a:avLst/>
        </a:prstGeom>
        <a:solidFill>
          <a:schemeClr val="tx2">
            <a:lumMod val="40000"/>
            <a:lumOff val="60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0070C0"/>
              </a:solidFill>
              <a:latin typeface="Arial" panose="020B0604020202020204" pitchFamily="34" charset="0"/>
              <a:cs typeface="Arial" panose="020B0604020202020204" pitchFamily="34" charset="0"/>
            </a:rPr>
            <a:t>Total Available Market (TAM)</a:t>
          </a:r>
        </a:p>
      </dsp:txBody>
      <dsp:txXfrm>
        <a:off x="3700622" y="1030430"/>
        <a:ext cx="1643172" cy="755544"/>
      </dsp:txXfrm>
    </dsp:sp>
    <dsp:sp modelId="{15B11F9F-1235-4B78-9A7F-7645DD274840}">
      <dsp:nvSpPr>
        <dsp:cNvPr id="0" name=""/>
        <dsp:cNvSpPr/>
      </dsp:nvSpPr>
      <dsp:spPr>
        <a:xfrm>
          <a:off x="2636596" y="1963341"/>
          <a:ext cx="3911624" cy="2945012"/>
        </a:xfrm>
        <a:prstGeom prst="ellipse">
          <a:avLst/>
        </a:prstGeom>
        <a:solidFill>
          <a:schemeClr val="accent6">
            <a:lumMod val="40000"/>
            <a:lumOff val="60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latin typeface="Arial" panose="020B0604020202020204" pitchFamily="34" charset="0"/>
              <a:cs typeface="Arial" panose="020B0604020202020204" pitchFamily="34" charset="0"/>
            </a:rPr>
            <a:t>Served Available Market (SAM)</a:t>
          </a:r>
        </a:p>
      </dsp:txBody>
      <dsp:txXfrm>
        <a:off x="3680999" y="2184217"/>
        <a:ext cx="1822816" cy="662627"/>
      </dsp:txXfrm>
    </dsp:sp>
    <dsp:sp modelId="{54D58B9B-4395-450A-AC06-D3AD97779480}">
      <dsp:nvSpPr>
        <dsp:cNvPr id="0" name=""/>
        <dsp:cNvSpPr/>
      </dsp:nvSpPr>
      <dsp:spPr>
        <a:xfrm>
          <a:off x="3512118" y="2945012"/>
          <a:ext cx="2160598" cy="1963341"/>
        </a:xfrm>
        <a:prstGeom prst="ellipse">
          <a:avLst/>
        </a:prstGeom>
        <a:solidFill>
          <a:schemeClr val="accent1"/>
        </a:solidFill>
        <a:ln>
          <a:solidFill>
            <a:schemeClr val="accent1">
              <a:shade val="50000"/>
            </a:schemeClr>
          </a:solid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bg1"/>
              </a:solidFill>
              <a:latin typeface="Arial" panose="020B0604020202020204" pitchFamily="34" charset="0"/>
              <a:cs typeface="Arial" panose="020B0604020202020204" pitchFamily="34" charset="0"/>
            </a:rPr>
            <a:t>Penetrated market</a:t>
          </a:r>
        </a:p>
      </dsp:txBody>
      <dsp:txXfrm>
        <a:off x="3828531" y="3435847"/>
        <a:ext cx="1527773" cy="98167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C1EAA-16A5-C244-8A92-A6051457D4B7}" type="datetimeFigureOut">
              <a:rPr lang="en-GB" smtClean="0"/>
              <a:t>05/02/2024</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03E6A-0E51-A24C-B8B0-7EAE05311EE0}" type="slidenum">
              <a:rPr lang="en-GB" smtClean="0"/>
              <a:t>‹#›</a:t>
            </a:fld>
            <a:endParaRPr lang="en-GB"/>
          </a:p>
        </p:txBody>
      </p:sp>
    </p:spTree>
    <p:extLst>
      <p:ext uri="{BB962C8B-B14F-4D97-AF65-F5344CB8AC3E}">
        <p14:creationId xmlns:p14="http://schemas.microsoft.com/office/powerpoint/2010/main" val="392010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dirty="0">
                <a:solidFill>
                  <a:schemeClr val="tx1"/>
                </a:solidFill>
                <a:effectLst/>
                <a:latin typeface="+mn-lt"/>
                <a:ea typeface="+mn-ea"/>
                <a:cs typeface="+mn-cs"/>
              </a:rPr>
              <a:t>Today's dynamic economy requires people who can take advantage of opportunities, take initiative and solve problems in creative ways.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1</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dirty="0">
                <a:solidFill>
                  <a:schemeClr val="tx1"/>
                </a:solidFill>
                <a:effectLst/>
                <a:latin typeface="+mn-lt"/>
                <a:ea typeface="+mn-ea"/>
                <a:cs typeface="+mn-cs"/>
              </a:rPr>
              <a:t>Today's dynamic economy requires people who can take advantage of opportunities, take initiative and solve problems in creative ways. Entrepreneurship is a way of thinking and acting where you can use your passion for innovation whether you plan to start your own business, or plan to work within an organisation, or develop an understanding of business operations and leadership. This course gives you the knowledge and skills to independently and critically approach the entrepreneurial processes that take place in all sectors of society, i.e. in businesses, in the public sector and in the civil society. It gives you tools to drive or facilitate entrepreneurship by starting your own business, developing local communities or to work with development processes in established companies, authorities, and non-profit organizations.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6A403E6A-0E51-A24C-B8B0-7EAE05311EE0}" type="slidenum">
              <a:rPr lang="en-GB" smtClean="0"/>
              <a:t>2</a:t>
            </a:fld>
            <a:endParaRPr lang="en-GB"/>
          </a:p>
        </p:txBody>
      </p:sp>
    </p:spTree>
    <p:extLst>
      <p:ext uri="{BB962C8B-B14F-4D97-AF65-F5344CB8AC3E}">
        <p14:creationId xmlns:p14="http://schemas.microsoft.com/office/powerpoint/2010/main" val="3385675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BD075C-D0CD-4F41-93C9-0B6DF6D55B16}" type="slidenum">
              <a:rPr lang="en-GB" smtClean="0"/>
              <a:t>5</a:t>
            </a:fld>
            <a:endParaRPr lang="en-GB"/>
          </a:p>
        </p:txBody>
      </p:sp>
    </p:spTree>
    <p:extLst>
      <p:ext uri="{BB962C8B-B14F-4D97-AF65-F5344CB8AC3E}">
        <p14:creationId xmlns:p14="http://schemas.microsoft.com/office/powerpoint/2010/main" val="4166508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5"/>
          </p:nvPr>
        </p:nvSpPr>
        <p:spPr/>
        <p:txBody>
          <a:bodyPr/>
          <a:lstStyle/>
          <a:p>
            <a:fld id="{6A403E6A-0E51-A24C-B8B0-7EAE05311EE0}" type="slidenum">
              <a:rPr lang="en-GB" smtClean="0"/>
              <a:t>9</a:t>
            </a:fld>
            <a:endParaRPr lang="en-GB"/>
          </a:p>
        </p:txBody>
      </p:sp>
    </p:spTree>
    <p:extLst>
      <p:ext uri="{BB962C8B-B14F-4D97-AF65-F5344CB8AC3E}">
        <p14:creationId xmlns:p14="http://schemas.microsoft.com/office/powerpoint/2010/main" val="1922205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44297-7CFC-BD43-BF94-59A68011C40D}"/>
              </a:ext>
            </a:extLst>
          </p:cNvPr>
          <p:cNvSpPr>
            <a:spLocks noGrp="1"/>
          </p:cNvSpPr>
          <p:nvPr>
            <p:ph type="ctrTitle"/>
          </p:nvPr>
        </p:nvSpPr>
        <p:spPr>
          <a:xfrm>
            <a:off x="1524000" y="1709529"/>
            <a:ext cx="9144000" cy="1800433"/>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65A3002-614A-C549-A0DA-54D79433EB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096A336F-B73F-A747-875D-E8E7F0B29183}"/>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5" name="Fußzeilenplatzhalter 4">
            <a:extLst>
              <a:ext uri="{FF2B5EF4-FFF2-40B4-BE49-F238E27FC236}">
                <a16:creationId xmlns:a16="http://schemas.microsoft.com/office/drawing/2014/main" id="{40765F61-39E3-AE41-BF01-7BD784DF1194}"/>
              </a:ext>
            </a:extLst>
          </p:cNvPr>
          <p:cNvSpPr>
            <a:spLocks noGrp="1"/>
          </p:cNvSpPr>
          <p:nvPr>
            <p:ph type="ftr" sz="quarter" idx="11"/>
          </p:nvPr>
        </p:nvSpPr>
        <p:spPr/>
        <p:txBody>
          <a:bodyPr/>
          <a:lstStyle/>
          <a:p>
            <a:endParaRPr lang="de-DE"/>
          </a:p>
        </p:txBody>
      </p:sp>
      <p:pic>
        <p:nvPicPr>
          <p:cNvPr id="8" name="Grafik 7">
            <a:extLst>
              <a:ext uri="{FF2B5EF4-FFF2-40B4-BE49-F238E27FC236}">
                <a16:creationId xmlns:a16="http://schemas.microsoft.com/office/drawing/2014/main" id="{7C1AAF18-797F-1E40-901C-49C65B2E86D1}"/>
              </a:ext>
            </a:extLst>
          </p:cNvPr>
          <p:cNvPicPr>
            <a:picLocks noChangeAspect="1"/>
          </p:cNvPicPr>
          <p:nvPr userDrawn="1"/>
        </p:nvPicPr>
        <p:blipFill>
          <a:blip r:embed="rId2"/>
          <a:stretch>
            <a:fillRect/>
          </a:stretch>
        </p:blipFill>
        <p:spPr>
          <a:xfrm>
            <a:off x="152400" y="637967"/>
            <a:ext cx="2743200" cy="560976"/>
          </a:xfrm>
          <a:prstGeom prst="rect">
            <a:avLst/>
          </a:prstGeom>
        </p:spPr>
      </p:pic>
      <p:sp>
        <p:nvSpPr>
          <p:cNvPr id="6" name="Foliennummernplatzhalter 5">
            <a:extLst>
              <a:ext uri="{FF2B5EF4-FFF2-40B4-BE49-F238E27FC236}">
                <a16:creationId xmlns:a16="http://schemas.microsoft.com/office/drawing/2014/main" id="{0496B5EF-B19A-2940-BF9F-8DAEB0672C65}"/>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1189449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AC94A-61F5-FF48-9E66-96641409F4C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2222304B-3412-9C43-9D58-AC26F6E129B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5A392C-342E-7848-AF6E-DEB38CC01105}"/>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5" name="Fußzeilenplatzhalter 4">
            <a:extLst>
              <a:ext uri="{FF2B5EF4-FFF2-40B4-BE49-F238E27FC236}">
                <a16:creationId xmlns:a16="http://schemas.microsoft.com/office/drawing/2014/main" id="{28B45E10-112E-A647-A5C5-980CEE81245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1BA2C2E-42FB-FC41-8594-5629D7AFFE50}"/>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2191066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4F43949-02AE-2F42-991D-B6948EE16EB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4611869E-77EA-FE4D-883E-A2B83315F640}"/>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9926E41-640B-2F47-B84D-7958F690853E}"/>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5" name="Fußzeilenplatzhalter 4">
            <a:extLst>
              <a:ext uri="{FF2B5EF4-FFF2-40B4-BE49-F238E27FC236}">
                <a16:creationId xmlns:a16="http://schemas.microsoft.com/office/drawing/2014/main" id="{90D6B451-FB7E-A348-9B6F-210884C48D3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A318D13-6CCA-0546-805D-C4BDB6C109E1}"/>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1040913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9ADFC6-633B-5745-BC44-94A97FAC7C3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B8BBB5A-27E3-6143-A5DB-07FBAE02F4AB}"/>
              </a:ext>
            </a:extLst>
          </p:cNvPr>
          <p:cNvSpPr>
            <a:spLocks noGrp="1"/>
          </p:cNvSpPr>
          <p:nvPr>
            <p:ph type="dt" sz="half" idx="10"/>
          </p:nvPr>
        </p:nvSpPr>
        <p:spPr>
          <a:xfrm>
            <a:off x="838200" y="6356350"/>
            <a:ext cx="2743200" cy="365125"/>
          </a:xfrm>
          <a:prstGeom prst="rect">
            <a:avLst/>
          </a:prstGeom>
        </p:spPr>
        <p:txBody>
          <a:bodyPr/>
          <a:lstStyle/>
          <a:p>
            <a:fld id="{BA82DA39-3221-EA4E-AD8D-250D1D07B215}" type="datetimeFigureOut">
              <a:rPr lang="de-DE" smtClean="0"/>
              <a:t>05.02.2024</a:t>
            </a:fld>
            <a:endParaRPr lang="de-DE"/>
          </a:p>
        </p:txBody>
      </p:sp>
      <p:sp>
        <p:nvSpPr>
          <p:cNvPr id="4" name="Fußzeilenplatzhalter 3">
            <a:extLst>
              <a:ext uri="{FF2B5EF4-FFF2-40B4-BE49-F238E27FC236}">
                <a16:creationId xmlns:a16="http://schemas.microsoft.com/office/drawing/2014/main" id="{000A23C2-94E0-7846-805F-F3EBA6431256}"/>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75B5C692-35EB-6D40-B074-2C27D8B9E38A}"/>
              </a:ext>
            </a:extLst>
          </p:cNvPr>
          <p:cNvSpPr>
            <a:spLocks noGrp="1"/>
          </p:cNvSpPr>
          <p:nvPr>
            <p:ph type="sldNum" sz="quarter" idx="12"/>
          </p:nvPr>
        </p:nvSpPr>
        <p:spPr/>
        <p:txBody>
          <a:bodyPr/>
          <a:lstStyle/>
          <a:p>
            <a:fld id="{9DD30081-94F8-1D48-B8D6-57E1207AD86C}" type="slidenum">
              <a:rPr lang="de-DE" smtClean="0"/>
              <a:t>‹#›</a:t>
            </a:fld>
            <a:endParaRPr lang="de-DE"/>
          </a:p>
        </p:txBody>
      </p:sp>
    </p:spTree>
    <p:extLst>
      <p:ext uri="{BB962C8B-B14F-4D97-AF65-F5344CB8AC3E}">
        <p14:creationId xmlns:p14="http://schemas.microsoft.com/office/powerpoint/2010/main" val="4022643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1442701" y="1"/>
            <a:ext cx="749300" cy="365125"/>
          </a:xfrm>
        </p:spPr>
        <p:txBody>
          <a:bodyPr/>
          <a:lstStyle>
            <a:lvl1pPr algn="r">
              <a:defRPr b="1">
                <a:solidFill>
                  <a:schemeClr val="tx2"/>
                </a:solidFill>
                <a:latin typeface="+mj-lt"/>
              </a:defRPr>
            </a:lvl1pPr>
          </a:lstStyle>
          <a:p>
            <a:fld id="{C3F65BB1-9206-4D7F-97F9-47DCC7DC6334}" type="slidenum">
              <a:rPr lang="en-GB" smtClean="0"/>
              <a:pPr/>
              <a:t>‹#›</a:t>
            </a:fld>
            <a:endParaRPr lang="en-GB" dirty="0"/>
          </a:p>
        </p:txBody>
      </p:sp>
      <p:sp>
        <p:nvSpPr>
          <p:cNvPr id="7" name="Title 2"/>
          <p:cNvSpPr txBox="1">
            <a:spLocks/>
          </p:cNvSpPr>
          <p:nvPr userDrawn="1"/>
        </p:nvSpPr>
        <p:spPr>
          <a:xfrm>
            <a:off x="623392" y="152400"/>
            <a:ext cx="109728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endParaRPr lang="en-GB" sz="3600" dirty="0"/>
          </a:p>
        </p:txBody>
      </p:sp>
    </p:spTree>
    <p:extLst>
      <p:ext uri="{BB962C8B-B14F-4D97-AF65-F5344CB8AC3E}">
        <p14:creationId xmlns:p14="http://schemas.microsoft.com/office/powerpoint/2010/main" val="3171553148"/>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33770-3899-084F-930E-43148416242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F65B7CB-310E-F446-97C3-1684B6002AC2}"/>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35A11ED-7452-2E43-815D-255E240D667D}"/>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5" name="Fußzeilenplatzhalter 4">
            <a:extLst>
              <a:ext uri="{FF2B5EF4-FFF2-40B4-BE49-F238E27FC236}">
                <a16:creationId xmlns:a16="http://schemas.microsoft.com/office/drawing/2014/main" id="{9D3CFD15-73A5-C140-9ACA-60557EDF6DA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93C317A-A421-8C40-825F-113024891B5B}"/>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1809087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2A76AF-C6C2-6241-945B-7650625CFBD7}"/>
              </a:ext>
            </a:extLst>
          </p:cNvPr>
          <p:cNvSpPr>
            <a:spLocks noGrp="1"/>
          </p:cNvSpPr>
          <p:nvPr>
            <p:ph type="title"/>
          </p:nvPr>
        </p:nvSpPr>
        <p:spPr>
          <a:xfrm>
            <a:off x="831850" y="1709738"/>
            <a:ext cx="10515600" cy="2852737"/>
          </a:xfrm>
        </p:spPr>
        <p:txBody>
          <a:bodyPr anchor="b"/>
          <a:lstStyle>
            <a:lvl1pPr>
              <a:defRPr sz="6000">
                <a:solidFill>
                  <a:srgbClr val="0D385E"/>
                </a:solidFill>
              </a:defRPr>
            </a:lvl1pPr>
          </a:lstStyle>
          <a:p>
            <a:r>
              <a:rPr lang="de-DE"/>
              <a:t>Mastertitelformat bearbeiten</a:t>
            </a:r>
          </a:p>
        </p:txBody>
      </p:sp>
      <p:sp>
        <p:nvSpPr>
          <p:cNvPr id="3" name="Textplatzhalter 2">
            <a:extLst>
              <a:ext uri="{FF2B5EF4-FFF2-40B4-BE49-F238E27FC236}">
                <a16:creationId xmlns:a16="http://schemas.microsoft.com/office/drawing/2014/main" id="{ED0D1B1E-78D5-0045-AB93-C9182E13A766}"/>
              </a:ext>
            </a:extLst>
          </p:cNvPr>
          <p:cNvSpPr>
            <a:spLocks noGrp="1"/>
          </p:cNvSpPr>
          <p:nvPr>
            <p:ph type="body" idx="1"/>
          </p:nvPr>
        </p:nvSpPr>
        <p:spPr>
          <a:xfrm>
            <a:off x="831850" y="4589463"/>
            <a:ext cx="10515600" cy="1500187"/>
          </a:xfrm>
        </p:spPr>
        <p:txBody>
          <a:bodyPr/>
          <a:lstStyle>
            <a:lvl1pPr marL="0" indent="0">
              <a:buNone/>
              <a:defRPr sz="2400">
                <a:solidFill>
                  <a:srgbClr val="0D385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5CB4E5F-4A13-6E49-9A0F-50B56FB39BB3}"/>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5" name="Fußzeilenplatzhalter 4">
            <a:extLst>
              <a:ext uri="{FF2B5EF4-FFF2-40B4-BE49-F238E27FC236}">
                <a16:creationId xmlns:a16="http://schemas.microsoft.com/office/drawing/2014/main" id="{F0783A15-53C1-BC46-BB7D-971445B059F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FD0E514-FC9A-5E41-A5A2-AD3AAF010AC4}"/>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2050984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D5E802-E9D4-2941-8D72-FDE7F9029BE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5D4D05A-17AD-8345-9E53-0C897FCF5DE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AFD351C-1327-C34C-A7BB-290FBCAD7D2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E8B637C-090D-8F4D-A1B3-E9CF9C05DBA0}"/>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6" name="Fußzeilenplatzhalter 5">
            <a:extLst>
              <a:ext uri="{FF2B5EF4-FFF2-40B4-BE49-F238E27FC236}">
                <a16:creationId xmlns:a16="http://schemas.microsoft.com/office/drawing/2014/main" id="{7F324B90-C2A2-AA49-A6DE-5DE7A6F7B3D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DF78AF0-F997-F946-B3A5-495C6AD13A41}"/>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1082847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61616-691E-9542-878C-363E710266A4}"/>
              </a:ext>
            </a:extLst>
          </p:cNvPr>
          <p:cNvSpPr>
            <a:spLocks noGrp="1"/>
          </p:cNvSpPr>
          <p:nvPr>
            <p:ph type="title"/>
          </p:nvPr>
        </p:nvSpPr>
        <p:spPr>
          <a:xfrm>
            <a:off x="839788" y="365125"/>
            <a:ext cx="8463238"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58C8580-D948-6E4B-9FA8-57F8779E6A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B745C92D-8286-0B49-BDA4-9103E700C0B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A005040B-C584-034B-B5BB-F49D0290D4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BEFD3F1C-0455-D64D-9CE7-BEE37A27A11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6A4F2BC-8AA7-E04C-8A5B-5B7FCA7039D9}"/>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8" name="Fußzeilenplatzhalter 7">
            <a:extLst>
              <a:ext uri="{FF2B5EF4-FFF2-40B4-BE49-F238E27FC236}">
                <a16:creationId xmlns:a16="http://schemas.microsoft.com/office/drawing/2014/main" id="{1E41D8CA-D7F5-A240-9736-385984802010}"/>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74DB83EA-12CA-6545-A796-9CAC4FEBBBBA}"/>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4237373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18EC4-FB1C-274C-A4AD-B5F85F79D79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208E31BF-2CCD-1D4A-8F4D-35A01D9EE8EE}"/>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4" name="Fußzeilenplatzhalter 3">
            <a:extLst>
              <a:ext uri="{FF2B5EF4-FFF2-40B4-BE49-F238E27FC236}">
                <a16:creationId xmlns:a16="http://schemas.microsoft.com/office/drawing/2014/main" id="{862EFAFC-87A4-8644-920E-EA1B29478B8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C204C87-24AB-F644-B40D-9C5DFE317D73}"/>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676208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D86FB4-C4BE-7446-91BC-AB05EC1CE62B}"/>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3" name="Fußzeilenplatzhalter 2">
            <a:extLst>
              <a:ext uri="{FF2B5EF4-FFF2-40B4-BE49-F238E27FC236}">
                <a16:creationId xmlns:a16="http://schemas.microsoft.com/office/drawing/2014/main" id="{92E811FD-A084-5241-8191-2D2C3CA4A24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61FD9764-516F-FD44-BA24-6527862A12CB}"/>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412424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1C08B-D270-8146-897F-161A2485E9F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53D061B-ABAC-8C48-A90F-85B817A311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3E326C34-0D86-0C40-85B3-2E19A59CD4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F5200E-1B5A-EF41-A652-7B1891409C5D}"/>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6" name="Fußzeilenplatzhalter 5">
            <a:extLst>
              <a:ext uri="{FF2B5EF4-FFF2-40B4-BE49-F238E27FC236}">
                <a16:creationId xmlns:a16="http://schemas.microsoft.com/office/drawing/2014/main" id="{38CEA140-ABB2-CB4E-AA74-F71EC146B90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3370F29-FB82-8741-B975-2DB3791BF09E}"/>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3387791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AC8B86-8D7B-3D44-B5DD-EF7C7A3E8AF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7D37D0-C49F-7B4C-A47B-58C8E07DAF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EA6F7884-6F6F-FF43-8F10-DF965F883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895F60D-C3DB-7449-9F30-A49E8119763F}"/>
              </a:ext>
            </a:extLst>
          </p:cNvPr>
          <p:cNvSpPr>
            <a:spLocks noGrp="1"/>
          </p:cNvSpPr>
          <p:nvPr>
            <p:ph type="dt" sz="half" idx="10"/>
          </p:nvPr>
        </p:nvSpPr>
        <p:spPr>
          <a:xfrm>
            <a:off x="838200" y="6356350"/>
            <a:ext cx="2743200" cy="365125"/>
          </a:xfrm>
          <a:prstGeom prst="rect">
            <a:avLst/>
          </a:prstGeom>
        </p:spPr>
        <p:txBody>
          <a:bodyPr/>
          <a:lstStyle/>
          <a:p>
            <a:fld id="{A6A25CF0-7DEC-774C-B59C-652D7453DD8B}" type="datetimeFigureOut">
              <a:rPr lang="de-DE" smtClean="0"/>
              <a:t>05.02.2024</a:t>
            </a:fld>
            <a:endParaRPr lang="de-DE"/>
          </a:p>
        </p:txBody>
      </p:sp>
      <p:sp>
        <p:nvSpPr>
          <p:cNvPr id="6" name="Fußzeilenplatzhalter 5">
            <a:extLst>
              <a:ext uri="{FF2B5EF4-FFF2-40B4-BE49-F238E27FC236}">
                <a16:creationId xmlns:a16="http://schemas.microsoft.com/office/drawing/2014/main" id="{AD4BB404-6889-204A-A348-242D4C5E602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9B2B868-8614-D341-A15C-3E55A0F56E93}"/>
              </a:ext>
            </a:extLst>
          </p:cNvPr>
          <p:cNvSpPr>
            <a:spLocks noGrp="1"/>
          </p:cNvSpPr>
          <p:nvPr>
            <p:ph type="sldNum" sz="quarter" idx="12"/>
          </p:nvPr>
        </p:nvSpPr>
        <p:spPr/>
        <p:txBody>
          <a:bodyPr/>
          <a:lstStyle/>
          <a:p>
            <a:fld id="{FACD1195-0D38-A84E-8D5B-B6C7070833D6}" type="slidenum">
              <a:rPr lang="de-DE" smtClean="0"/>
              <a:t>‹#›</a:t>
            </a:fld>
            <a:endParaRPr lang="de-DE"/>
          </a:p>
        </p:txBody>
      </p:sp>
    </p:spTree>
    <p:extLst>
      <p:ext uri="{BB962C8B-B14F-4D97-AF65-F5344CB8AC3E}">
        <p14:creationId xmlns:p14="http://schemas.microsoft.com/office/powerpoint/2010/main" val="4167056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 name="Rechteck 17">
            <a:extLst>
              <a:ext uri="{FF2B5EF4-FFF2-40B4-BE49-F238E27FC236}">
                <a16:creationId xmlns:a16="http://schemas.microsoft.com/office/drawing/2014/main" id="{48663EF1-D2B4-3C4D-9438-4C706FAB760D}"/>
              </a:ext>
            </a:extLst>
          </p:cNvPr>
          <p:cNvSpPr/>
          <p:nvPr userDrawn="1"/>
        </p:nvSpPr>
        <p:spPr>
          <a:xfrm>
            <a:off x="9054543" y="6176961"/>
            <a:ext cx="3137457" cy="681037"/>
          </a:xfrm>
          <a:prstGeom prst="rect">
            <a:avLst/>
          </a:prstGeom>
          <a:solidFill>
            <a:srgbClr val="EE297B"/>
          </a:solidFill>
          <a:ln>
            <a:solidFill>
              <a:srgbClr val="EE29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a:extLst>
              <a:ext uri="{FF2B5EF4-FFF2-40B4-BE49-F238E27FC236}">
                <a16:creationId xmlns:a16="http://schemas.microsoft.com/office/drawing/2014/main" id="{16E1B814-6FED-BC4A-ACB9-1A118AF59638}"/>
              </a:ext>
            </a:extLst>
          </p:cNvPr>
          <p:cNvSpPr/>
          <p:nvPr userDrawn="1"/>
        </p:nvSpPr>
        <p:spPr>
          <a:xfrm>
            <a:off x="6036362" y="6176962"/>
            <a:ext cx="3018181" cy="681037"/>
          </a:xfrm>
          <a:prstGeom prst="rect">
            <a:avLst/>
          </a:prstGeom>
          <a:solidFill>
            <a:srgbClr val="0281B4"/>
          </a:solidFill>
          <a:ln>
            <a:solidFill>
              <a:srgbClr val="0281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F0BAEB9D-40FC-E943-BC6A-BD521C31CA76}"/>
              </a:ext>
            </a:extLst>
          </p:cNvPr>
          <p:cNvSpPr/>
          <p:nvPr userDrawn="1"/>
        </p:nvSpPr>
        <p:spPr>
          <a:xfrm>
            <a:off x="3018181" y="6176963"/>
            <a:ext cx="3018181" cy="681037"/>
          </a:xfrm>
          <a:prstGeom prst="rect">
            <a:avLst/>
          </a:prstGeom>
          <a:solidFill>
            <a:srgbClr val="01AD4B"/>
          </a:solidFill>
          <a:ln>
            <a:solidFill>
              <a:srgbClr val="01A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796446C2-B757-7049-B2F6-2D0287547AEE}"/>
              </a:ext>
            </a:extLst>
          </p:cNvPr>
          <p:cNvSpPr/>
          <p:nvPr userDrawn="1"/>
        </p:nvSpPr>
        <p:spPr>
          <a:xfrm>
            <a:off x="0" y="6176963"/>
            <a:ext cx="3018181" cy="681037"/>
          </a:xfrm>
          <a:prstGeom prst="rect">
            <a:avLst/>
          </a:prstGeom>
          <a:solidFill>
            <a:srgbClr val="F07921"/>
          </a:solidFill>
          <a:ln>
            <a:solidFill>
              <a:srgbClr val="F079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platzhalter 1">
            <a:extLst>
              <a:ext uri="{FF2B5EF4-FFF2-40B4-BE49-F238E27FC236}">
                <a16:creationId xmlns:a16="http://schemas.microsoft.com/office/drawing/2014/main" id="{7D167830-7097-4B47-ADD7-22CB2377FBE2}"/>
              </a:ext>
            </a:extLst>
          </p:cNvPr>
          <p:cNvSpPr>
            <a:spLocks noGrp="1"/>
          </p:cNvSpPr>
          <p:nvPr>
            <p:ph type="title"/>
          </p:nvPr>
        </p:nvSpPr>
        <p:spPr>
          <a:xfrm>
            <a:off x="838200" y="365125"/>
            <a:ext cx="8438322"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A42C3A7-A52F-D140-A3E1-7951CC6334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19" name="Grafik 18">
            <a:extLst>
              <a:ext uri="{FF2B5EF4-FFF2-40B4-BE49-F238E27FC236}">
                <a16:creationId xmlns:a16="http://schemas.microsoft.com/office/drawing/2014/main" id="{12EABD80-0C21-4B41-8058-0E557E63A569}"/>
              </a:ext>
            </a:extLst>
          </p:cNvPr>
          <p:cNvPicPr>
            <a:picLocks noChangeAspect="1"/>
          </p:cNvPicPr>
          <p:nvPr userDrawn="1"/>
        </p:nvPicPr>
        <p:blipFill>
          <a:blip r:embed="rId15"/>
          <a:stretch>
            <a:fillRect/>
          </a:stretch>
        </p:blipFill>
        <p:spPr>
          <a:xfrm>
            <a:off x="9463706" y="241964"/>
            <a:ext cx="2319130" cy="1447137"/>
          </a:xfrm>
          <a:prstGeom prst="rect">
            <a:avLst/>
          </a:prstGeom>
        </p:spPr>
      </p:pic>
      <p:pic>
        <p:nvPicPr>
          <p:cNvPr id="20" name="Grafik 19">
            <a:extLst>
              <a:ext uri="{FF2B5EF4-FFF2-40B4-BE49-F238E27FC236}">
                <a16:creationId xmlns:a16="http://schemas.microsoft.com/office/drawing/2014/main" id="{33C6CD98-056F-9F4B-8CB8-17840523E143}"/>
              </a:ext>
            </a:extLst>
          </p:cNvPr>
          <p:cNvPicPr>
            <a:picLocks noChangeAspect="1"/>
          </p:cNvPicPr>
          <p:nvPr userDrawn="1"/>
        </p:nvPicPr>
        <p:blipFill>
          <a:blip r:embed="rId16"/>
          <a:stretch>
            <a:fillRect/>
          </a:stretch>
        </p:blipFill>
        <p:spPr>
          <a:xfrm>
            <a:off x="838200" y="6265654"/>
            <a:ext cx="1538082" cy="314533"/>
          </a:xfrm>
          <a:prstGeom prst="rect">
            <a:avLst/>
          </a:prstGeom>
        </p:spPr>
      </p:pic>
      <p:sp>
        <p:nvSpPr>
          <p:cNvPr id="6" name="Foliennummernplatzhalter 5">
            <a:extLst>
              <a:ext uri="{FF2B5EF4-FFF2-40B4-BE49-F238E27FC236}">
                <a16:creationId xmlns:a16="http://schemas.microsoft.com/office/drawing/2014/main" id="{39EB5B00-F924-364B-AD14-7FD84092D4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D385E"/>
                </a:solidFill>
              </a:defRPr>
            </a:lvl1pPr>
          </a:lstStyle>
          <a:p>
            <a:fld id="{FACD1195-0D38-A84E-8D5B-B6C7070833D6}" type="slidenum">
              <a:rPr lang="de-DE" smtClean="0"/>
              <a:pPr/>
              <a:t>‹#›</a:t>
            </a:fld>
            <a:endParaRPr lang="de-DE"/>
          </a:p>
        </p:txBody>
      </p:sp>
      <p:sp>
        <p:nvSpPr>
          <p:cNvPr id="5" name="Fußzeilenplatzhalter 4">
            <a:extLst>
              <a:ext uri="{FF2B5EF4-FFF2-40B4-BE49-F238E27FC236}">
                <a16:creationId xmlns:a16="http://schemas.microsoft.com/office/drawing/2014/main" id="{AE1E0A76-A0F6-174C-8E27-872F6059CC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rgbClr val="0D385E"/>
                </a:solidFill>
              </a:defRPr>
            </a:lvl1pPr>
          </a:lstStyle>
          <a:p>
            <a:endParaRPr lang="de-DE"/>
          </a:p>
        </p:txBody>
      </p:sp>
    </p:spTree>
    <p:extLst>
      <p:ext uri="{BB962C8B-B14F-4D97-AF65-F5344CB8AC3E}">
        <p14:creationId xmlns:p14="http://schemas.microsoft.com/office/powerpoint/2010/main" val="38544361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73" r:id="rId13"/>
  </p:sldLayoutIdLst>
  <p:txStyles>
    <p:titleStyle>
      <a:lvl1pPr algn="l" defTabSz="914400" rtl="0" eaLnBrk="1" latinLnBrk="0" hangingPunct="1">
        <a:lnSpc>
          <a:spcPct val="90000"/>
        </a:lnSpc>
        <a:spcBef>
          <a:spcPct val="0"/>
        </a:spcBef>
        <a:buNone/>
        <a:defRPr sz="4400" kern="1200">
          <a:solidFill>
            <a:srgbClr val="0D385E"/>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D385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D385E"/>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D385E"/>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D385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a6cNdhOKwi0"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XCWHSeDU-zk" TargetMode="Externa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title"/>
          </p:nvPr>
        </p:nvSpPr>
        <p:spPr>
          <a:xfrm>
            <a:off x="759202" y="407697"/>
            <a:ext cx="8338498" cy="2059025"/>
          </a:xfrm>
          <a:prstGeom prst="rect">
            <a:avLst/>
          </a:prstGeom>
          <a:noFill/>
        </p:spPr>
        <p:txBody>
          <a:bodyPr wrap="square" rtlCol="0">
            <a:spAutoFit/>
          </a:bodyPr>
          <a:lstStyle/>
          <a:p>
            <a:pPr algn="ctr"/>
            <a:br>
              <a:rPr lang="de-DE" sz="1800" b="1" dirty="0">
                <a:solidFill>
                  <a:srgbClr val="0070C0"/>
                </a:solidFill>
                <a:latin typeface="+mn-lt"/>
              </a:rPr>
            </a:br>
            <a:r>
              <a:rPr lang="sv-SE" sz="3600" b="1" i="1" cap="all" dirty="0">
                <a:solidFill>
                  <a:srgbClr val="0070C0"/>
                </a:solidFill>
                <a:effectLst/>
                <a:latin typeface="Arial" panose="020B0604020202020204" pitchFamily="34" charset="0"/>
                <a:cs typeface="Arial" panose="020B0604020202020204" pitchFamily="34" charset="0"/>
              </a:rPr>
              <a:t>Entrepreneurship and New business </a:t>
            </a:r>
            <a:r>
              <a:rPr lang="sv-SE" sz="3600" b="1" i="1" cap="all" dirty="0" err="1">
                <a:solidFill>
                  <a:srgbClr val="0070C0"/>
                </a:solidFill>
                <a:effectLst/>
                <a:latin typeface="Arial" panose="020B0604020202020204" pitchFamily="34" charset="0"/>
                <a:cs typeface="Arial" panose="020B0604020202020204" pitchFamily="34" charset="0"/>
              </a:rPr>
              <a:t>creation</a:t>
            </a:r>
            <a:r>
              <a:rPr lang="sv-SE" sz="3600" b="1" i="1" cap="all" dirty="0">
                <a:solidFill>
                  <a:srgbClr val="0070C0"/>
                </a:solidFill>
                <a:latin typeface="Arial" panose="020B0604020202020204" pitchFamily="34" charset="0"/>
                <a:cs typeface="Arial" panose="020B0604020202020204" pitchFamily="34" charset="0"/>
              </a:rPr>
              <a:t> </a:t>
            </a:r>
            <a:br>
              <a:rPr lang="sv-SE" sz="3600" b="1" i="1" dirty="0">
                <a:solidFill>
                  <a:srgbClr val="0070C0"/>
                </a:solidFill>
                <a:latin typeface="Arial" panose="020B0604020202020204" pitchFamily="34" charset="0"/>
                <a:cs typeface="Arial" panose="020B0604020202020204" pitchFamily="34" charset="0"/>
              </a:rPr>
            </a:br>
            <a:br>
              <a:rPr lang="sv-SE" sz="3600" b="1" i="1" dirty="0">
                <a:solidFill>
                  <a:srgbClr val="0070C0"/>
                </a:solidFill>
                <a:latin typeface="Arial" panose="020B0604020202020204" pitchFamily="34" charset="0"/>
                <a:cs typeface="Arial" panose="020B0604020202020204" pitchFamily="34" charset="0"/>
              </a:rPr>
            </a:br>
            <a:r>
              <a:rPr lang="sv-SE" sz="1600" b="1" i="1" dirty="0">
                <a:solidFill>
                  <a:schemeClr val="tx1"/>
                </a:solidFill>
                <a:latin typeface="Arial" panose="020B0604020202020204" pitchFamily="34" charset="0"/>
                <a:cs typeface="Arial" panose="020B0604020202020204" pitchFamily="34" charset="0"/>
              </a:rPr>
              <a:t>(2 ECTS, 50-60 h)</a:t>
            </a:r>
            <a:endParaRPr lang="en-GB"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8646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9536" y="1412776"/>
            <a:ext cx="8507288" cy="4896544"/>
          </a:xfrm>
        </p:spPr>
        <p:txBody>
          <a:bodyPr>
            <a:normAutofit/>
          </a:bodyPr>
          <a:lstStyle/>
          <a:p>
            <a:pPr>
              <a:spcAft>
                <a:spcPts val="1200"/>
              </a:spcAft>
              <a:buClr>
                <a:schemeClr val="tx2"/>
              </a:buClr>
              <a:buFont typeface="Wingdings" panose="05000000000000000000" pitchFamily="2" charset="2"/>
              <a:buChar char="Ø"/>
            </a:pPr>
            <a:r>
              <a:rPr lang="en-US" dirty="0">
                <a:solidFill>
                  <a:schemeClr val="bg1">
                    <a:lumMod val="50000"/>
                  </a:schemeClr>
                </a:solidFill>
              </a:rPr>
              <a:t>What drives competition?</a:t>
            </a:r>
            <a:endParaRPr lang="en-GB" dirty="0">
              <a:solidFill>
                <a:schemeClr val="bg1">
                  <a:lumMod val="50000"/>
                </a:schemeClr>
              </a:solidFill>
            </a:endParaRPr>
          </a:p>
          <a:p>
            <a:pPr>
              <a:spcAft>
                <a:spcPts val="1200"/>
              </a:spcAft>
              <a:buClr>
                <a:schemeClr val="tx2"/>
              </a:buClr>
              <a:buFont typeface="Wingdings" panose="05000000000000000000" pitchFamily="2" charset="2"/>
              <a:buChar char="Ø"/>
            </a:pPr>
            <a:r>
              <a:rPr lang="en-US" dirty="0">
                <a:solidFill>
                  <a:schemeClr val="bg1">
                    <a:lumMod val="50000"/>
                  </a:schemeClr>
                </a:solidFill>
              </a:rPr>
              <a:t>What are the sectoral, performance &amp; customer conventions that competitors adhere to &amp; how important are they to customers?</a:t>
            </a:r>
            <a:endParaRPr lang="en-GB" dirty="0">
              <a:solidFill>
                <a:schemeClr val="bg1">
                  <a:lumMod val="50000"/>
                </a:schemeClr>
              </a:solidFill>
            </a:endParaRPr>
          </a:p>
          <a:p>
            <a:pPr>
              <a:spcAft>
                <a:spcPts val="1200"/>
              </a:spcAft>
              <a:buClr>
                <a:schemeClr val="tx2"/>
              </a:buClr>
              <a:buFont typeface="Wingdings" panose="05000000000000000000" pitchFamily="2" charset="2"/>
              <a:buChar char="Ø"/>
            </a:pPr>
            <a:r>
              <a:rPr lang="en-US" dirty="0">
                <a:solidFill>
                  <a:schemeClr val="bg1">
                    <a:lumMod val="50000"/>
                  </a:schemeClr>
                </a:solidFill>
              </a:rPr>
              <a:t>What are the main dimensions of competition?</a:t>
            </a:r>
            <a:endParaRPr lang="en-GB" dirty="0">
              <a:solidFill>
                <a:schemeClr val="bg1">
                  <a:lumMod val="50000"/>
                </a:schemeClr>
              </a:solidFill>
            </a:endParaRPr>
          </a:p>
          <a:p>
            <a:pPr>
              <a:spcAft>
                <a:spcPts val="1200"/>
              </a:spcAft>
              <a:buClr>
                <a:schemeClr val="tx2"/>
              </a:buClr>
              <a:buFont typeface="Wingdings" panose="05000000000000000000" pitchFamily="2" charset="2"/>
              <a:buChar char="Ø"/>
            </a:pPr>
            <a:r>
              <a:rPr lang="en-US" dirty="0">
                <a:solidFill>
                  <a:schemeClr val="bg1">
                    <a:lumMod val="50000"/>
                  </a:schemeClr>
                </a:solidFill>
              </a:rPr>
              <a:t>How intense is competition?</a:t>
            </a:r>
            <a:endParaRPr lang="en-GB" dirty="0">
              <a:solidFill>
                <a:schemeClr val="bg1">
                  <a:lumMod val="50000"/>
                </a:schemeClr>
              </a:solidFill>
            </a:endParaRPr>
          </a:p>
          <a:p>
            <a:pPr>
              <a:buClr>
                <a:schemeClr val="tx2"/>
              </a:buClr>
              <a:buFont typeface="Wingdings" panose="05000000000000000000" pitchFamily="2" charset="2"/>
              <a:buChar char="Ø"/>
            </a:pPr>
            <a:r>
              <a:rPr lang="en-US" dirty="0">
                <a:solidFill>
                  <a:schemeClr val="bg1">
                    <a:lumMod val="50000"/>
                  </a:schemeClr>
                </a:solidFill>
              </a:rPr>
              <a:t>How can you be different &amp; obtain competitive advantage?</a:t>
            </a:r>
            <a:endParaRPr lang="en-GB" dirty="0">
              <a:solidFill>
                <a:schemeClr val="bg1">
                  <a:lumMod val="50000"/>
                </a:schemeClr>
              </a:solidFill>
            </a:endParaRPr>
          </a:p>
        </p:txBody>
      </p:sp>
      <p:sp>
        <p:nvSpPr>
          <p:cNvPr id="4" name="Title 2"/>
          <p:cNvSpPr txBox="1">
            <a:spLocks/>
          </p:cNvSpPr>
          <p:nvPr/>
        </p:nvSpPr>
        <p:spPr>
          <a:xfrm>
            <a:off x="915098" y="233422"/>
            <a:ext cx="8229600" cy="843023"/>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Critical success questions</a:t>
            </a:r>
          </a:p>
        </p:txBody>
      </p:sp>
      <p:sp>
        <p:nvSpPr>
          <p:cNvPr id="2" name="Slide Number Placeholder 1"/>
          <p:cNvSpPr>
            <a:spLocks noGrp="1"/>
          </p:cNvSpPr>
          <p:nvPr>
            <p:ph type="sldNum" sz="quarter" idx="12"/>
          </p:nvPr>
        </p:nvSpPr>
        <p:spPr/>
        <p:txBody>
          <a:bodyPr/>
          <a:lstStyle/>
          <a:p>
            <a:fld id="{7ADE8696-1FA9-4DB6-A72F-C4E5ABC90B8D}" type="slidenum">
              <a:rPr lang="en-GB" smtClean="0"/>
              <a:pPr/>
              <a:t>10</a:t>
            </a:fld>
            <a:endParaRPr lang="en-GB" dirty="0"/>
          </a:p>
        </p:txBody>
      </p:sp>
    </p:spTree>
    <p:extLst>
      <p:ext uri="{BB962C8B-B14F-4D97-AF65-F5344CB8AC3E}">
        <p14:creationId xmlns:p14="http://schemas.microsoft.com/office/powerpoint/2010/main" val="75206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4745" y="2807665"/>
            <a:ext cx="10213255" cy="1402311"/>
          </a:xfrm>
        </p:spPr>
        <p:txBody>
          <a:bodyPr>
            <a:noAutofit/>
          </a:bodyPr>
          <a:lstStyle/>
          <a:p>
            <a:pPr marL="914400" lvl="1" indent="-457200">
              <a:buFont typeface="+mj-lt"/>
              <a:buAutoNum type="arabicPeriod"/>
            </a:pPr>
            <a:r>
              <a:rPr lang="en-US" dirty="0">
                <a:solidFill>
                  <a:schemeClr val="bg1">
                    <a:lumMod val="50000"/>
                  </a:schemeClr>
                </a:solidFill>
              </a:rPr>
              <a:t>The size &amp; structure of the market. </a:t>
            </a:r>
            <a:endParaRPr lang="en-GB" dirty="0">
              <a:solidFill>
                <a:schemeClr val="bg1">
                  <a:lumMod val="50000"/>
                </a:schemeClr>
              </a:solidFill>
            </a:endParaRPr>
          </a:p>
          <a:p>
            <a:pPr marL="914400" lvl="1" indent="-457200">
              <a:buFont typeface="+mj-lt"/>
              <a:buAutoNum type="arabicPeriod"/>
            </a:pPr>
            <a:r>
              <a:rPr lang="en-US" dirty="0">
                <a:solidFill>
                  <a:schemeClr val="bg1">
                    <a:lumMod val="50000"/>
                  </a:schemeClr>
                </a:solidFill>
              </a:rPr>
              <a:t>Identify specific competitors &amp; describe the strengths &amp; weaknesses of their competing product/services. Use Porter’s Five Forces </a:t>
            </a:r>
          </a:p>
          <a:p>
            <a:pPr marL="457200" lvl="1" indent="0">
              <a:buNone/>
            </a:pPr>
            <a:endParaRPr lang="en-GB" dirty="0">
              <a:solidFill>
                <a:schemeClr val="bg1">
                  <a:lumMod val="50000"/>
                </a:schemeClr>
              </a:solidFill>
            </a:endParaRPr>
          </a:p>
        </p:txBody>
      </p:sp>
      <p:sp>
        <p:nvSpPr>
          <p:cNvPr id="7" name="Title 2"/>
          <p:cNvSpPr txBox="1">
            <a:spLocks/>
          </p:cNvSpPr>
          <p:nvPr/>
        </p:nvSpPr>
        <p:spPr>
          <a:xfrm>
            <a:off x="989892" y="286924"/>
            <a:ext cx="7996453" cy="936104"/>
          </a:xfrm>
          <a:prstGeom prst="rect">
            <a:avLst/>
          </a:prstGeom>
        </p:spPr>
        <p:txBody>
          <a:bodyPr lIns="91440" tIns="45720" rIns="91440" bIns="45720" anchor="t"/>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spcBef>
                <a:spcPts val="600"/>
              </a:spcBef>
            </a:pPr>
            <a:r>
              <a:rPr lang="en-GB" sz="4400" b="0" dirty="0">
                <a:effectLst/>
                <a:latin typeface="+mj-lt"/>
              </a:rPr>
              <a:t>Assignments</a:t>
            </a:r>
          </a:p>
        </p:txBody>
      </p:sp>
      <p:sp>
        <p:nvSpPr>
          <p:cNvPr id="2" name="Slide Number Placeholder 1"/>
          <p:cNvSpPr>
            <a:spLocks noGrp="1"/>
          </p:cNvSpPr>
          <p:nvPr>
            <p:ph type="sldNum" sz="quarter" idx="12"/>
          </p:nvPr>
        </p:nvSpPr>
        <p:spPr/>
        <p:txBody>
          <a:bodyPr/>
          <a:lstStyle/>
          <a:p>
            <a:fld id="{7ADE8696-1FA9-4DB6-A72F-C4E5ABC90B8D}" type="slidenum">
              <a:rPr lang="en-GB" smtClean="0"/>
              <a:pPr/>
              <a:t>11</a:t>
            </a:fld>
            <a:endParaRPr lang="en-GB" dirty="0"/>
          </a:p>
        </p:txBody>
      </p:sp>
      <p:sp>
        <p:nvSpPr>
          <p:cNvPr id="4" name="Rectangle 3">
            <a:extLst>
              <a:ext uri="{FF2B5EF4-FFF2-40B4-BE49-F238E27FC236}">
                <a16:creationId xmlns:a16="http://schemas.microsoft.com/office/drawing/2014/main" id="{2C10DB31-A8D0-4E9A-B69A-0B3EC48D5845}"/>
              </a:ext>
            </a:extLst>
          </p:cNvPr>
          <p:cNvSpPr/>
          <p:nvPr/>
        </p:nvSpPr>
        <p:spPr>
          <a:xfrm>
            <a:off x="1172901" y="1405354"/>
            <a:ext cx="8943372" cy="954107"/>
          </a:xfrm>
          <a:prstGeom prst="rect">
            <a:avLst/>
          </a:prstGeom>
        </p:spPr>
        <p:txBody>
          <a:bodyPr wrap="square">
            <a:spAutoFit/>
          </a:bodyPr>
          <a:lstStyle/>
          <a:p>
            <a:pPr>
              <a:buClr>
                <a:schemeClr val="tx2"/>
              </a:buClr>
            </a:pPr>
            <a:r>
              <a:rPr lang="en-US" sz="2800" b="1" dirty="0">
                <a:solidFill>
                  <a:schemeClr val="bg1">
                    <a:lumMod val="50000"/>
                  </a:schemeClr>
                </a:solidFill>
              </a:rPr>
              <a:t>Research the general market &amp; industry for your product/service: </a:t>
            </a:r>
            <a:endParaRPr lang="en-GB" sz="2800" b="1" dirty="0">
              <a:solidFill>
                <a:schemeClr val="bg1">
                  <a:lumMod val="50000"/>
                </a:schemeClr>
              </a:solidFill>
            </a:endParaRPr>
          </a:p>
        </p:txBody>
      </p:sp>
    </p:spTree>
    <p:extLst>
      <p:ext uri="{BB962C8B-B14F-4D97-AF65-F5344CB8AC3E}">
        <p14:creationId xmlns:p14="http://schemas.microsoft.com/office/powerpoint/2010/main" val="1151643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07E0CBB6-C5F8-4624-9918-2ABBDA00096C}"/>
              </a:ext>
            </a:extLst>
          </p:cNvPr>
          <p:cNvSpPr txBox="1">
            <a:spLocks noGrp="1"/>
          </p:cNvSpPr>
          <p:nvPr>
            <p:ph type="title"/>
          </p:nvPr>
        </p:nvSpPr>
        <p:spPr>
          <a:xfrm>
            <a:off x="400387" y="566678"/>
            <a:ext cx="9704311" cy="2668423"/>
          </a:xfrm>
          <a:prstGeom prst="rect">
            <a:avLst/>
          </a:prstGeom>
          <a:noFill/>
        </p:spPr>
        <p:txBody>
          <a:bodyPr wrap="square" rtlCol="0">
            <a:spAutoFit/>
          </a:bodyPr>
          <a:lstStyle/>
          <a:p>
            <a:br>
              <a:rPr lang="de-DE" sz="1800" b="1" dirty="0">
                <a:solidFill>
                  <a:srgbClr val="0070C0"/>
                </a:solidFill>
                <a:latin typeface="+mn-lt"/>
              </a:rPr>
            </a:br>
            <a:r>
              <a:rPr lang="de-DE" sz="1800" b="1" dirty="0">
                <a:solidFill>
                  <a:srgbClr val="0070C0"/>
                </a:solidFill>
                <a:latin typeface="+mn-lt"/>
              </a:rPr>
              <a:t> </a:t>
            </a:r>
            <a:r>
              <a:rPr lang="sv-SE" dirty="0">
                <a:solidFill>
                  <a:srgbClr val="0070C0"/>
                </a:solidFill>
                <a:effectLst/>
                <a:cs typeface="Arial"/>
              </a:rPr>
              <a:t>1.3 </a:t>
            </a:r>
            <a:r>
              <a:rPr lang="sv-SE" dirty="0" err="1">
                <a:solidFill>
                  <a:srgbClr val="0070C0"/>
                </a:solidFill>
                <a:cs typeface="Arial"/>
              </a:rPr>
              <a:t>Entreprenurial</a:t>
            </a:r>
            <a:r>
              <a:rPr lang="sv-SE" dirty="0">
                <a:solidFill>
                  <a:srgbClr val="0070C0"/>
                </a:solidFill>
                <a:cs typeface="Arial"/>
              </a:rPr>
              <a:t> </a:t>
            </a:r>
            <a:r>
              <a:rPr lang="sv-SE" dirty="0" err="1">
                <a:solidFill>
                  <a:srgbClr val="0070C0"/>
                </a:solidFill>
                <a:cs typeface="Arial"/>
              </a:rPr>
              <a:t>activity</a:t>
            </a:r>
            <a:br>
              <a:rPr lang="en-US" sz="3600" b="1" i="1" dirty="0">
                <a:latin typeface="Arial" panose="020B0604020202020204" pitchFamily="34" charset="0"/>
                <a:cs typeface="Arial" panose="020B0604020202020204" pitchFamily="34" charset="0"/>
              </a:rPr>
            </a:br>
            <a:br>
              <a:rPr lang="en-US" sz="3600" b="1" i="1" dirty="0">
                <a:latin typeface="Arial" panose="020B0604020202020204" pitchFamily="34" charset="0"/>
                <a:cs typeface="Arial" panose="020B0604020202020204" pitchFamily="34" charset="0"/>
              </a:rPr>
            </a:br>
            <a:r>
              <a:rPr lang="en-US" sz="3600" b="1" i="1" dirty="0">
                <a:solidFill>
                  <a:srgbClr val="EE297B"/>
                </a:solidFill>
                <a:latin typeface="Arial"/>
                <a:cs typeface="Arial"/>
              </a:rPr>
              <a:t>	</a:t>
            </a:r>
            <a:br>
              <a:rPr lang="sv-SE" sz="3600" b="1" i="1" dirty="0">
                <a:latin typeface="Arial" panose="020B0604020202020204" pitchFamily="34" charset="0"/>
                <a:cs typeface="Arial" panose="020B0604020202020204" pitchFamily="34" charset="0"/>
              </a:rPr>
            </a:br>
            <a:br>
              <a:rPr lang="sv-SE" sz="3600" b="1" i="1"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385EB056-EB2B-4BF7-BC07-204AA5F761BF}"/>
              </a:ext>
            </a:extLst>
          </p:cNvPr>
          <p:cNvSpPr/>
          <p:nvPr/>
        </p:nvSpPr>
        <p:spPr>
          <a:xfrm>
            <a:off x="1589315" y="2512278"/>
            <a:ext cx="9433033" cy="830997"/>
          </a:xfrm>
          <a:prstGeom prst="rect">
            <a:avLst/>
          </a:prstGeom>
        </p:spPr>
        <p:txBody>
          <a:bodyPr wrap="square" lIns="91440" tIns="45720" rIns="91440" bIns="45720" anchor="t">
            <a:spAutoFit/>
          </a:bodyPr>
          <a:lstStyle/>
          <a:p>
            <a:r>
              <a:rPr lang="sv-SE" sz="2000" b="1" dirty="0">
                <a:solidFill>
                  <a:schemeClr val="accent1"/>
                </a:solidFill>
                <a:latin typeface="Arial" panose="020B0604020202020204" pitchFamily="34" charset="0"/>
                <a:cs typeface="Arial" panose="020B0604020202020204" pitchFamily="34" charset="0"/>
              </a:rPr>
              <a:t>1.3.1 </a:t>
            </a:r>
            <a:r>
              <a:rPr lang="en-US" sz="2000" b="1" dirty="0">
                <a:solidFill>
                  <a:schemeClr val="accent1"/>
                </a:solidFill>
                <a:latin typeface="Arial" panose="020B0604020202020204" pitchFamily="34" charset="0"/>
                <a:cs typeface="Arial" panose="020B0604020202020204" pitchFamily="34" charset="0"/>
              </a:rPr>
              <a:t>Ideas</a:t>
            </a:r>
          </a:p>
          <a:p>
            <a:r>
              <a:rPr lang="en-US" sz="2800" b="1" dirty="0">
                <a:solidFill>
                  <a:schemeClr val="accent1"/>
                </a:solidFill>
                <a:latin typeface="Arial"/>
                <a:cs typeface="Arial"/>
              </a:rPr>
              <a:t>1.3.2 Opportunity evaluation and market research</a:t>
            </a:r>
            <a:endParaRPr lang="sv-SE" sz="2800" b="1" dirty="0">
              <a:solidFill>
                <a:schemeClr val="accent1"/>
              </a:solidFill>
              <a:latin typeface="Arial"/>
              <a:cs typeface="Arial"/>
            </a:endParaRPr>
          </a:p>
        </p:txBody>
      </p:sp>
    </p:spTree>
    <p:extLst>
      <p:ext uri="{BB962C8B-B14F-4D97-AF65-F5344CB8AC3E}">
        <p14:creationId xmlns:p14="http://schemas.microsoft.com/office/powerpoint/2010/main" val="337045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6719" y="1507934"/>
            <a:ext cx="8229600" cy="3504869"/>
          </a:xfrm>
        </p:spPr>
        <p:txBody>
          <a:bodyPr>
            <a:normAutofit/>
          </a:bodyPr>
          <a:lstStyle/>
          <a:p>
            <a:pPr>
              <a:spcBef>
                <a:spcPts val="0"/>
              </a:spcBef>
              <a:spcAft>
                <a:spcPts val="1200"/>
              </a:spcAft>
              <a:buClr>
                <a:schemeClr val="tx2"/>
              </a:buClr>
              <a:buFont typeface="Wingdings" panose="05000000000000000000" pitchFamily="2" charset="2"/>
              <a:buChar char="Ø"/>
            </a:pPr>
            <a:r>
              <a:rPr lang="en-GB" dirty="0">
                <a:solidFill>
                  <a:schemeClr val="bg1">
                    <a:lumMod val="50000"/>
                  </a:schemeClr>
                </a:solidFill>
              </a:rPr>
              <a:t>An industry is likely to comprise a number of markets</a:t>
            </a:r>
          </a:p>
          <a:p>
            <a:pPr>
              <a:spcBef>
                <a:spcPts val="0"/>
              </a:spcBef>
              <a:spcAft>
                <a:spcPts val="1200"/>
              </a:spcAft>
              <a:buClr>
                <a:schemeClr val="tx2"/>
              </a:buClr>
              <a:buFont typeface="Wingdings" panose="05000000000000000000" pitchFamily="2" charset="2"/>
              <a:buChar char="Ø"/>
            </a:pPr>
            <a:r>
              <a:rPr lang="en-GB" dirty="0">
                <a:solidFill>
                  <a:schemeClr val="bg1">
                    <a:lumMod val="50000"/>
                  </a:schemeClr>
                </a:solidFill>
              </a:rPr>
              <a:t>It is made up from any group of firms that supply these markets</a:t>
            </a:r>
          </a:p>
          <a:p>
            <a:pPr>
              <a:spcBef>
                <a:spcPts val="0"/>
              </a:spcBef>
              <a:spcAft>
                <a:spcPts val="1200"/>
              </a:spcAft>
              <a:buClr>
                <a:schemeClr val="tx2"/>
              </a:buClr>
              <a:buFont typeface="Wingdings" panose="05000000000000000000" pitchFamily="2" charset="2"/>
              <a:buChar char="Ø"/>
            </a:pPr>
            <a:r>
              <a:rPr lang="en-GB" dirty="0">
                <a:solidFill>
                  <a:schemeClr val="bg1">
                    <a:lumMod val="50000"/>
                  </a:schemeClr>
                </a:solidFill>
              </a:rPr>
              <a:t>These markets are likely to comprise a number of market segments</a:t>
            </a:r>
          </a:p>
          <a:p>
            <a:pPr>
              <a:spcBef>
                <a:spcPts val="0"/>
              </a:spcBef>
              <a:spcAft>
                <a:spcPts val="1200"/>
              </a:spcAft>
              <a:buClr>
                <a:schemeClr val="tx2"/>
              </a:buClr>
              <a:buFont typeface="Wingdings" panose="05000000000000000000" pitchFamily="2" charset="2"/>
              <a:buChar char="Ø"/>
            </a:pPr>
            <a:r>
              <a:rPr lang="en-GB" dirty="0">
                <a:solidFill>
                  <a:schemeClr val="bg1">
                    <a:lumMod val="50000"/>
                  </a:schemeClr>
                </a:solidFill>
              </a:rPr>
              <a:t>All the companies in an industry do not compete in every market segment</a:t>
            </a:r>
          </a:p>
        </p:txBody>
      </p:sp>
      <p:sp>
        <p:nvSpPr>
          <p:cNvPr id="4" name="Title 2"/>
          <p:cNvSpPr txBox="1">
            <a:spLocks/>
          </p:cNvSpPr>
          <p:nvPr/>
        </p:nvSpPr>
        <p:spPr>
          <a:xfrm>
            <a:off x="834075" y="244998"/>
            <a:ext cx="8229600" cy="1600200"/>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dirty="0">
                <a:effectLst/>
                <a:latin typeface="+mj-lt"/>
              </a:rPr>
              <a:t>Market/industry definitions</a:t>
            </a:r>
          </a:p>
        </p:txBody>
      </p:sp>
      <p:sp>
        <p:nvSpPr>
          <p:cNvPr id="2" name="Slide Number Placeholder 1"/>
          <p:cNvSpPr>
            <a:spLocks noGrp="1"/>
          </p:cNvSpPr>
          <p:nvPr>
            <p:ph type="sldNum" sz="quarter" idx="12"/>
          </p:nvPr>
        </p:nvSpPr>
        <p:spPr/>
        <p:txBody>
          <a:bodyPr/>
          <a:lstStyle/>
          <a:p>
            <a:fld id="{7ADE8696-1FA9-4DB6-A72F-C4E5ABC90B8D}" type="slidenum">
              <a:rPr lang="en-GB" smtClean="0"/>
              <a:pPr/>
              <a:t>3</a:t>
            </a:fld>
            <a:endParaRPr lang="en-GB" dirty="0"/>
          </a:p>
        </p:txBody>
      </p:sp>
    </p:spTree>
    <p:extLst>
      <p:ext uri="{BB962C8B-B14F-4D97-AF65-F5344CB8AC3E}">
        <p14:creationId xmlns:p14="http://schemas.microsoft.com/office/powerpoint/2010/main" val="1982702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125216" y="1268760"/>
            <a:ext cx="3754760" cy="3629000"/>
          </a:xfrm>
        </p:spPr>
        <p:txBody>
          <a:bodyPr>
            <a:normAutofit/>
          </a:bodyPr>
          <a:lstStyle/>
          <a:p>
            <a:pPr marL="0" indent="0">
              <a:buClr>
                <a:schemeClr val="tx2"/>
              </a:buClr>
              <a:buNone/>
            </a:pPr>
            <a:r>
              <a:rPr lang="en-GB" sz="3000" b="1" dirty="0">
                <a:solidFill>
                  <a:schemeClr val="tx2"/>
                </a:solidFill>
              </a:rPr>
              <a:t>Life cycle</a:t>
            </a:r>
          </a:p>
          <a:p>
            <a:pPr>
              <a:buClr>
                <a:schemeClr val="tx2"/>
              </a:buClr>
              <a:buFont typeface="Wingdings" panose="05000000000000000000" pitchFamily="2" charset="2"/>
              <a:buChar char="Ø"/>
            </a:pPr>
            <a:r>
              <a:rPr lang="en-GB" b="1" dirty="0">
                <a:solidFill>
                  <a:schemeClr val="bg1">
                    <a:lumMod val="50000"/>
                  </a:schemeClr>
                </a:solidFill>
              </a:rPr>
              <a:t>Completely new </a:t>
            </a:r>
          </a:p>
          <a:p>
            <a:pPr>
              <a:buClr>
                <a:schemeClr val="tx2"/>
              </a:buClr>
              <a:buFont typeface="Wingdings" panose="05000000000000000000" pitchFamily="2" charset="2"/>
              <a:buChar char="Ø"/>
            </a:pPr>
            <a:r>
              <a:rPr lang="en-GB" b="1" dirty="0">
                <a:solidFill>
                  <a:schemeClr val="bg1">
                    <a:lumMod val="50000"/>
                  </a:schemeClr>
                </a:solidFill>
              </a:rPr>
              <a:t>Emerging</a:t>
            </a:r>
          </a:p>
          <a:p>
            <a:pPr>
              <a:buClr>
                <a:schemeClr val="tx2"/>
              </a:buClr>
              <a:buFont typeface="Wingdings" panose="05000000000000000000" pitchFamily="2" charset="2"/>
              <a:buChar char="Ø"/>
            </a:pPr>
            <a:r>
              <a:rPr lang="en-GB" dirty="0">
                <a:solidFill>
                  <a:schemeClr val="bg1">
                    <a:lumMod val="50000"/>
                  </a:schemeClr>
                </a:solidFill>
              </a:rPr>
              <a:t>Growing</a:t>
            </a:r>
          </a:p>
          <a:p>
            <a:pPr>
              <a:buClr>
                <a:schemeClr val="tx2"/>
              </a:buClr>
              <a:buFont typeface="Wingdings" panose="05000000000000000000" pitchFamily="2" charset="2"/>
              <a:buChar char="Ø"/>
            </a:pPr>
            <a:r>
              <a:rPr lang="en-GB" b="1" dirty="0">
                <a:solidFill>
                  <a:schemeClr val="bg1">
                    <a:lumMod val="50000"/>
                  </a:schemeClr>
                </a:solidFill>
              </a:rPr>
              <a:t>Mature</a:t>
            </a:r>
          </a:p>
          <a:p>
            <a:pPr>
              <a:buClr>
                <a:schemeClr val="tx2"/>
              </a:buClr>
              <a:buFont typeface="Wingdings" panose="05000000000000000000" pitchFamily="2" charset="2"/>
              <a:buChar char="Ø"/>
            </a:pPr>
            <a:r>
              <a:rPr lang="en-GB" b="1" dirty="0">
                <a:solidFill>
                  <a:schemeClr val="bg1">
                    <a:lumMod val="50000"/>
                  </a:schemeClr>
                </a:solidFill>
              </a:rPr>
              <a:t>Declining</a:t>
            </a:r>
            <a:endParaRPr lang="en-GB" dirty="0">
              <a:solidFill>
                <a:schemeClr val="bg1">
                  <a:lumMod val="50000"/>
                </a:schemeClr>
              </a:solidFill>
            </a:endParaRPr>
          </a:p>
          <a:p>
            <a:pPr marL="0" indent="0">
              <a:buClr>
                <a:schemeClr val="tx2"/>
              </a:buClr>
              <a:buNone/>
            </a:pPr>
            <a:endParaRPr lang="en-GB" sz="3000" b="1" dirty="0"/>
          </a:p>
        </p:txBody>
      </p:sp>
      <p:sp>
        <p:nvSpPr>
          <p:cNvPr id="5" name="Title 2"/>
          <p:cNvSpPr txBox="1">
            <a:spLocks/>
          </p:cNvSpPr>
          <p:nvPr/>
        </p:nvSpPr>
        <p:spPr>
          <a:xfrm>
            <a:off x="619944" y="189274"/>
            <a:ext cx="8229600" cy="758302"/>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Market/industry typologies</a:t>
            </a:r>
          </a:p>
        </p:txBody>
      </p:sp>
      <p:sp>
        <p:nvSpPr>
          <p:cNvPr id="6" name="Content Placeholder 3"/>
          <p:cNvSpPr txBox="1">
            <a:spLocks/>
          </p:cNvSpPr>
          <p:nvPr/>
        </p:nvSpPr>
        <p:spPr>
          <a:xfrm>
            <a:off x="6085656" y="1196752"/>
            <a:ext cx="3754760" cy="1800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000" b="1"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800" b="1"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000" b="1"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Clr>
                <a:schemeClr val="tx2"/>
              </a:buClr>
              <a:buNone/>
            </a:pPr>
            <a:r>
              <a:rPr lang="en-GB" dirty="0">
                <a:solidFill>
                  <a:schemeClr val="tx2"/>
                </a:solidFill>
              </a:rPr>
              <a:t>Concentration</a:t>
            </a:r>
          </a:p>
          <a:p>
            <a:pPr>
              <a:buClr>
                <a:schemeClr val="tx2"/>
              </a:buClr>
              <a:buFont typeface="Wingdings" panose="05000000000000000000" pitchFamily="2" charset="2"/>
              <a:buChar char="Ø"/>
            </a:pPr>
            <a:r>
              <a:rPr lang="en-GB" sz="2800" dirty="0">
                <a:solidFill>
                  <a:schemeClr val="bg1">
                    <a:lumMod val="50000"/>
                  </a:schemeClr>
                </a:solidFill>
              </a:rPr>
              <a:t>Fragmented</a:t>
            </a:r>
          </a:p>
          <a:p>
            <a:pPr>
              <a:buClr>
                <a:schemeClr val="tx2"/>
              </a:buClr>
              <a:buFont typeface="Wingdings" panose="05000000000000000000" pitchFamily="2" charset="2"/>
              <a:buChar char="Ø"/>
            </a:pPr>
            <a:r>
              <a:rPr lang="en-GB" sz="2800" dirty="0">
                <a:solidFill>
                  <a:schemeClr val="bg1">
                    <a:lumMod val="50000"/>
                  </a:schemeClr>
                </a:solidFill>
              </a:rPr>
              <a:t>Consolidated</a:t>
            </a:r>
          </a:p>
          <a:p>
            <a:pPr>
              <a:lnSpc>
                <a:spcPct val="150000"/>
              </a:lnSpc>
              <a:buClr>
                <a:schemeClr val="tx2"/>
              </a:buClr>
              <a:buFont typeface="Wingdings" panose="05000000000000000000" pitchFamily="2" charset="2"/>
              <a:buChar char="Ø"/>
            </a:pPr>
            <a:endParaRPr lang="en-GB" dirty="0"/>
          </a:p>
        </p:txBody>
      </p:sp>
      <p:sp>
        <p:nvSpPr>
          <p:cNvPr id="7" name="Content Placeholder 3"/>
          <p:cNvSpPr txBox="1">
            <a:spLocks/>
          </p:cNvSpPr>
          <p:nvPr/>
        </p:nvSpPr>
        <p:spPr>
          <a:xfrm>
            <a:off x="6096000" y="3356992"/>
            <a:ext cx="3754760" cy="1872208"/>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000" b="1"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800" b="1"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000" b="1"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Clr>
                <a:schemeClr val="tx2"/>
              </a:buClr>
              <a:buNone/>
            </a:pPr>
            <a:r>
              <a:rPr lang="en-GB" sz="3900" dirty="0">
                <a:solidFill>
                  <a:schemeClr val="tx2"/>
                </a:solidFill>
              </a:rPr>
              <a:t>Geographic extent</a:t>
            </a:r>
          </a:p>
          <a:p>
            <a:pPr>
              <a:buClr>
                <a:schemeClr val="tx2"/>
              </a:buClr>
              <a:buFont typeface="Wingdings" panose="05000000000000000000" pitchFamily="2" charset="2"/>
              <a:buChar char="Ø"/>
            </a:pPr>
            <a:r>
              <a:rPr lang="en-GB" sz="3600" dirty="0">
                <a:solidFill>
                  <a:schemeClr val="bg1">
                    <a:lumMod val="50000"/>
                  </a:schemeClr>
                </a:solidFill>
              </a:rPr>
              <a:t>Local, regional, national</a:t>
            </a:r>
          </a:p>
          <a:p>
            <a:pPr>
              <a:buClr>
                <a:schemeClr val="tx2"/>
              </a:buClr>
              <a:buFont typeface="Wingdings" panose="05000000000000000000" pitchFamily="2" charset="2"/>
              <a:buChar char="Ø"/>
            </a:pPr>
            <a:r>
              <a:rPr lang="en-GB" sz="3600" dirty="0">
                <a:solidFill>
                  <a:schemeClr val="bg1">
                    <a:lumMod val="50000"/>
                  </a:schemeClr>
                </a:solidFill>
              </a:rPr>
              <a:t>Global</a:t>
            </a:r>
          </a:p>
          <a:p>
            <a:pPr>
              <a:lnSpc>
                <a:spcPct val="150000"/>
              </a:lnSpc>
              <a:buClr>
                <a:schemeClr val="tx2"/>
              </a:buClr>
              <a:buFont typeface="Wingdings" panose="05000000000000000000" pitchFamily="2" charset="2"/>
              <a:buChar char="Ø"/>
            </a:pPr>
            <a:endParaRPr lang="en-GB" dirty="0"/>
          </a:p>
        </p:txBody>
      </p:sp>
      <p:grpSp>
        <p:nvGrpSpPr>
          <p:cNvPr id="19" name="Group 18"/>
          <p:cNvGrpSpPr/>
          <p:nvPr/>
        </p:nvGrpSpPr>
        <p:grpSpPr>
          <a:xfrm>
            <a:off x="1649424" y="4043574"/>
            <a:ext cx="3960440" cy="2016224"/>
            <a:chOff x="611560" y="4437113"/>
            <a:chExt cx="3960440" cy="2016224"/>
          </a:xfrm>
        </p:grpSpPr>
        <p:cxnSp>
          <p:nvCxnSpPr>
            <p:cNvPr id="3" name="Straight Connector 2"/>
            <p:cNvCxnSpPr/>
            <p:nvPr/>
          </p:nvCxnSpPr>
          <p:spPr>
            <a:xfrm flipH="1">
              <a:off x="611560" y="4869160"/>
              <a:ext cx="2589" cy="15841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11560" y="6441743"/>
              <a:ext cx="3456384" cy="11593"/>
            </a:xfrm>
            <a:prstGeom prst="line">
              <a:avLst/>
            </a:prstGeom>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614149" y="5255818"/>
              <a:ext cx="3152633" cy="1185925"/>
            </a:xfrm>
            <a:custGeom>
              <a:avLst/>
              <a:gdLst>
                <a:gd name="connsiteX0" fmla="*/ 0 w 3152633"/>
                <a:gd name="connsiteY0" fmla="*/ 1185925 h 1185925"/>
                <a:gd name="connsiteX1" fmla="*/ 313899 w 3152633"/>
                <a:gd name="connsiteY1" fmla="*/ 1035800 h 1185925"/>
                <a:gd name="connsiteX2" fmla="*/ 736979 w 3152633"/>
                <a:gd name="connsiteY2" fmla="*/ 762845 h 1185925"/>
                <a:gd name="connsiteX3" fmla="*/ 1269242 w 3152633"/>
                <a:gd name="connsiteY3" fmla="*/ 162343 h 1185925"/>
                <a:gd name="connsiteX4" fmla="*/ 2429302 w 3152633"/>
                <a:gd name="connsiteY4" fmla="*/ 39513 h 1185925"/>
                <a:gd name="connsiteX5" fmla="*/ 3152633 w 3152633"/>
                <a:gd name="connsiteY5" fmla="*/ 749197 h 118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52633" h="1185925">
                  <a:moveTo>
                    <a:pt x="0" y="1185925"/>
                  </a:moveTo>
                  <a:cubicBezTo>
                    <a:pt x="95534" y="1146119"/>
                    <a:pt x="191069" y="1106313"/>
                    <a:pt x="313899" y="1035800"/>
                  </a:cubicBezTo>
                  <a:cubicBezTo>
                    <a:pt x="436729" y="965287"/>
                    <a:pt x="577755" y="908421"/>
                    <a:pt x="736979" y="762845"/>
                  </a:cubicBezTo>
                  <a:cubicBezTo>
                    <a:pt x="896203" y="617269"/>
                    <a:pt x="987188" y="282898"/>
                    <a:pt x="1269242" y="162343"/>
                  </a:cubicBezTo>
                  <a:cubicBezTo>
                    <a:pt x="1551296" y="41788"/>
                    <a:pt x="2115404" y="-58296"/>
                    <a:pt x="2429302" y="39513"/>
                  </a:cubicBezTo>
                  <a:cubicBezTo>
                    <a:pt x="2743200" y="137322"/>
                    <a:pt x="2947916" y="443259"/>
                    <a:pt x="3152633" y="749197"/>
                  </a:cubicBezTo>
                </a:path>
              </a:pathLst>
            </a:custGeom>
            <a:noFill/>
            <a:ln>
              <a:solidFill>
                <a:schemeClr val="tx2"/>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rot="16200000">
              <a:off x="549425" y="5147320"/>
              <a:ext cx="1728192" cy="307777"/>
            </a:xfrm>
            <a:prstGeom prst="rect">
              <a:avLst/>
            </a:prstGeom>
            <a:noFill/>
          </p:spPr>
          <p:txBody>
            <a:bodyPr wrap="square" rtlCol="0">
              <a:spAutoFit/>
            </a:bodyPr>
            <a:lstStyle/>
            <a:p>
              <a:pPr algn="ctr"/>
              <a:r>
                <a:rPr lang="en-GB" sz="1400" b="1" dirty="0">
                  <a:solidFill>
                    <a:schemeClr val="bg1">
                      <a:lumMod val="50000"/>
                    </a:schemeClr>
                  </a:solidFill>
                </a:rPr>
                <a:t>Growing</a:t>
              </a:r>
            </a:p>
          </p:txBody>
        </p:sp>
        <p:sp>
          <p:nvSpPr>
            <p:cNvPr id="13" name="TextBox 12"/>
            <p:cNvSpPr txBox="1"/>
            <p:nvPr/>
          </p:nvSpPr>
          <p:spPr>
            <a:xfrm rot="16200000">
              <a:off x="169639" y="5423758"/>
              <a:ext cx="1728192" cy="307777"/>
            </a:xfrm>
            <a:prstGeom prst="rect">
              <a:avLst/>
            </a:prstGeom>
            <a:noFill/>
          </p:spPr>
          <p:txBody>
            <a:bodyPr wrap="square" rtlCol="0">
              <a:spAutoFit/>
            </a:bodyPr>
            <a:lstStyle/>
            <a:p>
              <a:pPr algn="ctr"/>
              <a:r>
                <a:rPr lang="en-GB" sz="1400" b="1" dirty="0">
                  <a:solidFill>
                    <a:schemeClr val="bg1">
                      <a:lumMod val="50000"/>
                    </a:schemeClr>
                  </a:solidFill>
                </a:rPr>
                <a:t>Emerging</a:t>
              </a:r>
            </a:p>
          </p:txBody>
        </p:sp>
        <p:sp>
          <p:nvSpPr>
            <p:cNvPr id="14" name="TextBox 13"/>
            <p:cNvSpPr txBox="1"/>
            <p:nvPr/>
          </p:nvSpPr>
          <p:spPr>
            <a:xfrm rot="16200000">
              <a:off x="-98647" y="5435352"/>
              <a:ext cx="1728192" cy="307777"/>
            </a:xfrm>
            <a:prstGeom prst="rect">
              <a:avLst/>
            </a:prstGeom>
            <a:noFill/>
          </p:spPr>
          <p:txBody>
            <a:bodyPr wrap="square" rtlCol="0">
              <a:spAutoFit/>
            </a:bodyPr>
            <a:lstStyle/>
            <a:p>
              <a:pPr algn="ctr"/>
              <a:r>
                <a:rPr lang="en-GB" sz="1400" b="1" dirty="0">
                  <a:solidFill>
                    <a:schemeClr val="bg1">
                      <a:lumMod val="50000"/>
                    </a:schemeClr>
                  </a:solidFill>
                </a:rPr>
                <a:t>Completely new</a:t>
              </a:r>
            </a:p>
          </p:txBody>
        </p:sp>
        <p:sp>
          <p:nvSpPr>
            <p:cNvPr id="15" name="TextBox 14"/>
            <p:cNvSpPr txBox="1"/>
            <p:nvPr/>
          </p:nvSpPr>
          <p:spPr>
            <a:xfrm>
              <a:off x="1603684" y="4869160"/>
              <a:ext cx="1728192" cy="307777"/>
            </a:xfrm>
            <a:prstGeom prst="rect">
              <a:avLst/>
            </a:prstGeom>
            <a:noFill/>
          </p:spPr>
          <p:txBody>
            <a:bodyPr wrap="square" rtlCol="0">
              <a:spAutoFit/>
            </a:bodyPr>
            <a:lstStyle/>
            <a:p>
              <a:pPr algn="ctr"/>
              <a:r>
                <a:rPr lang="en-GB" sz="1400" b="1" dirty="0">
                  <a:solidFill>
                    <a:schemeClr val="bg1">
                      <a:lumMod val="50000"/>
                    </a:schemeClr>
                  </a:solidFill>
                </a:rPr>
                <a:t>Mature</a:t>
              </a:r>
            </a:p>
          </p:txBody>
        </p:sp>
        <p:sp>
          <p:nvSpPr>
            <p:cNvPr id="16" name="TextBox 15"/>
            <p:cNvSpPr txBox="1"/>
            <p:nvPr/>
          </p:nvSpPr>
          <p:spPr>
            <a:xfrm>
              <a:off x="2843808" y="5929535"/>
              <a:ext cx="1728192" cy="307777"/>
            </a:xfrm>
            <a:prstGeom prst="rect">
              <a:avLst/>
            </a:prstGeom>
            <a:noFill/>
          </p:spPr>
          <p:txBody>
            <a:bodyPr wrap="square" rtlCol="0">
              <a:spAutoFit/>
            </a:bodyPr>
            <a:lstStyle/>
            <a:p>
              <a:pPr algn="ctr"/>
              <a:r>
                <a:rPr lang="en-GB" sz="1400" b="1" dirty="0">
                  <a:solidFill>
                    <a:schemeClr val="bg1">
                      <a:lumMod val="50000"/>
                    </a:schemeClr>
                  </a:solidFill>
                </a:rPr>
                <a:t>Declining</a:t>
              </a:r>
            </a:p>
          </p:txBody>
        </p:sp>
      </p:grpSp>
      <p:sp>
        <p:nvSpPr>
          <p:cNvPr id="2" name="Slide Number Placeholder 1"/>
          <p:cNvSpPr>
            <a:spLocks noGrp="1"/>
          </p:cNvSpPr>
          <p:nvPr>
            <p:ph type="sldNum" sz="quarter" idx="12"/>
          </p:nvPr>
        </p:nvSpPr>
        <p:spPr/>
        <p:txBody>
          <a:bodyPr/>
          <a:lstStyle/>
          <a:p>
            <a:fld id="{7ADE8696-1FA9-4DB6-A72F-C4E5ABC90B8D}" type="slidenum">
              <a:rPr lang="en-GB" smtClean="0"/>
              <a:pPr/>
              <a:t>4</a:t>
            </a:fld>
            <a:endParaRPr lang="en-GB" dirty="0"/>
          </a:p>
        </p:txBody>
      </p:sp>
    </p:spTree>
    <p:extLst>
      <p:ext uri="{BB962C8B-B14F-4D97-AF65-F5344CB8AC3E}">
        <p14:creationId xmlns:p14="http://schemas.microsoft.com/office/powerpoint/2010/main" val="53799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1524000" y="141922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GB"/>
          </a:p>
        </p:txBody>
      </p:sp>
      <p:sp>
        <p:nvSpPr>
          <p:cNvPr id="14" name="Content Placeholder 13"/>
          <p:cNvSpPr>
            <a:spLocks noGrp="1"/>
          </p:cNvSpPr>
          <p:nvPr>
            <p:ph idx="1"/>
          </p:nvPr>
        </p:nvSpPr>
        <p:spPr>
          <a:xfrm>
            <a:off x="5011893" y="1832120"/>
            <a:ext cx="5617470" cy="4186715"/>
          </a:xfrm>
        </p:spPr>
        <p:txBody>
          <a:bodyPr>
            <a:normAutofit/>
          </a:bodyPr>
          <a:lstStyle/>
          <a:p>
            <a:pPr marL="514350" indent="-514350">
              <a:lnSpc>
                <a:spcPct val="120000"/>
              </a:lnSpc>
              <a:spcBef>
                <a:spcPts val="0"/>
              </a:spcBef>
              <a:buFont typeface="+mj-lt"/>
              <a:buAutoNum type="arabicPeriod"/>
            </a:pPr>
            <a:r>
              <a:rPr lang="en-GB" dirty="0">
                <a:solidFill>
                  <a:schemeClr val="bg1">
                    <a:lumMod val="50000"/>
                  </a:schemeClr>
                </a:solidFill>
              </a:rPr>
              <a:t>Why are the product/markets converging?</a:t>
            </a:r>
          </a:p>
          <a:p>
            <a:pPr marL="514350" indent="-514350">
              <a:lnSpc>
                <a:spcPct val="120000"/>
              </a:lnSpc>
              <a:spcBef>
                <a:spcPts val="0"/>
              </a:spcBef>
              <a:buFont typeface="+mj-lt"/>
              <a:buAutoNum type="arabicPeriod"/>
            </a:pPr>
            <a:r>
              <a:rPr lang="en-GB" dirty="0">
                <a:solidFill>
                  <a:schemeClr val="bg1">
                    <a:lumMod val="50000"/>
                  </a:schemeClr>
                </a:solidFill>
              </a:rPr>
              <a:t>How might you describe this new industry? What is its commercial potential?</a:t>
            </a:r>
          </a:p>
          <a:p>
            <a:pPr marL="514350" indent="-514350">
              <a:lnSpc>
                <a:spcPct val="120000"/>
              </a:lnSpc>
              <a:spcBef>
                <a:spcPts val="0"/>
              </a:spcBef>
              <a:buFont typeface="+mj-lt"/>
              <a:buAutoNum type="arabicPeriod"/>
            </a:pPr>
            <a:r>
              <a:rPr lang="en-GB" dirty="0">
                <a:solidFill>
                  <a:schemeClr val="bg1">
                    <a:lumMod val="50000"/>
                  </a:schemeClr>
                </a:solidFill>
              </a:rPr>
              <a:t>Where are the opportunities for start-ups in this new industry?</a:t>
            </a:r>
          </a:p>
        </p:txBody>
      </p:sp>
      <p:sp>
        <p:nvSpPr>
          <p:cNvPr id="15" name="Title 2"/>
          <p:cNvSpPr txBox="1">
            <a:spLocks/>
          </p:cNvSpPr>
          <p:nvPr/>
        </p:nvSpPr>
        <p:spPr>
          <a:xfrm>
            <a:off x="668895" y="188637"/>
            <a:ext cx="7151733" cy="936104"/>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spcBef>
                <a:spcPts val="600"/>
              </a:spcBef>
            </a:pPr>
            <a:r>
              <a:rPr lang="en-GB" sz="4400" b="0" dirty="0">
                <a:effectLst/>
                <a:latin typeface="+mj-lt"/>
              </a:rPr>
              <a:t>New-to-the-world industries</a:t>
            </a:r>
          </a:p>
        </p:txBody>
      </p:sp>
      <p:sp>
        <p:nvSpPr>
          <p:cNvPr id="2" name="Slide Number Placeholder 1"/>
          <p:cNvSpPr>
            <a:spLocks noGrp="1"/>
          </p:cNvSpPr>
          <p:nvPr>
            <p:ph type="sldNum" sz="quarter" idx="12"/>
          </p:nvPr>
        </p:nvSpPr>
        <p:spPr/>
        <p:txBody>
          <a:bodyPr/>
          <a:lstStyle/>
          <a:p>
            <a:fld id="{C3F65BB1-9206-4D7F-97F9-47DCC7DC6334}" type="slidenum">
              <a:rPr lang="en-GB" smtClean="0"/>
              <a:pPr/>
              <a:t>5</a:t>
            </a:fld>
            <a:endParaRPr lang="en-GB" dirty="0"/>
          </a:p>
        </p:txBody>
      </p:sp>
      <p:pic>
        <p:nvPicPr>
          <p:cNvPr id="13" name="Picture 12" descr="C:\Users\pburns\AppData\Local\Microsoft\Windows\Temporary Internet Files\Content.IE5\9MWAM7LW\MC900433865[1].png">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9496" y="6453966"/>
            <a:ext cx="359410" cy="359410"/>
          </a:xfrm>
          <a:prstGeom prst="rect">
            <a:avLst/>
          </a:prstGeom>
          <a:noFill/>
          <a:effectLst>
            <a:softEdge rad="12700"/>
          </a:effectLst>
        </p:spPr>
      </p:pic>
      <p:pic>
        <p:nvPicPr>
          <p:cNvPr id="1026" name="Picture 2" descr="The 7 Biggest Technology Trends In 2020 Everyone Must Get Ready For Now"/>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9733" y="2280523"/>
            <a:ext cx="3728439" cy="280800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575005"/>
      </p:ext>
    </p:extLst>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291554316"/>
              </p:ext>
            </p:extLst>
          </p:nvPr>
        </p:nvGraphicFramePr>
        <p:xfrm>
          <a:off x="1503583" y="910741"/>
          <a:ext cx="8717561" cy="4908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txBox="1">
            <a:spLocks/>
          </p:cNvSpPr>
          <p:nvPr/>
        </p:nvSpPr>
        <p:spPr>
          <a:xfrm>
            <a:off x="1354936" y="111004"/>
            <a:ext cx="8229600" cy="632006"/>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Market size definitions</a:t>
            </a:r>
          </a:p>
        </p:txBody>
      </p:sp>
      <p:sp>
        <p:nvSpPr>
          <p:cNvPr id="4" name="TextBox 3"/>
          <p:cNvSpPr txBox="1"/>
          <p:nvPr/>
        </p:nvSpPr>
        <p:spPr>
          <a:xfrm>
            <a:off x="546104" y="1038906"/>
            <a:ext cx="2467506" cy="1200329"/>
          </a:xfrm>
          <a:prstGeom prst="rect">
            <a:avLst/>
          </a:prstGeom>
          <a:noFill/>
        </p:spPr>
        <p:txBody>
          <a:bodyPr wrap="square" rtlCol="0">
            <a:spAutoFit/>
          </a:bodyPr>
          <a:lstStyle/>
          <a:p>
            <a:r>
              <a:rPr lang="en-GB" b="1" dirty="0"/>
              <a:t>Size of a general market that might be interested in buying the product</a:t>
            </a:r>
          </a:p>
        </p:txBody>
      </p:sp>
      <p:sp>
        <p:nvSpPr>
          <p:cNvPr id="5" name="TextBox 4"/>
          <p:cNvSpPr txBox="1"/>
          <p:nvPr/>
        </p:nvSpPr>
        <p:spPr>
          <a:xfrm>
            <a:off x="546104" y="2804448"/>
            <a:ext cx="1728192" cy="1477328"/>
          </a:xfrm>
          <a:prstGeom prst="rect">
            <a:avLst/>
          </a:prstGeom>
          <a:noFill/>
        </p:spPr>
        <p:txBody>
          <a:bodyPr wrap="square" rtlCol="0">
            <a:spAutoFit/>
          </a:bodyPr>
          <a:lstStyle/>
          <a:p>
            <a:r>
              <a:rPr lang="en-GB" b="1" dirty="0">
                <a:solidFill>
                  <a:schemeClr val="tx1">
                    <a:lumMod val="75000"/>
                    <a:lumOff val="25000"/>
                  </a:schemeClr>
                </a:solidFill>
              </a:rPr>
              <a:t>Size of the potential market who are available to buy your product</a:t>
            </a:r>
          </a:p>
        </p:txBody>
      </p:sp>
      <p:sp>
        <p:nvSpPr>
          <p:cNvPr id="10" name="TextBox 9"/>
          <p:cNvSpPr txBox="1"/>
          <p:nvPr/>
        </p:nvSpPr>
        <p:spPr>
          <a:xfrm>
            <a:off x="9665731" y="3514382"/>
            <a:ext cx="2304256" cy="646331"/>
          </a:xfrm>
          <a:prstGeom prst="rect">
            <a:avLst/>
          </a:prstGeom>
          <a:noFill/>
        </p:spPr>
        <p:txBody>
          <a:bodyPr wrap="square" rtlCol="0">
            <a:spAutoFit/>
          </a:bodyPr>
          <a:lstStyle/>
          <a:p>
            <a:r>
              <a:rPr lang="en-GB" b="1" dirty="0">
                <a:solidFill>
                  <a:schemeClr val="tx1">
                    <a:lumMod val="90000"/>
                    <a:lumOff val="10000"/>
                  </a:schemeClr>
                </a:solidFill>
              </a:rPr>
              <a:t>Size of your target market</a:t>
            </a:r>
          </a:p>
        </p:txBody>
      </p:sp>
      <p:sp>
        <p:nvSpPr>
          <p:cNvPr id="13" name="TextBox 12"/>
          <p:cNvSpPr txBox="1"/>
          <p:nvPr/>
        </p:nvSpPr>
        <p:spPr>
          <a:xfrm>
            <a:off x="9746529" y="5023929"/>
            <a:ext cx="1955476" cy="923330"/>
          </a:xfrm>
          <a:prstGeom prst="rect">
            <a:avLst/>
          </a:prstGeom>
          <a:noFill/>
        </p:spPr>
        <p:txBody>
          <a:bodyPr wrap="square" rtlCol="0">
            <a:spAutoFit/>
          </a:bodyPr>
          <a:lstStyle/>
          <a:p>
            <a:r>
              <a:rPr lang="en-GB" b="1" dirty="0"/>
              <a:t>Size of the market you aim to capture</a:t>
            </a:r>
          </a:p>
        </p:txBody>
      </p:sp>
      <p:sp>
        <p:nvSpPr>
          <p:cNvPr id="6" name="Slide Number Placeholder 5"/>
          <p:cNvSpPr>
            <a:spLocks noGrp="1"/>
          </p:cNvSpPr>
          <p:nvPr>
            <p:ph type="sldNum" sz="quarter" idx="12"/>
          </p:nvPr>
        </p:nvSpPr>
        <p:spPr/>
        <p:txBody>
          <a:bodyPr/>
          <a:lstStyle/>
          <a:p>
            <a:fld id="{C3F65BB1-9206-4D7F-97F9-47DCC7DC6334}" type="slidenum">
              <a:rPr lang="en-GB" smtClean="0"/>
              <a:pPr/>
              <a:t>6</a:t>
            </a:fld>
            <a:endParaRPr lang="en-GB" dirty="0"/>
          </a:p>
        </p:txBody>
      </p:sp>
      <p:sp>
        <p:nvSpPr>
          <p:cNvPr id="7" name="Arrow: Right 6">
            <a:extLst>
              <a:ext uri="{FF2B5EF4-FFF2-40B4-BE49-F238E27FC236}">
                <a16:creationId xmlns:a16="http://schemas.microsoft.com/office/drawing/2014/main" id="{5D1B62BE-9BB9-46B9-BDE9-63F6C791DF54}"/>
              </a:ext>
            </a:extLst>
          </p:cNvPr>
          <p:cNvSpPr/>
          <p:nvPr/>
        </p:nvSpPr>
        <p:spPr>
          <a:xfrm>
            <a:off x="3013610" y="1446835"/>
            <a:ext cx="1574156" cy="3935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Arrow: Left 10">
            <a:extLst>
              <a:ext uri="{FF2B5EF4-FFF2-40B4-BE49-F238E27FC236}">
                <a16:creationId xmlns:a16="http://schemas.microsoft.com/office/drawing/2014/main" id="{FC465608-593B-40EB-8C3D-F7514B0C974D}"/>
              </a:ext>
            </a:extLst>
          </p:cNvPr>
          <p:cNvSpPr/>
          <p:nvPr/>
        </p:nvSpPr>
        <p:spPr>
          <a:xfrm>
            <a:off x="7581455" y="3795588"/>
            <a:ext cx="1932972" cy="3651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Arrow: Right 13">
            <a:extLst>
              <a:ext uri="{FF2B5EF4-FFF2-40B4-BE49-F238E27FC236}">
                <a16:creationId xmlns:a16="http://schemas.microsoft.com/office/drawing/2014/main" id="{8EF53488-B727-4DD5-BC70-7E5ECCB16486}"/>
              </a:ext>
            </a:extLst>
          </p:cNvPr>
          <p:cNvSpPr/>
          <p:nvPr/>
        </p:nvSpPr>
        <p:spPr>
          <a:xfrm>
            <a:off x="2490385" y="2905785"/>
            <a:ext cx="2060294" cy="3935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Arrow: Left 15">
            <a:extLst>
              <a:ext uri="{FF2B5EF4-FFF2-40B4-BE49-F238E27FC236}">
                <a16:creationId xmlns:a16="http://schemas.microsoft.com/office/drawing/2014/main" id="{AE7DAE20-48FF-450C-966C-79F891F35943}"/>
              </a:ext>
            </a:extLst>
          </p:cNvPr>
          <p:cNvSpPr/>
          <p:nvPr/>
        </p:nvSpPr>
        <p:spPr>
          <a:xfrm>
            <a:off x="7050017" y="5030755"/>
            <a:ext cx="2534519" cy="3651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34549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973088" y="245120"/>
            <a:ext cx="8229600" cy="803397"/>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Porters Five Forces</a:t>
            </a:r>
          </a:p>
        </p:txBody>
      </p:sp>
      <p:sp>
        <p:nvSpPr>
          <p:cNvPr id="3" name="Right Arrow 2"/>
          <p:cNvSpPr/>
          <p:nvPr/>
        </p:nvSpPr>
        <p:spPr>
          <a:xfrm>
            <a:off x="3215680" y="2132856"/>
            <a:ext cx="1728192" cy="295232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4" name="Right Arrow 3"/>
          <p:cNvSpPr/>
          <p:nvPr/>
        </p:nvSpPr>
        <p:spPr>
          <a:xfrm rot="10800000">
            <a:off x="7320137" y="2132856"/>
            <a:ext cx="1728192" cy="295232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5" name="TextBox 4"/>
          <p:cNvSpPr txBox="1"/>
          <p:nvPr/>
        </p:nvSpPr>
        <p:spPr>
          <a:xfrm>
            <a:off x="3215680" y="3212977"/>
            <a:ext cx="1512168" cy="830997"/>
          </a:xfrm>
          <a:prstGeom prst="rect">
            <a:avLst/>
          </a:prstGeom>
          <a:noFill/>
        </p:spPr>
        <p:txBody>
          <a:bodyPr wrap="square" rtlCol="0">
            <a:spAutoFit/>
          </a:bodyPr>
          <a:lstStyle/>
          <a:p>
            <a:r>
              <a:rPr lang="en-GB" sz="2400" b="1" dirty="0">
                <a:solidFill>
                  <a:schemeClr val="bg1">
                    <a:lumMod val="50000"/>
                  </a:schemeClr>
                </a:solidFill>
              </a:rPr>
              <a:t>Power of Buyers</a:t>
            </a:r>
          </a:p>
        </p:txBody>
      </p:sp>
      <p:sp>
        <p:nvSpPr>
          <p:cNvPr id="6" name="TextBox 5"/>
          <p:cNvSpPr txBox="1"/>
          <p:nvPr/>
        </p:nvSpPr>
        <p:spPr>
          <a:xfrm>
            <a:off x="7320137" y="3193522"/>
            <a:ext cx="1728193" cy="830997"/>
          </a:xfrm>
          <a:prstGeom prst="rect">
            <a:avLst/>
          </a:prstGeom>
          <a:noFill/>
        </p:spPr>
        <p:txBody>
          <a:bodyPr wrap="square" rtlCol="0">
            <a:spAutoFit/>
          </a:bodyPr>
          <a:lstStyle/>
          <a:p>
            <a:pPr algn="r"/>
            <a:r>
              <a:rPr lang="en-GB" sz="2400" b="1" dirty="0">
                <a:solidFill>
                  <a:schemeClr val="bg1">
                    <a:lumMod val="50000"/>
                  </a:schemeClr>
                </a:solidFill>
              </a:rPr>
              <a:t>Power of Suppliers</a:t>
            </a:r>
          </a:p>
        </p:txBody>
      </p:sp>
      <p:sp>
        <p:nvSpPr>
          <p:cNvPr id="7" name="Right Arrow 6"/>
          <p:cNvSpPr/>
          <p:nvPr/>
        </p:nvSpPr>
        <p:spPr>
          <a:xfrm rot="5400000">
            <a:off x="5242248" y="512676"/>
            <a:ext cx="1728192" cy="295232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8" name="Right Arrow 7"/>
          <p:cNvSpPr/>
          <p:nvPr/>
        </p:nvSpPr>
        <p:spPr>
          <a:xfrm rot="16200000">
            <a:off x="5303912" y="3805590"/>
            <a:ext cx="1728192" cy="2952328"/>
          </a:xfrm>
          <a:prstGeom prst="rightArrow">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9" name="TextBox 8"/>
          <p:cNvSpPr txBox="1"/>
          <p:nvPr/>
        </p:nvSpPr>
        <p:spPr>
          <a:xfrm>
            <a:off x="5159896" y="1556793"/>
            <a:ext cx="1872208" cy="830997"/>
          </a:xfrm>
          <a:prstGeom prst="rect">
            <a:avLst/>
          </a:prstGeom>
          <a:noFill/>
        </p:spPr>
        <p:txBody>
          <a:bodyPr wrap="square" rtlCol="0">
            <a:spAutoFit/>
          </a:bodyPr>
          <a:lstStyle/>
          <a:p>
            <a:pPr algn="ctr"/>
            <a:r>
              <a:rPr lang="en-GB" sz="2400" b="1" dirty="0">
                <a:solidFill>
                  <a:schemeClr val="bg1">
                    <a:lumMod val="50000"/>
                  </a:schemeClr>
                </a:solidFill>
              </a:rPr>
              <a:t>Threat of Substitutes</a:t>
            </a:r>
          </a:p>
        </p:txBody>
      </p:sp>
      <p:sp>
        <p:nvSpPr>
          <p:cNvPr id="10" name="TextBox 9"/>
          <p:cNvSpPr txBox="1"/>
          <p:nvPr/>
        </p:nvSpPr>
        <p:spPr>
          <a:xfrm>
            <a:off x="5231904" y="4937844"/>
            <a:ext cx="1872208" cy="1200329"/>
          </a:xfrm>
          <a:prstGeom prst="rect">
            <a:avLst/>
          </a:prstGeom>
          <a:noFill/>
        </p:spPr>
        <p:txBody>
          <a:bodyPr wrap="square" rtlCol="0">
            <a:spAutoFit/>
          </a:bodyPr>
          <a:lstStyle/>
          <a:p>
            <a:pPr algn="ctr"/>
            <a:r>
              <a:rPr lang="en-GB" sz="2400" b="1" dirty="0">
                <a:solidFill>
                  <a:schemeClr val="bg1">
                    <a:lumMod val="50000"/>
                  </a:schemeClr>
                </a:solidFill>
              </a:rPr>
              <a:t>Threat of New Entrants</a:t>
            </a:r>
          </a:p>
        </p:txBody>
      </p:sp>
      <p:sp>
        <p:nvSpPr>
          <p:cNvPr id="12" name="Rectangle 11"/>
          <p:cNvSpPr/>
          <p:nvPr/>
        </p:nvSpPr>
        <p:spPr>
          <a:xfrm>
            <a:off x="5123892" y="2915216"/>
            <a:ext cx="2016224" cy="1440160"/>
          </a:xfrm>
          <a:prstGeom prst="rect">
            <a:avLst/>
          </a:prstGeom>
          <a:solidFill>
            <a:srgbClr val="EE297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6"/>
          </a:lnRef>
          <a:fillRef idx="1002">
            <a:schemeClr val="dk1"/>
          </a:fillRef>
          <a:effectRef idx="3">
            <a:schemeClr val="accent6"/>
          </a:effectRef>
          <a:fontRef idx="minor">
            <a:schemeClr val="lt1"/>
          </a:fontRef>
        </p:style>
        <p:txBody>
          <a:bodyPr rtlCol="0" anchor="ctr"/>
          <a:lstStyle/>
          <a:p>
            <a:pPr algn="ctr"/>
            <a:endParaRPr lang="en-GB"/>
          </a:p>
        </p:txBody>
      </p:sp>
      <p:sp>
        <p:nvSpPr>
          <p:cNvPr id="13" name="TextBox 12"/>
          <p:cNvSpPr txBox="1"/>
          <p:nvPr/>
        </p:nvSpPr>
        <p:spPr>
          <a:xfrm>
            <a:off x="5087888" y="3252591"/>
            <a:ext cx="2016224" cy="830997"/>
          </a:xfrm>
          <a:prstGeom prst="rect">
            <a:avLst/>
          </a:prstGeom>
          <a:noFill/>
        </p:spPr>
        <p:txBody>
          <a:bodyPr wrap="square" rtlCol="0">
            <a:spAutoFit/>
          </a:bodyPr>
          <a:lstStyle/>
          <a:p>
            <a:pPr algn="ctr"/>
            <a:r>
              <a:rPr lang="en-GB" sz="2400" b="1" dirty="0">
                <a:solidFill>
                  <a:schemeClr val="bg1"/>
                </a:solidFill>
              </a:rPr>
              <a:t>Competitive Rivalry</a:t>
            </a:r>
          </a:p>
        </p:txBody>
      </p:sp>
      <p:sp>
        <p:nvSpPr>
          <p:cNvPr id="11" name="Slide Number Placeholder 10"/>
          <p:cNvSpPr>
            <a:spLocks noGrp="1"/>
          </p:cNvSpPr>
          <p:nvPr>
            <p:ph type="sldNum" sz="quarter" idx="12"/>
          </p:nvPr>
        </p:nvSpPr>
        <p:spPr/>
        <p:txBody>
          <a:bodyPr/>
          <a:lstStyle/>
          <a:p>
            <a:fld id="{C3F65BB1-9206-4D7F-97F9-47DCC7DC6334}" type="slidenum">
              <a:rPr lang="en-GB" smtClean="0"/>
              <a:pPr/>
              <a:t>7</a:t>
            </a:fld>
            <a:endParaRPr lang="en-GB" dirty="0"/>
          </a:p>
        </p:txBody>
      </p:sp>
    </p:spTree>
    <p:extLst>
      <p:ext uri="{BB962C8B-B14F-4D97-AF65-F5344CB8AC3E}">
        <p14:creationId xmlns:p14="http://schemas.microsoft.com/office/powerpoint/2010/main" val="2435231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3F65BB1-9206-4D7F-97F9-47DCC7DC6334}" type="slidenum">
              <a:rPr lang="en-GB" smtClean="0"/>
              <a:pPr/>
              <a:t>8</a:t>
            </a:fld>
            <a:endParaRPr lang="en-GB" dirty="0"/>
          </a:p>
        </p:txBody>
      </p:sp>
      <p:sp>
        <p:nvSpPr>
          <p:cNvPr id="11" name="Title 2"/>
          <p:cNvSpPr txBox="1">
            <a:spLocks/>
          </p:cNvSpPr>
          <p:nvPr/>
        </p:nvSpPr>
        <p:spPr>
          <a:xfrm>
            <a:off x="580548" y="295372"/>
            <a:ext cx="7668343" cy="936104"/>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spcBef>
                <a:spcPts val="600"/>
              </a:spcBef>
            </a:pPr>
            <a:r>
              <a:rPr lang="en-GB" sz="4400" b="0" dirty="0">
                <a:effectLst/>
                <a:latin typeface="+mj-lt"/>
              </a:rPr>
              <a:t>Porter’s five forces</a:t>
            </a:r>
          </a:p>
        </p:txBody>
      </p:sp>
      <p:grpSp>
        <p:nvGrpSpPr>
          <p:cNvPr id="3" name="Group 2"/>
          <p:cNvGrpSpPr/>
          <p:nvPr/>
        </p:nvGrpSpPr>
        <p:grpSpPr>
          <a:xfrm>
            <a:off x="1201795" y="2044005"/>
            <a:ext cx="5314752" cy="2246769"/>
            <a:chOff x="1043608" y="2467342"/>
            <a:chExt cx="5314752" cy="2246769"/>
          </a:xfrm>
        </p:grpSpPr>
        <p:sp>
          <p:nvSpPr>
            <p:cNvPr id="5" name="Rectangle 4"/>
            <p:cNvSpPr/>
            <p:nvPr/>
          </p:nvSpPr>
          <p:spPr>
            <a:xfrm>
              <a:off x="1979712" y="2467342"/>
              <a:ext cx="4378648" cy="2246769"/>
            </a:xfrm>
            <a:prstGeom prst="rect">
              <a:avLst/>
            </a:prstGeom>
          </p:spPr>
          <p:txBody>
            <a:bodyPr wrap="square">
              <a:spAutoFit/>
            </a:bodyPr>
            <a:lstStyle/>
            <a:p>
              <a:pPr>
                <a:spcAft>
                  <a:spcPts val="1200"/>
                </a:spcAft>
              </a:pPr>
              <a:r>
                <a:rPr lang="en-IN" sz="2800" b="1" dirty="0">
                  <a:solidFill>
                    <a:schemeClr val="bg1">
                      <a:lumMod val="50000"/>
                    </a:schemeClr>
                  </a:solidFill>
                </a:rPr>
                <a:t>This short HBR animation explains Michael Porter’s five forces &amp; how they affect competition in an industry</a:t>
              </a:r>
            </a:p>
          </p:txBody>
        </p:sp>
        <p:pic>
          <p:nvPicPr>
            <p:cNvPr id="8" name="Picture 7" descr="C:\Users\pburns\AppData\Local\Microsoft\Windows\Temporary Internet Files\Content.IE5\9MWAM7LW\MC900433865[1].png">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2852936"/>
              <a:ext cx="648000" cy="648000"/>
            </a:xfrm>
            <a:prstGeom prst="rect">
              <a:avLst/>
            </a:prstGeom>
            <a:noFill/>
            <a:effectLst>
              <a:softEdge rad="12700"/>
            </a:effectLst>
          </p:spPr>
        </p:pic>
      </p:grpSp>
      <p:pic>
        <p:nvPicPr>
          <p:cNvPr id="4" name="Picture 3">
            <a:extLst>
              <a:ext uri="{FF2B5EF4-FFF2-40B4-BE49-F238E27FC236}">
                <a16:creationId xmlns:a16="http://schemas.microsoft.com/office/drawing/2014/main" id="{AB222928-10D4-47E6-B404-8DEB7BADEB82}"/>
              </a:ext>
            </a:extLst>
          </p:cNvPr>
          <p:cNvPicPr>
            <a:picLocks noChangeAspect="1"/>
          </p:cNvPicPr>
          <p:nvPr/>
        </p:nvPicPr>
        <p:blipFill>
          <a:blip r:embed="rId4"/>
          <a:stretch>
            <a:fillRect/>
          </a:stretch>
        </p:blipFill>
        <p:spPr>
          <a:xfrm>
            <a:off x="6854630" y="1369824"/>
            <a:ext cx="2336920" cy="3518081"/>
          </a:xfrm>
          <a:prstGeom prst="rect">
            <a:avLst/>
          </a:prstGeom>
        </p:spPr>
      </p:pic>
      <p:pic>
        <p:nvPicPr>
          <p:cNvPr id="6" name="Picture 5">
            <a:extLst>
              <a:ext uri="{FF2B5EF4-FFF2-40B4-BE49-F238E27FC236}">
                <a16:creationId xmlns:a16="http://schemas.microsoft.com/office/drawing/2014/main" id="{9E84C6E6-59B0-430F-B4B5-A627C7A75157}"/>
              </a:ext>
            </a:extLst>
          </p:cNvPr>
          <p:cNvPicPr>
            <a:picLocks noChangeAspect="1"/>
          </p:cNvPicPr>
          <p:nvPr/>
        </p:nvPicPr>
        <p:blipFill>
          <a:blip r:embed="rId5"/>
          <a:stretch>
            <a:fillRect/>
          </a:stretch>
        </p:blipFill>
        <p:spPr>
          <a:xfrm>
            <a:off x="9529633" y="2432493"/>
            <a:ext cx="2101958" cy="2038455"/>
          </a:xfrm>
          <a:prstGeom prst="rect">
            <a:avLst/>
          </a:prstGeom>
        </p:spPr>
      </p:pic>
    </p:spTree>
    <p:extLst>
      <p:ext uri="{BB962C8B-B14F-4D97-AF65-F5344CB8AC3E}">
        <p14:creationId xmlns:p14="http://schemas.microsoft.com/office/powerpoint/2010/main" val="2683690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619944" y="314446"/>
            <a:ext cx="8229600" cy="646253"/>
          </a:xfrm>
          <a:prstGeom prst="rect">
            <a:avLst/>
          </a:prstGeom>
        </p:spPr>
        <p:txBody>
          <a:bodyPr/>
          <a:lstStyle>
            <a:lvl1pPr algn="ctr" defTabSz="914400" rtl="0" eaLnBrk="1" latinLnBrk="0" hangingPunct="1">
              <a:lnSpc>
                <a:spcPts val="5800"/>
              </a:lnSpc>
              <a:spcBef>
                <a:spcPct val="0"/>
              </a:spcBef>
              <a:buNone/>
              <a:defRPr sz="4000" b="1" kern="1200">
                <a:solidFill>
                  <a:schemeClr val="tx2"/>
                </a:solidFill>
                <a:effectLst>
                  <a:outerShdw blurRad="63500" dist="38100" dir="5400000" algn="t" rotWithShape="0">
                    <a:prstClr val="black">
                      <a:alpha val="25000"/>
                    </a:prstClr>
                  </a:outerShdw>
                </a:effectLst>
                <a:latin typeface="+mn-lt"/>
                <a:ea typeface="+mj-ea"/>
                <a:cs typeface="+mj-cs"/>
              </a:defRPr>
            </a:lvl1pPr>
          </a:lstStyle>
          <a:p>
            <a:pPr algn="l"/>
            <a:r>
              <a:rPr lang="en-GB" sz="4400" b="0" dirty="0">
                <a:effectLst/>
                <a:latin typeface="+mj-lt"/>
              </a:rPr>
              <a:t>Competitors</a:t>
            </a:r>
          </a:p>
        </p:txBody>
      </p:sp>
      <p:sp>
        <p:nvSpPr>
          <p:cNvPr id="4" name="Content Placeholder 2"/>
          <p:cNvSpPr txBox="1">
            <a:spLocks/>
          </p:cNvSpPr>
          <p:nvPr/>
        </p:nvSpPr>
        <p:spPr>
          <a:xfrm>
            <a:off x="1230288" y="1894907"/>
            <a:ext cx="2530624" cy="2520280"/>
          </a:xfrm>
          <a:prstGeom prst="rect">
            <a:avLst/>
          </a:prstGeom>
        </p:spPr>
        <p:txBody>
          <a:bodyPr/>
          <a:lstStyle>
            <a:lvl1pPr marL="342900" indent="-342900" algn="l" defTabSz="914400" rtl="0" eaLnBrk="1" latinLnBrk="0" hangingPunct="1">
              <a:spcBef>
                <a:spcPct val="20000"/>
              </a:spcBef>
              <a:buFont typeface="Arial" pitchFamily="34" charset="0"/>
              <a:buChar char="•"/>
              <a:defRPr sz="3000" b="1"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800" b="1"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000" b="1"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a:lnSpc>
                <a:spcPct val="150000"/>
              </a:lnSpc>
              <a:buClr>
                <a:schemeClr val="tx2"/>
              </a:buClr>
              <a:buFont typeface="Wingdings" panose="05000000000000000000" pitchFamily="2" charset="2"/>
              <a:buChar char="Ø"/>
            </a:pPr>
            <a:r>
              <a:rPr lang="en-GB" sz="2800" dirty="0">
                <a:solidFill>
                  <a:schemeClr val="bg1">
                    <a:lumMod val="50000"/>
                  </a:schemeClr>
                </a:solidFill>
              </a:rPr>
              <a:t>Direct</a:t>
            </a:r>
          </a:p>
          <a:p>
            <a:pPr>
              <a:lnSpc>
                <a:spcPct val="150000"/>
              </a:lnSpc>
              <a:buClr>
                <a:schemeClr val="tx2"/>
              </a:buClr>
              <a:buFont typeface="Wingdings" panose="05000000000000000000" pitchFamily="2" charset="2"/>
              <a:buChar char="Ø"/>
            </a:pPr>
            <a:r>
              <a:rPr lang="en-GB" sz="2800" dirty="0">
                <a:solidFill>
                  <a:schemeClr val="bg1">
                    <a:lumMod val="50000"/>
                  </a:schemeClr>
                </a:solidFill>
              </a:rPr>
              <a:t>Indirect</a:t>
            </a:r>
          </a:p>
          <a:p>
            <a:pPr>
              <a:lnSpc>
                <a:spcPct val="150000"/>
              </a:lnSpc>
              <a:buClr>
                <a:schemeClr val="tx2"/>
              </a:buClr>
              <a:buFont typeface="Wingdings" panose="05000000000000000000" pitchFamily="2" charset="2"/>
              <a:buChar char="Ø"/>
            </a:pPr>
            <a:r>
              <a:rPr lang="en-GB" sz="2800" dirty="0">
                <a:solidFill>
                  <a:schemeClr val="bg1">
                    <a:lumMod val="50000"/>
                  </a:schemeClr>
                </a:solidFill>
              </a:rPr>
              <a:t>Future</a:t>
            </a:r>
          </a:p>
        </p:txBody>
      </p:sp>
      <p:sp>
        <p:nvSpPr>
          <p:cNvPr id="5" name="Content Placeholder 2"/>
          <p:cNvSpPr txBox="1">
            <a:spLocks/>
          </p:cNvSpPr>
          <p:nvPr/>
        </p:nvSpPr>
        <p:spPr>
          <a:xfrm>
            <a:off x="5108378" y="1849602"/>
            <a:ext cx="3322712" cy="3476600"/>
          </a:xfrm>
          <a:prstGeom prst="rect">
            <a:avLst/>
          </a:prstGeom>
        </p:spPr>
        <p:txBody>
          <a:bodyPr/>
          <a:lstStyle>
            <a:lvl1pPr marL="342900" indent="-342900" algn="l" defTabSz="914400" rtl="0" eaLnBrk="1" latinLnBrk="0" hangingPunct="1">
              <a:spcBef>
                <a:spcPct val="20000"/>
              </a:spcBef>
              <a:buFont typeface="Arial" pitchFamily="34" charset="0"/>
              <a:buChar char="•"/>
              <a:defRPr sz="3000" b="1"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2800" b="1"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2000" b="1"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Clr>
                <a:schemeClr val="tx2"/>
              </a:buClr>
              <a:buNone/>
            </a:pPr>
            <a:r>
              <a:rPr lang="en-GB" dirty="0">
                <a:solidFill>
                  <a:schemeClr val="tx2"/>
                </a:solidFill>
              </a:rPr>
              <a:t>SWOT analysis</a:t>
            </a:r>
          </a:p>
          <a:p>
            <a:pPr>
              <a:buClr>
                <a:schemeClr val="tx2"/>
              </a:buClr>
              <a:buFont typeface="Wingdings" panose="05000000000000000000" pitchFamily="2" charset="2"/>
              <a:buChar char="Ø"/>
            </a:pPr>
            <a:r>
              <a:rPr lang="en-GB" dirty="0">
                <a:solidFill>
                  <a:schemeClr val="bg1">
                    <a:lumMod val="50000"/>
                  </a:schemeClr>
                </a:solidFill>
              </a:rPr>
              <a:t>Strengths</a:t>
            </a:r>
          </a:p>
          <a:p>
            <a:pPr>
              <a:buClr>
                <a:schemeClr val="tx2"/>
              </a:buClr>
              <a:buFont typeface="Wingdings" panose="05000000000000000000" pitchFamily="2" charset="2"/>
              <a:buChar char="Ø"/>
            </a:pPr>
            <a:r>
              <a:rPr lang="en-GB" dirty="0">
                <a:solidFill>
                  <a:schemeClr val="bg1">
                    <a:lumMod val="50000"/>
                  </a:schemeClr>
                </a:solidFill>
              </a:rPr>
              <a:t>Weaknesses</a:t>
            </a:r>
          </a:p>
          <a:p>
            <a:pPr>
              <a:buClr>
                <a:schemeClr val="tx2"/>
              </a:buClr>
              <a:buFont typeface="Wingdings" panose="05000000000000000000" pitchFamily="2" charset="2"/>
              <a:buChar char="Ø"/>
            </a:pPr>
            <a:r>
              <a:rPr lang="en-GB" dirty="0">
                <a:solidFill>
                  <a:schemeClr val="bg1">
                    <a:lumMod val="50000"/>
                  </a:schemeClr>
                </a:solidFill>
              </a:rPr>
              <a:t>Opportunities</a:t>
            </a:r>
          </a:p>
          <a:p>
            <a:pPr>
              <a:buClr>
                <a:schemeClr val="tx2"/>
              </a:buClr>
              <a:buFont typeface="Wingdings" panose="05000000000000000000" pitchFamily="2" charset="2"/>
              <a:buChar char="Ø"/>
            </a:pPr>
            <a:r>
              <a:rPr lang="en-GB" dirty="0">
                <a:solidFill>
                  <a:schemeClr val="bg1">
                    <a:lumMod val="50000"/>
                  </a:schemeClr>
                </a:solidFill>
              </a:rPr>
              <a:t>Threats</a:t>
            </a:r>
          </a:p>
          <a:p>
            <a:pPr marL="0" indent="0">
              <a:buClr>
                <a:schemeClr val="tx2"/>
              </a:buClr>
              <a:buNone/>
            </a:pPr>
            <a:endParaRPr lang="en-GB" dirty="0">
              <a:solidFill>
                <a:schemeClr val="bg1">
                  <a:lumMod val="50000"/>
                </a:schemeClr>
              </a:solidFill>
            </a:endParaRPr>
          </a:p>
          <a:p>
            <a:pPr marL="0" indent="0">
              <a:buClr>
                <a:schemeClr val="tx2"/>
              </a:buClr>
              <a:buNone/>
            </a:pPr>
            <a:endParaRPr lang="en-GB" dirty="0"/>
          </a:p>
        </p:txBody>
      </p:sp>
      <p:sp>
        <p:nvSpPr>
          <p:cNvPr id="3" name="Slide Number Placeholder 2"/>
          <p:cNvSpPr>
            <a:spLocks noGrp="1"/>
          </p:cNvSpPr>
          <p:nvPr>
            <p:ph type="sldNum" sz="quarter" idx="12"/>
          </p:nvPr>
        </p:nvSpPr>
        <p:spPr>
          <a:xfrm>
            <a:off x="6740201" y="4010657"/>
            <a:ext cx="2743200" cy="365125"/>
          </a:xfrm>
        </p:spPr>
        <p:txBody>
          <a:bodyPr/>
          <a:lstStyle/>
          <a:p>
            <a:fld id="{C3F65BB1-9206-4D7F-97F9-47DCC7DC6334}" type="slidenum">
              <a:rPr lang="en-GB" smtClean="0"/>
              <a:pPr/>
              <a:t>9</a:t>
            </a:fld>
            <a:endParaRPr lang="en-GB" dirty="0"/>
          </a:p>
        </p:txBody>
      </p:sp>
      <p:sp>
        <p:nvSpPr>
          <p:cNvPr id="7" name="Rectangle: Rounded Corners 6">
            <a:extLst>
              <a:ext uri="{FF2B5EF4-FFF2-40B4-BE49-F238E27FC236}">
                <a16:creationId xmlns:a16="http://schemas.microsoft.com/office/drawing/2014/main" id="{C1E4ED9E-088A-4543-AE14-0C813659F627}"/>
              </a:ext>
            </a:extLst>
          </p:cNvPr>
          <p:cNvSpPr/>
          <p:nvPr/>
        </p:nvSpPr>
        <p:spPr>
          <a:xfrm>
            <a:off x="9937591" y="3717823"/>
            <a:ext cx="1666755" cy="844952"/>
          </a:xfrm>
          <a:prstGeom prst="roundRect">
            <a:avLst/>
          </a:prstGeom>
          <a:solidFill>
            <a:srgbClr val="EE297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t>Threats</a:t>
            </a:r>
            <a:endParaRPr lang="sv-SE" dirty="0"/>
          </a:p>
        </p:txBody>
      </p:sp>
      <p:sp>
        <p:nvSpPr>
          <p:cNvPr id="9" name="Rectangle: Rounded Corners 8">
            <a:extLst>
              <a:ext uri="{FF2B5EF4-FFF2-40B4-BE49-F238E27FC236}">
                <a16:creationId xmlns:a16="http://schemas.microsoft.com/office/drawing/2014/main" id="{E1594D22-D37E-451B-B930-B875802AFA1B}"/>
              </a:ext>
            </a:extLst>
          </p:cNvPr>
          <p:cNvSpPr/>
          <p:nvPr/>
        </p:nvSpPr>
        <p:spPr>
          <a:xfrm>
            <a:off x="8111801" y="3696262"/>
            <a:ext cx="1666755" cy="84495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t>Opportunities</a:t>
            </a:r>
            <a:endParaRPr lang="sv-SE" dirty="0"/>
          </a:p>
        </p:txBody>
      </p:sp>
      <p:sp>
        <p:nvSpPr>
          <p:cNvPr id="10" name="Rectangle: Rounded Corners 9">
            <a:extLst>
              <a:ext uri="{FF2B5EF4-FFF2-40B4-BE49-F238E27FC236}">
                <a16:creationId xmlns:a16="http://schemas.microsoft.com/office/drawing/2014/main" id="{6E72D68A-77A4-4575-99DE-2F09157449E3}"/>
              </a:ext>
            </a:extLst>
          </p:cNvPr>
          <p:cNvSpPr/>
          <p:nvPr/>
        </p:nvSpPr>
        <p:spPr>
          <a:xfrm>
            <a:off x="9937591" y="2637388"/>
            <a:ext cx="1666755" cy="844952"/>
          </a:xfrm>
          <a:prstGeom prst="roundRect">
            <a:avLst/>
          </a:prstGeom>
          <a:solidFill>
            <a:schemeClr val="accent2">
              <a:lumMod val="60000"/>
              <a:lumOff val="4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err="1">
                <a:solidFill>
                  <a:schemeClr val="bg1"/>
                </a:solidFill>
              </a:rPr>
              <a:t>Weakness</a:t>
            </a:r>
            <a:endParaRPr lang="sv-SE" b="1" dirty="0">
              <a:solidFill>
                <a:schemeClr val="bg1"/>
              </a:solidFill>
            </a:endParaRPr>
          </a:p>
        </p:txBody>
      </p:sp>
      <p:sp>
        <p:nvSpPr>
          <p:cNvPr id="11" name="Rectangle: Rounded Corners 10">
            <a:extLst>
              <a:ext uri="{FF2B5EF4-FFF2-40B4-BE49-F238E27FC236}">
                <a16:creationId xmlns:a16="http://schemas.microsoft.com/office/drawing/2014/main" id="{161C5D3E-3F38-4529-820F-D08B13E82AED}"/>
              </a:ext>
            </a:extLst>
          </p:cNvPr>
          <p:cNvSpPr/>
          <p:nvPr/>
        </p:nvSpPr>
        <p:spPr>
          <a:xfrm>
            <a:off x="8118436" y="2637388"/>
            <a:ext cx="1666755" cy="844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t>Strengths</a:t>
            </a:r>
            <a:endParaRPr lang="sv-SE" dirty="0"/>
          </a:p>
        </p:txBody>
      </p:sp>
      <p:sp>
        <p:nvSpPr>
          <p:cNvPr id="12" name="Oval 11">
            <a:extLst>
              <a:ext uri="{FF2B5EF4-FFF2-40B4-BE49-F238E27FC236}">
                <a16:creationId xmlns:a16="http://schemas.microsoft.com/office/drawing/2014/main" id="{C57F8D22-968D-4CBF-A4CA-9BDC0FB3C84F}"/>
              </a:ext>
            </a:extLst>
          </p:cNvPr>
          <p:cNvSpPr/>
          <p:nvPr/>
        </p:nvSpPr>
        <p:spPr>
          <a:xfrm>
            <a:off x="9289769" y="3059864"/>
            <a:ext cx="1143245" cy="1080435"/>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36000" bIns="0" rtlCol="0" anchor="ctr"/>
          <a:lstStyle/>
          <a:p>
            <a:pPr algn="ctr"/>
            <a:r>
              <a:rPr lang="sv-SE" b="1" dirty="0">
                <a:solidFill>
                  <a:schemeClr val="bg1"/>
                </a:solidFill>
              </a:rPr>
              <a:t>S        W</a:t>
            </a:r>
          </a:p>
          <a:p>
            <a:pPr algn="ctr"/>
            <a:endParaRPr lang="sv-SE" b="1" dirty="0">
              <a:solidFill>
                <a:schemeClr val="tx1"/>
              </a:solidFill>
            </a:endParaRPr>
          </a:p>
          <a:p>
            <a:pPr algn="ctr"/>
            <a:r>
              <a:rPr lang="sv-SE" b="1" dirty="0">
                <a:solidFill>
                  <a:schemeClr val="bg1"/>
                </a:solidFill>
              </a:rPr>
              <a:t>O        T</a:t>
            </a:r>
          </a:p>
        </p:txBody>
      </p:sp>
    </p:spTree>
    <p:extLst>
      <p:ext uri="{BB962C8B-B14F-4D97-AF65-F5344CB8AC3E}">
        <p14:creationId xmlns:p14="http://schemas.microsoft.com/office/powerpoint/2010/main" val="1185291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23be961-96ff-4fd7-9242-58d5ac1cef53">
      <Terms xmlns="http://schemas.microsoft.com/office/infopath/2007/PartnerControls"/>
    </lcf76f155ced4ddcb4097134ff3c332f>
    <TaxCatchAll xmlns="151c28b5-17be-487d-903d-7070014f18c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558FFDB33B04204D805D358742B5F84C" ma:contentTypeVersion="17" ma:contentTypeDescription="Ein neues Dokument erstellen." ma:contentTypeScope="" ma:versionID="36fe9fd2917e1cb3d2dce232a023cd86">
  <xsd:schema xmlns:xsd="http://www.w3.org/2001/XMLSchema" xmlns:xs="http://www.w3.org/2001/XMLSchema" xmlns:p="http://schemas.microsoft.com/office/2006/metadata/properties" xmlns:ns2="323be961-96ff-4fd7-9242-58d5ac1cef53" xmlns:ns3="151c28b5-17be-487d-903d-7070014f18c7" targetNamespace="http://schemas.microsoft.com/office/2006/metadata/properties" ma:root="true" ma:fieldsID="30506698402d80daf3c72ec28496f49d" ns2:_="" ns3:_="">
    <xsd:import namespace="323be961-96ff-4fd7-9242-58d5ac1cef53"/>
    <xsd:import namespace="151c28b5-17be-487d-903d-7070014f18c7"/>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DateTaken" minOccurs="0"/>
                <xsd:element ref="ns2:MediaServiceSearchProperties" minOccurs="0"/>
                <xsd:element ref="ns2:MediaLengthInSeconds" minOccurs="0"/>
                <xsd:element ref="ns2:MediaServiceLocation"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3be961-96ff-4fd7-9242-58d5ac1cef5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Bildmarkierungen" ma:readOnly="false" ma:fieldId="{5cf76f15-5ced-4ddc-b409-7134ff3c332f}" ma:taxonomyMulti="true" ma:sspId="c16438b7-21d0-4069-86e7-cecdf0f7fcb0"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51c28b5-17be-487d-903d-7070014f18c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47913ba-997b-4f17-9f13-3e2be4c79f60}" ma:internalName="TaxCatchAll" ma:showField="CatchAllData" ma:web="151c28b5-17be-487d-903d-7070014f18c7">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776174-58D7-4A6C-ADC9-131E8AD43DB0}">
  <ds:schemaRefs>
    <ds:schemaRef ds:uri="http://schemas.microsoft.com/sharepoint/v3/contenttype/forms"/>
  </ds:schemaRefs>
</ds:datastoreItem>
</file>

<file path=customXml/itemProps2.xml><?xml version="1.0" encoding="utf-8"?>
<ds:datastoreItem xmlns:ds="http://schemas.openxmlformats.org/officeDocument/2006/customXml" ds:itemID="{BC419AAC-5780-4A5A-ADC1-C1ED69257832}">
  <ds:schemaRefs>
    <ds:schemaRef ds:uri="http://www.w3.org/XML/1998/namespace"/>
    <ds:schemaRef ds:uri="151c28b5-17be-487d-903d-7070014f18c7"/>
    <ds:schemaRef ds:uri="http://purl.org/dc/elements/1.1/"/>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323be961-96ff-4fd7-9242-58d5ac1cef53"/>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D48F3E9E-6958-4521-B3B9-CC236C32B8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3be961-96ff-4fd7-9242-58d5ac1cef53"/>
    <ds:schemaRef ds:uri="151c28b5-17be-487d-903d-7070014f18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5444</TotalTime>
  <Words>585</Words>
  <Application>Microsoft Office PowerPoint</Application>
  <PresentationFormat>Widescreen</PresentationFormat>
  <Paragraphs>90</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Benutzerdefiniertes Design</vt:lpstr>
      <vt:lpstr> Entrepreneurship and New business creation   (2 ECTS, 50-60 h)</vt:lpstr>
      <vt:lpstr>  1.3 Entreprenurial activity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Alina Schoenberg</dc:creator>
  <cp:lastModifiedBy>Dalborg, Cecilia</cp:lastModifiedBy>
  <cp:revision>111</cp:revision>
  <dcterms:created xsi:type="dcterms:W3CDTF">2022-04-04T19:32:46Z</dcterms:created>
  <dcterms:modified xsi:type="dcterms:W3CDTF">2024-02-05T14:29:53Z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0x010100558FFDB33B04204D805D358742B5F84C</vt:lpwstr>
  </property>
  <property fmtid="{D5CDD505-2E9C-101B-9397-08002B2CF9AE}" pid="3" name="MediaServiceImageTags">
    <vt:lpwstr/>
  </property>
</Properties>
</file>