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3" r:id="rId5"/>
  </p:sldMasterIdLst>
  <p:notesMasterIdLst>
    <p:notesMasterId r:id="rId13"/>
  </p:notesMasterIdLst>
  <p:sldIdLst>
    <p:sldId id="494" r:id="rId6"/>
    <p:sldId id="295" r:id="rId7"/>
    <p:sldId id="296" r:id="rId8"/>
    <p:sldId id="297" r:id="rId9"/>
    <p:sldId id="300" r:id="rId10"/>
    <p:sldId id="299" r:id="rId11"/>
    <p:sldId id="50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85E"/>
    <a:srgbClr val="EE297B"/>
    <a:srgbClr val="0281B4"/>
    <a:srgbClr val="F07921"/>
    <a:srgbClr val="01A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3401"/>
  </p:normalViewPr>
  <p:slideViewPr>
    <p:cSldViewPr snapToGrid="0">
      <p:cViewPr varScale="1">
        <p:scale>
          <a:sx n="52" d="100"/>
          <a:sy n="52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1EAA-16A5-C244-8A92-A6051457D4B7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3E6A-0E51-A24C-B8B0-7EAE05311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6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9529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A336F-B73F-A747-875D-E8E7F0B2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765F61-39E3-AE41-BF01-7BD784DF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37967"/>
            <a:ext cx="2743200" cy="56097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96B5EF-B19A-2940-BF9F-8DAEB067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4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AC94A-61F5-FF48-9E66-96641409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22304B-3412-9C43-9D58-AC26F6E12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A392C-342E-7848-AF6E-DEB38CC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B45E10-112E-A647-A5C5-980CEE81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BA2C2E-42FB-FC41-8594-5629D7AF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06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4F43949-02AE-2F42-991D-B6948EE16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11869E-77EA-FE4D-883E-A2B83315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26E41-640B-2F47-B84D-7958F690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D6B451-FB7E-A348-9B6F-210884C4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318D13-6CCA-0546-805D-C4BDB6C1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91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ADFC6-633B-5745-BC44-94A97FA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8BBB5A-27E3-6143-A5DB-07FBAE02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2DA39-3221-EA4E-AD8D-250D1D07B21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0A23C2-94E0-7846-805F-F3EBA643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B5C692-35EB-6D40-B074-2C27D8B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0081-94F8-1D48-B8D6-57E1207AD8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6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  <p:pic>
        <p:nvPicPr>
          <p:cNvPr id="20" name="Grafik 1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B765EEF8-AF8A-B690-7F75-2777CAD3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1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702129"/>
            <a:ext cx="7821386" cy="19050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972"/>
            <a:ext cx="9144000" cy="24928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295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506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3C317A-A421-8C40-825F-11302489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4619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433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153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3C317A-A421-8C40-825F-11302489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087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61616-691E-9542-878C-363E7102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34839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8C8580-D948-6E4B-9FA8-57F8779E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681163"/>
            <a:ext cx="47293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45C92D-8286-0B49-BDA4-9103E700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186" y="2505075"/>
            <a:ext cx="4729389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05040B-C584-034B-B5BB-F49D0290D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5998" y="1681163"/>
            <a:ext cx="4729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FD3F1C-0455-D64D-9CE7-BEE37A27A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5996" y="2505075"/>
            <a:ext cx="4729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A4F2BC-8AA7-E04C-8A5B-5B7FCA70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41D8CA-D7F5-A240-9736-38598480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DB83EA-12CA-6545-A796-9CAC4FE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387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2316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8290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4223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6365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1C08B-D270-8146-897F-161A2485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0277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D061B-ABAC-8C48-A90F-85B817A3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886" y="1621971"/>
            <a:ext cx="5629502" cy="42390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26C34-0D86-0C40-85B3-2E19A59C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300" y="2057400"/>
            <a:ext cx="40277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F5200E-1B5A-EF41-A652-7B189140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6356350"/>
            <a:ext cx="2324100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CEA140-ABB2-CB4E-AA74-F71EC146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370F29-FB82-8741-B975-2DB3791B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5460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8B86-8D7B-3D44-B5DD-EF7C7A3E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7" y="457200"/>
            <a:ext cx="352016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7D37D0-C49F-7B4C-A47B-58C8E07D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6F7884-6F6F-FF43-8F10-DF965F88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857" y="2057400"/>
            <a:ext cx="352016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95F60D-C3DB-7449-9F30-A49E8119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3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4BB404-6889-204A-A348-242D4C5E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2B868-8614-D341-A15C-3E55A0F5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684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AC94A-61F5-FF48-9E66-96641409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22304B-3412-9C43-9D58-AC26F6E12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A392C-342E-7848-AF6E-DEB38CC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B45E10-112E-A647-A5C5-980CEE81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BA2C2E-42FB-FC41-8594-5629D7AF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1352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4F43949-02AE-2F42-991D-B6948EE16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11869E-77EA-FE4D-883E-A2B83315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1856" y="365125"/>
            <a:ext cx="7320643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26E41-640B-2F47-B84D-7958F690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4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D6B451-FB7E-A348-9B6F-210884C4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318D13-6CCA-0546-805D-C4BDB6C1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4447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ADFC6-633B-5745-BC44-94A97FA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8BBB5A-27E3-6143-A5DB-07FBAE02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0A23C2-94E0-7846-805F-F3EBA643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B5C692-35EB-6D40-B074-2C27D8B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197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A76AF-C6C2-6241-945B-7650625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D385E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0D1B1E-78D5-0045-AB93-C9182E13A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D385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CB4E5F-4A13-6E49-9A0F-50B56FB3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783A15-53C1-BC46-BB7D-971445B0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0E514-FC9A-5E41-A5A2-AD3AAF01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84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701" y="1"/>
            <a:ext cx="7493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85BCD3C-5A95-22FD-6345-28B8BF648333}"/>
              </a:ext>
            </a:extLst>
          </p:cNvPr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35404334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AA4F9-0388-8776-E127-48DC8066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96DB93-EA35-107A-AE6A-3241389D3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D90BF2-5BED-1D04-2D14-8DD62E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1405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8393" y="9104"/>
            <a:ext cx="749300" cy="365125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00126472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12A99-8BFC-B06B-B9F7-16E6F5EE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2A50F1-B4DF-7910-E222-88CE2BDD9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27C175-4852-766C-3C6E-BE3C4003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3B5-6A4A-464B-85BE-B0DFF1344F9A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B6B7CF-01D7-18C8-BBD2-064A759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5481C-7976-2441-6581-C6DD9929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9A16-4131-4CAF-9726-56DD95E2FB7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0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8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61616-691E-9542-878C-363E7102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463238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8C8580-D948-6E4B-9FA8-57F8779E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45C92D-8286-0B49-BDA4-9103E700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05040B-C584-034B-B5BB-F49D0290D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FD3F1C-0455-D64D-9CE7-BEE37A27A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A4F2BC-8AA7-E04C-8A5B-5B7FCA70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41D8CA-D7F5-A240-9736-38598480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DB83EA-12CA-6545-A796-9CAC4FE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37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20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1C08B-D270-8146-897F-161A2485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D061B-ABAC-8C48-A90F-85B817A3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26C34-0D86-0C40-85B3-2E19A59C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F5200E-1B5A-EF41-A652-7B189140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CEA140-ABB2-CB4E-AA74-F71EC146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370F29-FB82-8741-B975-2DB3791B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7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8B86-8D7B-3D44-B5DD-EF7C7A3E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7D37D0-C49F-7B4C-A47B-58C8E07D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6F7884-6F6F-FF43-8F10-DF965F88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95F60D-C3DB-7449-9F30-A49E8119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A25CF0-7DEC-774C-B59C-652D7453DD8B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4BB404-6889-204A-A348-242D4C5E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2B868-8614-D341-A15C-3E55A0F5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1195-0D38-A84E-8D5B-B6C7070833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05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48663EF1-D2B4-3C4D-9438-4C706FAB760D}"/>
              </a:ext>
            </a:extLst>
          </p:cNvPr>
          <p:cNvSpPr/>
          <p:nvPr userDrawn="1"/>
        </p:nvSpPr>
        <p:spPr>
          <a:xfrm>
            <a:off x="9054543" y="6176961"/>
            <a:ext cx="3137457" cy="681037"/>
          </a:xfrm>
          <a:prstGeom prst="rect">
            <a:avLst/>
          </a:prstGeom>
          <a:solidFill>
            <a:srgbClr val="EE297B"/>
          </a:solidFill>
          <a:ln>
            <a:solidFill>
              <a:srgbClr val="EE2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E1B814-6FED-BC4A-ACB9-1A118AF59638}"/>
              </a:ext>
            </a:extLst>
          </p:cNvPr>
          <p:cNvSpPr/>
          <p:nvPr userDrawn="1"/>
        </p:nvSpPr>
        <p:spPr>
          <a:xfrm>
            <a:off x="6036362" y="6176962"/>
            <a:ext cx="3018181" cy="681037"/>
          </a:xfrm>
          <a:prstGeom prst="rect">
            <a:avLst/>
          </a:prstGeom>
          <a:solidFill>
            <a:srgbClr val="0281B4"/>
          </a:solidFill>
          <a:ln>
            <a:solidFill>
              <a:srgbClr val="028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0BAEB9D-40FC-E943-BC6A-BD521C31CA76}"/>
              </a:ext>
            </a:extLst>
          </p:cNvPr>
          <p:cNvSpPr/>
          <p:nvPr userDrawn="1"/>
        </p:nvSpPr>
        <p:spPr>
          <a:xfrm>
            <a:off x="3018181" y="6176963"/>
            <a:ext cx="3018181" cy="681037"/>
          </a:xfrm>
          <a:prstGeom prst="rect">
            <a:avLst/>
          </a:prstGeom>
          <a:solidFill>
            <a:srgbClr val="01AD4B"/>
          </a:solidFill>
          <a:ln>
            <a:solidFill>
              <a:srgbClr val="01A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6446C2-B757-7049-B2F6-2D0287547AEE}"/>
              </a:ext>
            </a:extLst>
          </p:cNvPr>
          <p:cNvSpPr/>
          <p:nvPr userDrawn="1"/>
        </p:nvSpPr>
        <p:spPr>
          <a:xfrm>
            <a:off x="0" y="6176963"/>
            <a:ext cx="3018181" cy="681037"/>
          </a:xfrm>
          <a:prstGeom prst="rect">
            <a:avLst/>
          </a:prstGeom>
          <a:solidFill>
            <a:srgbClr val="F07921"/>
          </a:solidFill>
          <a:ln>
            <a:solidFill>
              <a:srgbClr val="F07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167830-7097-4B47-ADD7-22CB2377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38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42C3A7-A52F-D140-A3E1-7951CC63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2EABD80-0C21-4B41-8058-0E557E63A56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63706" y="241964"/>
            <a:ext cx="2319130" cy="144713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3C6CD98-056F-9F4B-8CB8-17840523E14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" y="6265654"/>
            <a:ext cx="1538082" cy="314533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EB5B00-F924-364B-AD14-7FD84092D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385E"/>
                </a:solidFill>
              </a:defRPr>
            </a:lvl1pPr>
          </a:lstStyle>
          <a:p>
            <a:fld id="{FACD1195-0D38-A84E-8D5B-B6C7070833D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1E0A76-A0F6-174C-8E27-872F6059C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D385E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4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38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38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38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38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167830-7097-4B47-ADD7-22CB2377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42C3A7-A52F-D140-A3E1-7951CC63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825625"/>
            <a:ext cx="10085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E4324E-7E64-1CFC-11EF-6A4576C29E19}"/>
              </a:ext>
            </a:extLst>
          </p:cNvPr>
          <p:cNvSpPr/>
          <p:nvPr/>
        </p:nvSpPr>
        <p:spPr>
          <a:xfrm flipH="1">
            <a:off x="0" y="0"/>
            <a:ext cx="131028" cy="685800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0378C1A-4F08-67C5-5877-DBA430BE9F74}"/>
              </a:ext>
            </a:extLst>
          </p:cNvPr>
          <p:cNvSpPr/>
          <p:nvPr/>
        </p:nvSpPr>
        <p:spPr>
          <a:xfrm flipH="1">
            <a:off x="380988" y="1"/>
            <a:ext cx="13394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C059B6-B2F8-BF03-31FF-05112143DD0B}"/>
              </a:ext>
            </a:extLst>
          </p:cNvPr>
          <p:cNvSpPr/>
          <p:nvPr/>
        </p:nvSpPr>
        <p:spPr>
          <a:xfrm flipH="1">
            <a:off x="185052" y="0"/>
            <a:ext cx="131028" cy="685800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2E2835-321A-99BE-EADE-2E26A8918D8C}"/>
              </a:ext>
            </a:extLst>
          </p:cNvPr>
          <p:cNvSpPr/>
          <p:nvPr/>
        </p:nvSpPr>
        <p:spPr>
          <a:xfrm flipH="1">
            <a:off x="576936" y="0"/>
            <a:ext cx="128368" cy="685800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5AB2B131-7B71-39A8-75F6-E6F68EA9C38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143" y="365125"/>
            <a:ext cx="2013657" cy="12565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B4C4EA1-1AB4-38C6-13F5-4D359A80AA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8200" y="6265654"/>
            <a:ext cx="1538082" cy="3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6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38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38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38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38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creativecommons.org/licenses/by-sa/4.0/?ref=chooser-v1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130C8AC2-B1DB-06DD-323B-CB74DD22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  <p:pic>
        <p:nvPicPr>
          <p:cNvPr id="3" name="Grafik 2" descr="Ein Bild, das Cartoon, Kreis, Darstellung enthält.&#10;&#10;Automatisch generierte Beschreibung">
            <a:extLst>
              <a:ext uri="{FF2B5EF4-FFF2-40B4-BE49-F238E27FC236}">
                <a16:creationId xmlns:a16="http://schemas.microsoft.com/office/drawing/2014/main" id="{128109B9-8CF2-B726-83F9-E529ADD38A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5787801" y="509862"/>
            <a:ext cx="805421" cy="805421"/>
          </a:xfrm>
          <a:prstGeom prst="rect">
            <a:avLst/>
          </a:prstGeom>
        </p:spPr>
      </p:pic>
      <p:pic>
        <p:nvPicPr>
          <p:cNvPr id="6" name="Grafik 5" descr="Ein Bild, das Zeichnung, Kinderkunst, Cartoon, Kreis enthält.&#10;&#10;Automatisch generierte Beschreibung">
            <a:extLst>
              <a:ext uri="{FF2B5EF4-FFF2-40B4-BE49-F238E27FC236}">
                <a16:creationId xmlns:a16="http://schemas.microsoft.com/office/drawing/2014/main" id="{D8F04AFC-E9C2-9029-260A-99E6460076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6713562" y="509862"/>
            <a:ext cx="806400" cy="8064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noFill/>
        </p:spPr>
        <p:txBody>
          <a:bodyPr wrap="square" rtlCol="0">
            <a:spAutoFit/>
          </a:bodyPr>
          <a:lstStyle/>
          <a:p>
            <a:r>
              <a:rPr lang="en-US" sz="4400" cap="all" dirty="0">
                <a:latin typeface="Aptos Serif" panose="02020604070405020304" pitchFamily="18" charset="0"/>
                <a:cs typeface="Aptos Serif" panose="02020604070405020304" pitchFamily="18" charset="0"/>
              </a:rPr>
              <a:t>Entrepreneurship and New business creation </a:t>
            </a:r>
            <a:endParaRPr lang="en-GB" sz="4400" cap="all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F8847AF9-6CCE-665E-0774-EF60203AA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(2 ECTS, 50-60 h)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2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FF80E6-CD56-BFBC-3EBF-163444CF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AIM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9B767C-2420-513D-7344-77DA477E5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This </a:t>
            </a:r>
            <a:r>
              <a:rPr lang="en-US" dirty="0">
                <a:ea typeface="Times New Roman" panose="02020603050405020304" pitchFamily="18" charset="0"/>
                <a:cs typeface="Times New Roman"/>
              </a:rPr>
              <a:t>module</a:t>
            </a: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 aims to introduce entrepreneurship and entrepreneurial skills needed to support sustainable business development.</a:t>
            </a:r>
            <a:endParaRPr lang="sv-SE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838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3EC22A-846B-4A94-FB53-17BC5995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 MODULE CONTENT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BF7E19-73B4-DA43-1042-A803E483A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1.1 Entrepreneurship and Small businesses </a:t>
            </a:r>
            <a:endParaRPr lang="en-US"/>
          </a:p>
          <a:p>
            <a:pPr marL="0" indent="0">
              <a:buNone/>
            </a:pPr>
            <a:r>
              <a:rPr lang="en-US" dirty="0"/>
              <a:t>1.2 Entrepreneurial mindset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>1.3 Entrepreneurial activities</a:t>
            </a:r>
          </a:p>
          <a:p>
            <a:pPr marL="0" indent="0">
              <a:buNone/>
            </a:pPr>
            <a:r>
              <a:rPr lang="en-US" dirty="0"/>
              <a:t>1.4  Sustainability</a:t>
            </a:r>
            <a:r>
              <a:rPr lang="en-US" dirty="0">
                <a:cs typeface="Calibri" panose="020F0502020204030204"/>
              </a:rPr>
              <a:t> and social enterprises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19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B8971-E227-FF64-7E4E-B8703B27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MODULE OUTCOME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9C5DA0-2218-EEB3-A48D-BAB0C36E7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After completing the module, the students will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Understand businesses and their place in our global economy.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key concepts of entrepreneurship and explain how entrepreneurship relates to social and economic development.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Understand the importance of integrating sustainability values in entrepreneurship and businesses.</a:t>
            </a:r>
            <a:endParaRPr lang="en-US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01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05B0F4-46CC-876F-07FE-5AF62199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TEACHING FORM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23B12E-DEE3-4D60-8ACB-D4B53BE6F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Lectures</a:t>
            </a:r>
            <a:r>
              <a:rPr lang="sv-SE" dirty="0"/>
              <a:t>	</a:t>
            </a:r>
          </a:p>
          <a:p>
            <a:r>
              <a:rPr lang="sv-SE" dirty="0"/>
              <a:t>Films</a:t>
            </a:r>
          </a:p>
          <a:p>
            <a:r>
              <a:rPr lang="en-US" dirty="0"/>
              <a:t>Tutorials </a:t>
            </a:r>
          </a:p>
          <a:p>
            <a:r>
              <a:rPr lang="en-US" dirty="0"/>
              <a:t>Peer learning through group assignments</a:t>
            </a:r>
          </a:p>
          <a:p>
            <a:endParaRPr lang="en-US" dirty="0"/>
          </a:p>
          <a:p>
            <a:endParaRPr lang="en-US" sz="1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4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E8CC15-E721-E76F-28D5-BA83515F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RECOMMENDED LITERATURE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E2AEB1-488B-E19E-6501-9FFFA95C2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b="0" i="0" dirty="0">
                <a:solidFill>
                  <a:srgbClr val="404040"/>
                </a:solidFill>
                <a:effectLst/>
              </a:rPr>
              <a:t> </a:t>
            </a:r>
            <a:r>
              <a:rPr lang="en-US" sz="2400" dirty="0">
                <a:solidFill>
                  <a:srgbClr val="404040"/>
                </a:solidFill>
              </a:rPr>
              <a:t>Burns, P. Entrepreneurship and Small </a:t>
            </a:r>
            <a:r>
              <a:rPr lang="en-US" sz="2400">
                <a:solidFill>
                  <a:srgbClr val="404040"/>
                </a:solidFill>
              </a:rPr>
              <a:t>business, latest edition, Red Globe Press.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404040"/>
                </a:solidFill>
              </a:rPr>
              <a:t>Cunningham, J., &amp; Fraser, S. S. (2022). Images of entrepreneurship: divergent national constructions of what it is to ‘do’ entrepreneurship. </a:t>
            </a:r>
            <a:r>
              <a:rPr lang="en-US" sz="2400" i="1" dirty="0">
                <a:solidFill>
                  <a:srgbClr val="404040"/>
                </a:solidFill>
              </a:rPr>
              <a:t>Entrepreneurship &amp; Regional Development</a:t>
            </a:r>
            <a:r>
              <a:rPr lang="en-US" sz="2400">
                <a:solidFill>
                  <a:srgbClr val="404040"/>
                </a:solidFill>
              </a:rPr>
              <a:t>, 34(7-8), 567-581. 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404040"/>
                </a:solidFill>
              </a:rPr>
              <a:t>Gartner, W. B. (2001). Is there an elephant in entrepreneurship? Blind assumptions in theory development. </a:t>
            </a:r>
            <a:r>
              <a:rPr lang="en-US" sz="2400" i="1" dirty="0">
                <a:solidFill>
                  <a:srgbClr val="404040"/>
                </a:solidFill>
              </a:rPr>
              <a:t>Entrepreneurship Theory and practice</a:t>
            </a:r>
            <a:r>
              <a:rPr lang="en-US" sz="2400" dirty="0">
                <a:solidFill>
                  <a:srgbClr val="404040"/>
                </a:solidFill>
              </a:rPr>
              <a:t>, 25(4), 27-39.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404040"/>
                </a:solidFill>
              </a:rPr>
              <a:t>Low, M. B., &amp; MacMillan, I. C. (1988). Entrepreneurship: Past research and future challenges. </a:t>
            </a:r>
            <a:r>
              <a:rPr lang="en-US" sz="2400" i="1" dirty="0">
                <a:solidFill>
                  <a:srgbClr val="404040"/>
                </a:solidFill>
              </a:rPr>
              <a:t>Journal of management</a:t>
            </a:r>
            <a:r>
              <a:rPr lang="en-US" sz="2400" dirty="0">
                <a:solidFill>
                  <a:srgbClr val="404040"/>
                </a:solidFill>
              </a:rPr>
              <a:t>, 14(2), 139-161.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404040"/>
                </a:solidFill>
              </a:rPr>
              <a:t>Shane, S., &amp; Venkataraman, S. (2000). The promise of entrepreneurship as a field of research. </a:t>
            </a:r>
            <a:r>
              <a:rPr lang="en-US" sz="2400" i="1" dirty="0">
                <a:solidFill>
                  <a:srgbClr val="404040"/>
                </a:solidFill>
              </a:rPr>
              <a:t>Academy of management review,</a:t>
            </a:r>
            <a:r>
              <a:rPr lang="en-US" sz="2400" dirty="0">
                <a:solidFill>
                  <a:srgbClr val="404040"/>
                </a:solidFill>
              </a:rPr>
              <a:t> 25(1), 217-226.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404040"/>
                </a:solidFill>
              </a:rPr>
              <a:t>Shaver, K. G., &amp; Scott, L. R. (1992). Person, process, choice: The psychology of new venture creation. </a:t>
            </a:r>
            <a:r>
              <a:rPr lang="en-US" sz="2400" i="1" dirty="0">
                <a:solidFill>
                  <a:srgbClr val="404040"/>
                </a:solidFill>
              </a:rPr>
              <a:t>Entrepreneurship theory and practice</a:t>
            </a:r>
            <a:r>
              <a:rPr lang="en-US" sz="2400" dirty="0">
                <a:solidFill>
                  <a:srgbClr val="404040"/>
                </a:solidFill>
              </a:rPr>
              <a:t>, 16(2), 23-46.</a:t>
            </a:r>
          </a:p>
          <a:p>
            <a:endParaRPr lang="en-US" sz="2400" dirty="0">
              <a:solidFill>
                <a:srgbClr val="404040"/>
              </a:solidFill>
            </a:endParaRPr>
          </a:p>
          <a:p>
            <a:pPr marL="0" indent="0" algn="l">
              <a:buNone/>
            </a:pPr>
            <a:endParaRPr lang="en-US" sz="2400" dirty="0">
              <a:solidFill>
                <a:srgbClr val="404040"/>
              </a:solidFill>
            </a:endParaRPr>
          </a:p>
          <a:p>
            <a:pPr marL="0" indent="0" algn="l">
              <a:buNone/>
            </a:pPr>
            <a:endParaRPr lang="en-US" sz="2400" b="0" i="0" dirty="0">
              <a:solidFill>
                <a:srgbClr val="404040"/>
              </a:solidFill>
              <a:effectLst/>
            </a:endParaRPr>
          </a:p>
          <a:p>
            <a:pPr algn="l"/>
            <a:endParaRPr lang="sv-SE" i="0" dirty="0">
              <a:solidFill>
                <a:srgbClr val="404040"/>
              </a:solidFill>
              <a:effectLst/>
              <a:latin typeface="Lato Bold" panose="020F0802020204030203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165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C7EB8B-D5F3-716F-E92A-163E109D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effectLst/>
              </a:rPr>
              <a:t>Acknowledgments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This Material is Part of the Education Package produced within the Erasmus+ Project: ENDORSE</a:t>
            </a:r>
          </a:p>
          <a:p>
            <a:pPr marL="0" indent="0">
              <a:buNone/>
            </a:pPr>
            <a:r>
              <a:rPr lang="en-GB" sz="1800" dirty="0"/>
              <a:t>Project Partners: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ENDORSE Educational Material Entrepreneurship © 2024 by ENDORSE is licensed under </a:t>
            </a:r>
            <a:r>
              <a:rPr lang="en-US" sz="1800" b="0" i="0" u="none" strike="noStrike" dirty="0"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2"/>
              </a:rPr>
              <a:t>CC BY-SA 4.0</a:t>
            </a:r>
            <a:endParaRPr lang="en-US" sz="1800" b="0" i="0" u="none" strike="noStrike" dirty="0">
              <a:solidFill>
                <a:srgbClr val="D145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D14500"/>
                </a:solidFill>
                <a:latin typeface="Source Sans Pro" panose="020B0503030403020204" pitchFamily="34" charset="0"/>
              </a:rPr>
              <a:t>Logos of Partner Institutions and Erasmus+ are excepted. </a:t>
            </a:r>
            <a:endParaRPr lang="en-GB" sz="1800" dirty="0"/>
          </a:p>
        </p:txBody>
      </p:sp>
      <p:sp>
        <p:nvSpPr>
          <p:cNvPr id="12" name="AutoShape 8">
            <a:hlinkClick r:id="rId2"/>
            <a:extLst>
              <a:ext uri="{FF2B5EF4-FFF2-40B4-BE49-F238E27FC236}">
                <a16:creationId xmlns:a16="http://schemas.microsoft.com/office/drawing/2014/main" id="{A0277674-3939-649B-8A6F-3236C0E03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36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13196A70-0C30-56C4-4812-1D84CBD9E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7825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49" name="Picture 25">
            <a:extLst>
              <a:ext uri="{FF2B5EF4-FFF2-40B4-BE49-F238E27FC236}">
                <a16:creationId xmlns:a16="http://schemas.microsoft.com/office/drawing/2014/main" id="{FE71E26D-F476-C3AD-6991-A81FFF30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70" y="4104971"/>
            <a:ext cx="1404618" cy="4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 descr="Ein Bild, das Grafiken, Grafikdesign, Schrift, Text enthält.&#10;&#10;Automatisch generierte Beschreibung">
            <a:extLst>
              <a:ext uri="{FF2B5EF4-FFF2-40B4-BE49-F238E27FC236}">
                <a16:creationId xmlns:a16="http://schemas.microsoft.com/office/drawing/2014/main" id="{300094A6-AC58-82AE-CE9C-4FB040666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32" y="2685329"/>
            <a:ext cx="2137903" cy="370793"/>
          </a:xfrm>
          <a:prstGeom prst="rect">
            <a:avLst/>
          </a:prstGeom>
        </p:spPr>
      </p:pic>
      <p:pic>
        <p:nvPicPr>
          <p:cNvPr id="27" name="Grafik 26" descr="Ein Bild, das Text, Schrift, Poster, Design enthält.&#10;&#10;Automatisch generierte Beschreibung">
            <a:extLst>
              <a:ext uri="{FF2B5EF4-FFF2-40B4-BE49-F238E27FC236}">
                <a16:creationId xmlns:a16="http://schemas.microsoft.com/office/drawing/2014/main" id="{084A0702-48FB-BD5B-0B44-25BD832EF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89" y="2495820"/>
            <a:ext cx="606492" cy="714704"/>
          </a:xfrm>
          <a:prstGeom prst="rect">
            <a:avLst/>
          </a:prstGeom>
        </p:spPr>
      </p:pic>
      <p:pic>
        <p:nvPicPr>
          <p:cNvPr id="28" name="Grafik 27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6028076D-4B8C-98EA-335C-C286F1124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65" y="2603635"/>
            <a:ext cx="1828804" cy="499873"/>
          </a:xfrm>
          <a:prstGeom prst="rect">
            <a:avLst/>
          </a:prstGeom>
        </p:spPr>
      </p:pic>
      <p:pic>
        <p:nvPicPr>
          <p:cNvPr id="29" name="Grafik 28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D3128190-211F-6A5C-9E19-F25E4175C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99" y="2475375"/>
            <a:ext cx="1488144" cy="790703"/>
          </a:xfrm>
          <a:prstGeom prst="rect">
            <a:avLst/>
          </a:prstGeom>
        </p:spPr>
      </p:pic>
      <p:pic>
        <p:nvPicPr>
          <p:cNvPr id="30" name="Grafik 29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49DEFB1A-B964-2CC2-7D02-7DE77BDF0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40" y="2449057"/>
            <a:ext cx="1319543" cy="650975"/>
          </a:xfrm>
          <a:prstGeom prst="rect">
            <a:avLst/>
          </a:prstGeom>
        </p:spPr>
      </p:pic>
      <p:pic>
        <p:nvPicPr>
          <p:cNvPr id="31" name="Grafik 30" descr="Ein Bild, das Grafiken, Schrift, Logo, Symbol enthält.&#10;&#10;Automatisch generierte Beschreibung">
            <a:extLst>
              <a:ext uri="{FF2B5EF4-FFF2-40B4-BE49-F238E27FC236}">
                <a16:creationId xmlns:a16="http://schemas.microsoft.com/office/drawing/2014/main" id="{135A5B80-4E68-0EC6-CC2F-26BE263C45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0" y="2592783"/>
            <a:ext cx="1174570" cy="5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067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ORSE">
  <a:themeElements>
    <a:clrScheme name="Endorse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" id="{E6AA74F2-87F5-4AA2-90CE-069F5587642B}" vid="{80042257-925F-42F6-82AA-33BEE4C5432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3be961-96ff-4fd7-9242-58d5ac1cef53">
      <Terms xmlns="http://schemas.microsoft.com/office/infopath/2007/PartnerControls"/>
    </lcf76f155ced4ddcb4097134ff3c332f>
    <TaxCatchAll xmlns="151c28b5-17be-487d-903d-7070014f18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8FFDB33B04204D805D358742B5F84C" ma:contentTypeVersion="17" ma:contentTypeDescription="Create a new document." ma:contentTypeScope="" ma:versionID="24efd5afd261905a84412e3f7aa8361a">
  <xsd:schema xmlns:xsd="http://www.w3.org/2001/XMLSchema" xmlns:xs="http://www.w3.org/2001/XMLSchema" xmlns:p="http://schemas.microsoft.com/office/2006/metadata/properties" xmlns:ns2="323be961-96ff-4fd7-9242-58d5ac1cef53" xmlns:ns3="151c28b5-17be-487d-903d-7070014f18c7" targetNamespace="http://schemas.microsoft.com/office/2006/metadata/properties" ma:root="true" ma:fieldsID="c4e33cffffb4197a494f11fa833c082e" ns2:_="" ns3:_="">
    <xsd:import namespace="323be961-96ff-4fd7-9242-58d5ac1cef53"/>
    <xsd:import namespace="151c28b5-17be-487d-903d-7070014f18c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be961-96ff-4fd7-9242-58d5ac1cef5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16438b7-21d0-4069-86e7-cecdf0f7f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c28b5-17be-487d-903d-7070014f18c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47913ba-997b-4f17-9f13-3e2be4c79f60}" ma:internalName="TaxCatchAll" ma:showField="CatchAllData" ma:web="151c28b5-17be-487d-903d-7070014f1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776174-58D7-4A6C-ADC9-131E8AD43D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419AAC-5780-4A5A-ADC1-C1ED69257832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51c28b5-17be-487d-903d-7070014f18c7"/>
    <ds:schemaRef ds:uri="323be961-96ff-4fd7-9242-58d5ac1cef53"/>
  </ds:schemaRefs>
</ds:datastoreItem>
</file>

<file path=customXml/itemProps3.xml><?xml version="1.0" encoding="utf-8"?>
<ds:datastoreItem xmlns:ds="http://schemas.openxmlformats.org/officeDocument/2006/customXml" ds:itemID="{121492FF-CA5D-42F2-830F-420FE59C85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348</Words>
  <Application>Microsoft Office PowerPoint</Application>
  <PresentationFormat>Bredbild</PresentationFormat>
  <Paragraphs>41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8" baseType="lpstr">
      <vt:lpstr>Aptos Serif</vt:lpstr>
      <vt:lpstr>Arial</vt:lpstr>
      <vt:lpstr>Assistant</vt:lpstr>
      <vt:lpstr>Calibri</vt:lpstr>
      <vt:lpstr>Calibri Light</vt:lpstr>
      <vt:lpstr>Lato Bold</vt:lpstr>
      <vt:lpstr>Source Sans Pro</vt:lpstr>
      <vt:lpstr>Times New Roman</vt:lpstr>
      <vt:lpstr>Wingdings</vt:lpstr>
      <vt:lpstr>Benutzerdefiniertes Design</vt:lpstr>
      <vt:lpstr>ENDORSE</vt:lpstr>
      <vt:lpstr>Entrepreneurship and New business creation </vt:lpstr>
      <vt:lpstr>AIM</vt:lpstr>
      <vt:lpstr> MODULE CONTENT</vt:lpstr>
      <vt:lpstr>MODULE OUTCOME</vt:lpstr>
      <vt:lpstr>TEACHING FORM</vt:lpstr>
      <vt:lpstr>RECOMMENDED LITERATURE  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Alina Schoenberg</dc:creator>
  <cp:lastModifiedBy>Cecilia Dalborg</cp:lastModifiedBy>
  <cp:revision>127</cp:revision>
  <dcterms:created xsi:type="dcterms:W3CDTF">2022-04-04T19:32:46Z</dcterms:created>
  <dcterms:modified xsi:type="dcterms:W3CDTF">2024-03-27T21:26:20Z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0x010100558FFDB33B04204D805D358742B5F84C</vt:lpwstr>
  </property>
  <property fmtid="{D5CDD505-2E9C-101B-9397-08002B2CF9AE}" pid="3" name="MediaServiceImageTags">
    <vt:lpwstr/>
  </property>
</Properties>
</file>