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notesMasterIdLst>
    <p:notesMasterId r:id="rId23"/>
  </p:notesMasterIdLst>
  <p:sldIdLst>
    <p:sldId id="494" r:id="rId5"/>
    <p:sldId id="495" r:id="rId6"/>
    <p:sldId id="457" r:id="rId7"/>
    <p:sldId id="455" r:id="rId8"/>
    <p:sldId id="522" r:id="rId9"/>
    <p:sldId id="456" r:id="rId10"/>
    <p:sldId id="446" r:id="rId11"/>
    <p:sldId id="447" r:id="rId12"/>
    <p:sldId id="448" r:id="rId13"/>
    <p:sldId id="449" r:id="rId14"/>
    <p:sldId id="463" r:id="rId15"/>
    <p:sldId id="523" r:id="rId16"/>
    <p:sldId id="524" r:id="rId17"/>
    <p:sldId id="453" r:id="rId18"/>
    <p:sldId id="467" r:id="rId19"/>
    <p:sldId id="468" r:id="rId20"/>
    <p:sldId id="433" r:id="rId21"/>
    <p:sldId id="497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C19942-CDD0-DB24-F2F2-AD9A397FEC1A}" name="Cornelia Amon" initials="CA" userId="S::cornelia.amon@fh-krems.ac.at::5954e632-5942-4ce2-bb41-89c16c6cc2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6327"/>
  </p:normalViewPr>
  <p:slideViewPr>
    <p:cSldViewPr snapToGrid="0">
      <p:cViewPr>
        <p:scale>
          <a:sx n="56" d="100"/>
          <a:sy n="56" d="100"/>
        </p:scale>
        <p:origin x="1044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D075C-D0CD-4F41-93C9-0B6DF6D55B1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698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173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6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7167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84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4243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9400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09739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7501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5923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0405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3962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11149230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174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8670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29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481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4414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31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240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4660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7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5" r:id="rId18"/>
    <p:sldLayoutId id="2147483706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organ-motor.com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hyperlink" Target="http://www.morgan-motor.co.uk/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hyperlink" Target="https://www.youtube.com/watch?v=OJLcoGMPQ94" TargetMode="External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hyperlink" Target="http://www.pinterest.com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PZg6Q8HJ6Iw&amp;list=PLstDTfQIJi5dVWVxqgzRFTlqQVpsrSD4z&amp;index=5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072673"/>
            <a:ext cx="11064751" cy="1924438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ENTREPRENEURIAL ECOSYSTEM IN</a:t>
            </a:r>
            <a:br>
              <a:rPr lang="en-GB" sz="4400" dirty="0"/>
            </a:br>
            <a:r>
              <a:rPr lang="en-GB" sz="4400" dirty="0"/>
              <a:t> BASIC UNIVERSITY REGIONS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746DA247-DF81-F5CB-E8B1-BE904F12E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Questions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ask</a:t>
            </a:r>
            <a:r>
              <a:rPr lang="de-DE" dirty="0"/>
              <a:t> in </a:t>
            </a:r>
            <a:r>
              <a:rPr lang="de-DE" dirty="0" err="1"/>
              <a:t>deciding</a:t>
            </a:r>
            <a:r>
              <a:rPr lang="de-DE" dirty="0"/>
              <a:t> on </a:t>
            </a:r>
            <a:r>
              <a:rPr lang="de-DE" dirty="0" err="1"/>
              <a:t>strategy</a:t>
            </a:r>
            <a:endParaRPr lang="de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8E54939-1255-88C1-C511-DA7F7AC9C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each dimension, what proportion of customers focus on it as their primary or dominant decision criterion? How important is each value discipline to each market segment?</a:t>
            </a:r>
          </a:p>
          <a:p>
            <a:r>
              <a:rPr lang="en-US" dirty="0"/>
              <a:t>Which competitors provide the best value in each of these value dimensions? Who is the major competitor in each discipline?</a:t>
            </a:r>
          </a:p>
          <a:p>
            <a:r>
              <a:rPr lang="en-US" dirty="0"/>
              <a:t>How does this product/service compare to the competition on each dimension?</a:t>
            </a:r>
          </a:p>
          <a:p>
            <a:r>
              <a:rPr lang="en-US" dirty="0"/>
              <a:t>If it falls short of the value leaders in each dimension, how can this be remedied? </a:t>
            </a:r>
          </a:p>
          <a:p>
            <a:endParaRPr lang="de-A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587079C-2050-FBB5-3EEC-68D7755C2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515" y="5590678"/>
            <a:ext cx="1172570" cy="117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21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99BDB10B-062D-16F6-EB9D-638B1F168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Morgan Motor Company (1)</a:t>
            </a:r>
            <a:endParaRPr lang="de-AT" dirty="0"/>
          </a:p>
        </p:txBody>
      </p:sp>
      <p:sp>
        <p:nvSpPr>
          <p:cNvPr id="14" name="Content Placeholder 13"/>
          <p:cNvSpPr>
            <a:spLocks noGrp="1"/>
          </p:cNvSpPr>
          <p:nvPr>
            <p:ph idx="4294967295"/>
          </p:nvPr>
        </p:nvSpPr>
        <p:spPr>
          <a:xfrm>
            <a:off x="1053306" y="2980326"/>
            <a:ext cx="10085387" cy="10795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dirty="0"/>
              <a:t>Why is this a niche business?</a:t>
            </a:r>
          </a:p>
          <a:p>
            <a:pPr marL="0" indent="0" algn="ctr">
              <a:buNone/>
            </a:pPr>
            <a:r>
              <a:rPr lang="en-GB" dirty="0"/>
              <a:t>What are the pros and cons of this business model for Morgan?</a:t>
            </a:r>
          </a:p>
        </p:txBody>
      </p:sp>
      <p:pic>
        <p:nvPicPr>
          <p:cNvPr id="18" name="Picture 17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2760231" y="4409325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hlinkClick r:id="rId4"/>
          </p:cNvPr>
          <p:cNvPicPr/>
          <p:nvPr/>
        </p:nvPicPr>
        <p:blipFill>
          <a:blip r:embed="rId5"/>
          <a:srcRect/>
          <a:stretch/>
        </p:blipFill>
        <p:spPr bwMode="auto">
          <a:xfrm>
            <a:off x="6820657" y="4409325"/>
            <a:ext cx="1080000" cy="1080000"/>
          </a:xfrm>
          <a:prstGeom prst="rect">
            <a:avLst/>
          </a:prstGeom>
          <a:noFill/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5368800" y="1463892"/>
            <a:ext cx="1454400" cy="14544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 descr="Ein Bild, das Kreis, Screenshot, Grafiken, Design enthält.&#10;&#10;Automatisch generierte Beschreibung">
            <a:extLst>
              <a:ext uri="{FF2B5EF4-FFF2-40B4-BE49-F238E27FC236}">
                <a16:creationId xmlns:a16="http://schemas.microsoft.com/office/drawing/2014/main" id="{CCBD716D-9752-712D-8BC0-09F9BEE040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13521" y="566057"/>
            <a:ext cx="327932" cy="322488"/>
          </a:xfrm>
          <a:prstGeom prst="rect">
            <a:avLst/>
          </a:prstGeom>
        </p:spPr>
      </p:pic>
      <p:sp>
        <p:nvSpPr>
          <p:cNvPr id="17" name="Content Placeholder 13">
            <a:extLst>
              <a:ext uri="{FF2B5EF4-FFF2-40B4-BE49-F238E27FC236}">
                <a16:creationId xmlns:a16="http://schemas.microsoft.com/office/drawing/2014/main" id="{06D8DA02-A0A2-5E6F-9EBA-8369AA2257D5}"/>
              </a:ext>
            </a:extLst>
          </p:cNvPr>
          <p:cNvSpPr txBox="1">
            <a:spLocks/>
          </p:cNvSpPr>
          <p:nvPr/>
        </p:nvSpPr>
        <p:spPr>
          <a:xfrm>
            <a:off x="6636002" y="5736295"/>
            <a:ext cx="2921725" cy="707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>
                <a:hlinkClick r:id="rId4"/>
              </a:rPr>
              <a:t>https://www.youtube.com/watch?v=OJLcoGMPQ94</a:t>
            </a:r>
            <a:r>
              <a:rPr lang="en-GB" sz="1800" dirty="0"/>
              <a:t> </a:t>
            </a:r>
          </a:p>
        </p:txBody>
      </p:sp>
      <p:sp>
        <p:nvSpPr>
          <p:cNvPr id="22" name="Content Placeholder 13">
            <a:extLst>
              <a:ext uri="{FF2B5EF4-FFF2-40B4-BE49-F238E27FC236}">
                <a16:creationId xmlns:a16="http://schemas.microsoft.com/office/drawing/2014/main" id="{4F4C221A-7B4B-B056-5CF3-89705C592699}"/>
              </a:ext>
            </a:extLst>
          </p:cNvPr>
          <p:cNvSpPr txBox="1">
            <a:spLocks/>
          </p:cNvSpPr>
          <p:nvPr/>
        </p:nvSpPr>
        <p:spPr>
          <a:xfrm>
            <a:off x="2435368" y="5736295"/>
            <a:ext cx="3120632" cy="876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>
                <a:hlinkClick r:id="rId8"/>
              </a:rPr>
              <a:t>https://morgan-motor.com/</a:t>
            </a:r>
            <a:r>
              <a:rPr lang="en-GB" sz="1800" dirty="0"/>
              <a:t> </a:t>
            </a:r>
          </a:p>
        </p:txBody>
      </p:sp>
      <p:pic>
        <p:nvPicPr>
          <p:cNvPr id="24" name="Grafik 23" descr="Ein Bild, das Grafiken, Schrift, Typografie, Grafikdesign enthält.&#10;&#10;Automatisch generierte Beschreibung">
            <a:extLst>
              <a:ext uri="{FF2B5EF4-FFF2-40B4-BE49-F238E27FC236}">
                <a16:creationId xmlns:a16="http://schemas.microsoft.com/office/drawing/2014/main" id="{3FFC6E31-0908-4F01-4BC2-69B15C0DCA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2836" y="4288144"/>
            <a:ext cx="1325336" cy="1325336"/>
          </a:xfrm>
          <a:prstGeom prst="rect">
            <a:avLst/>
          </a:prstGeom>
        </p:spPr>
      </p:pic>
      <p:pic>
        <p:nvPicPr>
          <p:cNvPr id="26" name="Grafik 25" descr="Ein Bild, das Grafiken, Grafikdesign, Schrift, Muster enthält.&#10;&#10;Automatisch generierte Beschreibung">
            <a:extLst>
              <a:ext uri="{FF2B5EF4-FFF2-40B4-BE49-F238E27FC236}">
                <a16:creationId xmlns:a16="http://schemas.microsoft.com/office/drawing/2014/main" id="{8C9898EA-B8BB-AC14-93CE-0EA20AB9B0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32895" y="4286657"/>
            <a:ext cx="1325336" cy="132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775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906375D-7A98-6769-FBA1-E38C0C850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Internet business models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5FEC099-1B4D-D52C-EE98-11310ED155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Direct sales (Amazon)</a:t>
            </a:r>
          </a:p>
          <a:p>
            <a:r>
              <a:rPr lang="en-US" dirty="0"/>
              <a:t>Bricks-&amp;-clicks (John Lewis)</a:t>
            </a:r>
          </a:p>
          <a:p>
            <a:r>
              <a:rPr lang="en-US" dirty="0"/>
              <a:t>Subscription (The Times newspaper)</a:t>
            </a:r>
          </a:p>
          <a:p>
            <a:r>
              <a:rPr lang="en-US" dirty="0"/>
              <a:t>Affiliate (Amazon, eBay)</a:t>
            </a:r>
          </a:p>
          <a:p>
            <a:r>
              <a:rPr lang="en-US" dirty="0"/>
              <a:t>Pay-as-you-go (smartphones)</a:t>
            </a:r>
          </a:p>
          <a:p>
            <a:endParaRPr lang="en-US" dirty="0"/>
          </a:p>
          <a:p>
            <a:r>
              <a:rPr lang="en-US" dirty="0"/>
              <a:t>Freemium (Spotify)</a:t>
            </a:r>
          </a:p>
          <a:p>
            <a:r>
              <a:rPr lang="en-US" dirty="0"/>
              <a:t>Auction (eBay)</a:t>
            </a:r>
          </a:p>
          <a:p>
            <a:r>
              <a:rPr lang="en-US" dirty="0"/>
              <a:t>Flash sales (Groupon)</a:t>
            </a:r>
          </a:p>
          <a:p>
            <a:r>
              <a:rPr lang="en-US" dirty="0"/>
              <a:t>Bait-&amp;-hook (smartphones)</a:t>
            </a:r>
          </a:p>
          <a:p>
            <a:endParaRPr lang="de-AT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E35BA148-98AA-A822-0F20-6250DBA9CA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Advertising (YouTube, Facebook)</a:t>
            </a:r>
          </a:p>
          <a:p>
            <a:r>
              <a:rPr lang="en-US" b="1" dirty="0"/>
              <a:t>Pay-per click (Google)</a:t>
            </a:r>
          </a:p>
          <a:p>
            <a:r>
              <a:rPr lang="en-US" b="1" dirty="0"/>
              <a:t>Open (comparison websites)</a:t>
            </a:r>
          </a:p>
          <a:p>
            <a:r>
              <a:rPr lang="en-US" b="1" dirty="0"/>
              <a:t>Multi-sided market</a:t>
            </a:r>
          </a:p>
          <a:p>
            <a:r>
              <a:rPr lang="en-US" b="1" dirty="0"/>
              <a:t>Free to user + 3rd party data sale (Facebook)</a:t>
            </a:r>
          </a:p>
        </p:txBody>
      </p:sp>
    </p:spTree>
    <p:extLst>
      <p:ext uri="{BB962C8B-B14F-4D97-AF65-F5344CB8AC3E}">
        <p14:creationId xmlns:p14="http://schemas.microsoft.com/office/powerpoint/2010/main" val="1798605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23E2B-8E7F-52F3-2D99-4E8F95DAB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B3632BC-9F00-364C-E0D2-7B306250B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Pinterest</a:t>
            </a:r>
            <a:endParaRPr lang="de-AT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D83A381-6AA5-5D02-DFF2-85414086950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574972" y="1690687"/>
            <a:ext cx="5045528" cy="44760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Which business models would you apply to Pinterest?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inspiration for Pinterest came from a failed idea for an app called Tote. What are the potential effects on an entrepreneur of a failure like this?</a:t>
            </a:r>
          </a:p>
        </p:txBody>
      </p:sp>
      <p:pic>
        <p:nvPicPr>
          <p:cNvPr id="4" name="Grafik 3" descr="Ein Bild, das Kreis, Screenshot, Grafiken, Design enthält.&#10;&#10;Automatisch generierte Beschreibung">
            <a:extLst>
              <a:ext uri="{FF2B5EF4-FFF2-40B4-BE49-F238E27FC236}">
                <a16:creationId xmlns:a16="http://schemas.microsoft.com/office/drawing/2014/main" id="{930D8B51-BC68-7311-F994-F8516B0F8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3521" y="566057"/>
            <a:ext cx="327932" cy="322488"/>
          </a:xfrm>
          <a:prstGeom prst="rect">
            <a:avLst/>
          </a:prstGeom>
        </p:spPr>
      </p:pic>
      <p:pic>
        <p:nvPicPr>
          <p:cNvPr id="2" name="Grafik 1" descr="Screenshot of the landing page of pinterest.com">
            <a:extLst>
              <a:ext uri="{FF2B5EF4-FFF2-40B4-BE49-F238E27FC236}">
                <a16:creationId xmlns:a16="http://schemas.microsoft.com/office/drawing/2014/main" id="{2811A511-5A4C-BED6-C01E-0199496770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1" t="6002" r="3437" b="1591"/>
          <a:stretch/>
        </p:blipFill>
        <p:spPr>
          <a:xfrm>
            <a:off x="1445623" y="1665401"/>
            <a:ext cx="4650377" cy="2383064"/>
          </a:xfrm>
          <a:prstGeom prst="rect">
            <a:avLst/>
          </a:prstGeom>
        </p:spPr>
      </p:pic>
      <p:pic>
        <p:nvPicPr>
          <p:cNvPr id="3" name="Picture 17">
            <a:hlinkClick r:id="rId4"/>
            <a:extLst>
              <a:ext uri="{FF2B5EF4-FFF2-40B4-BE49-F238E27FC236}">
                <a16:creationId xmlns:a16="http://schemas.microsoft.com/office/drawing/2014/main" id="{12FC12AE-7D2E-CDDE-57F6-819777BCA25B}"/>
              </a:ext>
            </a:extLst>
          </p:cNvPr>
          <p:cNvPicPr/>
          <p:nvPr/>
        </p:nvPicPr>
        <p:blipFill>
          <a:blip r:embed="rId5"/>
          <a:srcRect/>
          <a:stretch/>
        </p:blipFill>
        <p:spPr bwMode="auto">
          <a:xfrm>
            <a:off x="2228376" y="4239638"/>
            <a:ext cx="1325563" cy="1325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 descr="Ein Bild, das Grafiken, Schrift, Grafikdesign, Typografie enthält.&#10;&#10;Automatisch generierte Beschreibung">
            <a:extLst>
              <a:ext uri="{FF2B5EF4-FFF2-40B4-BE49-F238E27FC236}">
                <a16:creationId xmlns:a16="http://schemas.microsoft.com/office/drawing/2014/main" id="{84250BA8-1AA4-A4E4-5AFD-A745D6ACB1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3503" y="4280686"/>
            <a:ext cx="1284515" cy="128451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5E3E6522-6A7A-EFB2-8C46-097BB16E44D8}"/>
              </a:ext>
            </a:extLst>
          </p:cNvPr>
          <p:cNvSpPr txBox="1"/>
          <p:nvPr/>
        </p:nvSpPr>
        <p:spPr>
          <a:xfrm>
            <a:off x="2228376" y="5756374"/>
            <a:ext cx="31296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dirty="0"/>
              <a:t>https://www.pinterest.com/</a:t>
            </a:r>
          </a:p>
        </p:txBody>
      </p:sp>
    </p:spTree>
    <p:extLst>
      <p:ext uri="{BB962C8B-B14F-4D97-AF65-F5344CB8AC3E}">
        <p14:creationId xmlns:p14="http://schemas.microsoft.com/office/powerpoint/2010/main" val="2147028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F2467D8-99A4-7595-82A7-ECD88F074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Strategies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secure</a:t>
            </a:r>
            <a:r>
              <a:rPr lang="de-DE" dirty="0"/>
              <a:t> </a:t>
            </a:r>
            <a:r>
              <a:rPr lang="de-DE" dirty="0" err="1"/>
              <a:t>sustainable</a:t>
            </a:r>
            <a:r>
              <a:rPr lang="de-DE" dirty="0"/>
              <a:t> </a:t>
            </a:r>
            <a:r>
              <a:rPr lang="de-DE" dirty="0" err="1"/>
              <a:t>competitive</a:t>
            </a:r>
            <a:r>
              <a:rPr lang="de-DE" dirty="0"/>
              <a:t> </a:t>
            </a:r>
            <a:r>
              <a:rPr lang="de-DE" dirty="0" err="1"/>
              <a:t>advantage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Speed to market </a:t>
            </a:r>
            <a:r>
              <a:rPr lang="en-GB" dirty="0"/>
              <a:t>- first-mover advantage</a:t>
            </a:r>
            <a:endParaRPr lang="en-US" dirty="0"/>
          </a:p>
          <a:p>
            <a:r>
              <a:rPr lang="en-GB" dirty="0">
                <a:solidFill>
                  <a:schemeClr val="accent2"/>
                </a:solidFill>
              </a:rPr>
              <a:t>Speed of market dominance </a:t>
            </a:r>
            <a:r>
              <a:rPr lang="en-GB" dirty="0"/>
              <a:t>– this gives market power, so it is generally better to dominate a small market than to be a small player in a big market</a:t>
            </a:r>
            <a:endParaRPr lang="en-US" dirty="0"/>
          </a:p>
          <a:p>
            <a:r>
              <a:rPr lang="en-GB" dirty="0">
                <a:solidFill>
                  <a:schemeClr val="accent3"/>
                </a:solidFill>
              </a:rPr>
              <a:t>Strength of brand </a:t>
            </a:r>
            <a:r>
              <a:rPr lang="en-GB" dirty="0"/>
              <a:t>- this is the tool that helps carve out market dominance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51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A20161E-586E-79EC-D0FE-1AB1B7C4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Keeping </a:t>
            </a:r>
            <a:r>
              <a:rPr lang="de-DE" dirty="0" err="1"/>
              <a:t>strategies</a:t>
            </a:r>
            <a:r>
              <a:rPr lang="de-DE" dirty="0"/>
              <a:t> simple</a:t>
            </a:r>
            <a:endParaRPr lang="de-AT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FCCE75F-E6C5-9EC5-DF35-7DB1B2F7E2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is a short talk by Donald </a:t>
            </a:r>
            <a:r>
              <a:rPr lang="en-US" dirty="0" err="1"/>
              <a:t>Sull</a:t>
            </a:r>
            <a:r>
              <a:rPr lang="en-US" dirty="0"/>
              <a:t> on the importance of keeping strategies simple</a:t>
            </a:r>
          </a:p>
          <a:p>
            <a:endParaRPr lang="de-AT" dirty="0"/>
          </a:p>
        </p:txBody>
      </p:sp>
      <p:pic>
        <p:nvPicPr>
          <p:cNvPr id="14" name="Picture 13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5160794" y="2891808"/>
            <a:ext cx="1870412" cy="1870412"/>
          </a:xfrm>
          <a:prstGeom prst="rect">
            <a:avLst/>
          </a:prstGeom>
          <a:noFill/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1450508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E95B2DF4-362C-78A1-9530-F26E63D86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Characteristics of attractive business models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8413" y="2003611"/>
            <a:ext cx="4751387" cy="417335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Identified market need or gap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No or few existing competitors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New or growing market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Low funding requirement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Clearly identified customers &amp; viable business model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Sustainable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High profit margins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2E539FAB-B1D3-3D84-2143-03E9D3768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03611"/>
            <a:ext cx="5181600" cy="417335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Effective communications strategy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Not easily copied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Identifiable risks that can be monitored &amp; mitigated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Low fixed costs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Controllable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Management skills that can be leveraged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Scalable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Financeable </a:t>
            </a:r>
          </a:p>
          <a:p>
            <a:pPr marL="514350" indent="-514350">
              <a:buFont typeface="+mj-lt"/>
              <a:buAutoNum type="arabicPeriod" startAt="8"/>
            </a:pPr>
            <a:endParaRPr lang="de-AT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22573" y="1097360"/>
            <a:ext cx="435597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8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 startAt="8"/>
            </a:pP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3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BA04CB1-522E-2081-F05C-55B2C5856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Assignments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List your values &amp; beliefs. List your ethical, social &amp; environmental concerns. How could these to be reflected in a start-up: its business model &amp; its relationship with stakeholders?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Find a SME that describes itself as a niche business &amp; analyse its business model. Do you agree that it is a niche business?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2552018" y="539550"/>
            <a:ext cx="7996453" cy="93610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37498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516107"/>
            <a:ext cx="7821386" cy="2091022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2.6 Developing the </a:t>
            </a:r>
            <a:r>
              <a:rPr lang="en-GB" dirty="0"/>
              <a:t>Business </a:t>
            </a:r>
            <a:r>
              <a:rPr lang="en-US" dirty="0"/>
              <a:t>Model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CF0BE30-F095-4F07-1D2B-970FD6998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/>
          <a:lstStyle/>
          <a:p>
            <a:r>
              <a:rPr lang="de-DE" dirty="0"/>
              <a:t>Values, </a:t>
            </a:r>
            <a:r>
              <a:rPr lang="de-DE" dirty="0" err="1"/>
              <a:t>vision</a:t>
            </a:r>
            <a:r>
              <a:rPr lang="de-DE" dirty="0"/>
              <a:t> &amp; </a:t>
            </a:r>
            <a:r>
              <a:rPr lang="de-DE" dirty="0" err="1"/>
              <a:t>mission</a:t>
            </a:r>
            <a:endParaRPr lang="de-A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r>
              <a:rPr lang="en-GB" dirty="0"/>
              <a:t>Values are core beliefs</a:t>
            </a:r>
          </a:p>
          <a:p>
            <a:r>
              <a:rPr lang="en-GB" dirty="0"/>
              <a:t>Mission is a statement of business purpose</a:t>
            </a:r>
          </a:p>
          <a:p>
            <a:r>
              <a:rPr lang="en-GB" dirty="0"/>
              <a:t>Vision is a view of what the business might become</a:t>
            </a:r>
          </a:p>
        </p:txBody>
      </p:sp>
    </p:spTree>
    <p:extLst>
      <p:ext uri="{BB962C8B-B14F-4D97-AF65-F5344CB8AC3E}">
        <p14:creationId xmlns:p14="http://schemas.microsoft.com/office/powerpoint/2010/main" val="203428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48C9B025-4889-0659-FF7B-68BC4AC6A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Mission </a:t>
            </a:r>
            <a:r>
              <a:rPr lang="de-DE" dirty="0" err="1"/>
              <a:t>statement</a:t>
            </a:r>
            <a:r>
              <a:rPr lang="de-DE" dirty="0"/>
              <a:t> </a:t>
            </a:r>
            <a:r>
              <a:rPr lang="de-DE" dirty="0" err="1"/>
              <a:t>template</a:t>
            </a:r>
            <a:endParaRPr lang="de-A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accent1"/>
                </a:solidFill>
              </a:rPr>
              <a:t>(The company) </a:t>
            </a:r>
            <a:r>
              <a:rPr lang="en-GB" sz="3200" dirty="0"/>
              <a:t>aims to use its </a:t>
            </a:r>
            <a:r>
              <a:rPr lang="en-GB" sz="3200" dirty="0">
                <a:solidFill>
                  <a:schemeClr val="accent2"/>
                </a:solidFill>
              </a:rPr>
              <a:t>(competitive advantage) </a:t>
            </a:r>
            <a:r>
              <a:rPr lang="en-GB" sz="3200" dirty="0"/>
              <a:t>to achieve/maintain </a:t>
            </a:r>
            <a:r>
              <a:rPr lang="en-GB" sz="3200" dirty="0">
                <a:solidFill>
                  <a:schemeClr val="accent3"/>
                </a:solidFill>
              </a:rPr>
              <a:t>(aspirations) </a:t>
            </a:r>
            <a:r>
              <a:rPr lang="en-GB" sz="3200" dirty="0"/>
              <a:t>in providing </a:t>
            </a:r>
            <a:r>
              <a:rPr lang="en-GB" sz="3200" dirty="0">
                <a:solidFill>
                  <a:schemeClr val="accent4"/>
                </a:solidFill>
              </a:rPr>
              <a:t>(product/business scope) </a:t>
            </a:r>
            <a:r>
              <a:rPr lang="en-GB" sz="3200" dirty="0"/>
              <a:t>which offers </a:t>
            </a:r>
            <a:r>
              <a:rPr lang="en-GB" sz="3200" dirty="0">
                <a:solidFill>
                  <a:schemeClr val="accent1"/>
                </a:solidFill>
              </a:rPr>
              <a:t>(value proposition) </a:t>
            </a:r>
            <a:r>
              <a:rPr lang="en-GB" sz="3200" dirty="0"/>
              <a:t>to satisfy the </a:t>
            </a:r>
            <a:r>
              <a:rPr lang="en-GB" sz="3200" dirty="0">
                <a:solidFill>
                  <a:schemeClr val="accent2"/>
                </a:solidFill>
              </a:rPr>
              <a:t>(needs) </a:t>
            </a:r>
            <a:r>
              <a:rPr lang="en-GB" sz="3200" dirty="0"/>
              <a:t>of </a:t>
            </a:r>
            <a:r>
              <a:rPr lang="en-GB" sz="3200" dirty="0">
                <a:solidFill>
                  <a:schemeClr val="accent3"/>
                </a:solidFill>
              </a:rPr>
              <a:t>(customer segments)</a:t>
            </a:r>
            <a:r>
              <a:rPr lang="en-GB" sz="32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GB" sz="3200" dirty="0">
                <a:solidFill>
                  <a:schemeClr val="accent3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3200" dirty="0"/>
              <a:t>In doing this the company will at all times strive to uphold </a:t>
            </a:r>
            <a:r>
              <a:rPr lang="en-GB" sz="3200" dirty="0">
                <a:solidFill>
                  <a:schemeClr val="accent4"/>
                </a:solidFill>
              </a:rPr>
              <a:t>(values)</a:t>
            </a:r>
            <a:r>
              <a:rPr lang="en-GB" sz="32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28750" y="5509410"/>
            <a:ext cx="9334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Source</a:t>
            </a:r>
            <a:r>
              <a:rPr lang="en-US" sz="1600" dirty="0"/>
              <a:t>: 	Wickham, P. A. (2001). </a:t>
            </a:r>
            <a:r>
              <a:rPr lang="en-US" sz="1600" i="1" dirty="0"/>
              <a:t>Strategic Entrepreneurship: A Decision-Making Approach to new Venture 	Creation and Management</a:t>
            </a:r>
            <a:r>
              <a:rPr lang="en-US" sz="1600" dirty="0"/>
              <a:t>. Harlow: Pearson Education.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4758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7B7DBF1-0A3B-E355-394A-3598624AE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Communicating vision</a:t>
            </a:r>
            <a:endParaRPr lang="en-GB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2303D74-66AC-7FE8-0981-37ACA019F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Keep it simple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Use metaphors, analogies &amp; examples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Use many different forums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Repeat the message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Lead by example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Address small inconsistencies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Listen &amp; be listened to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114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1775520" y="2309682"/>
            <a:ext cx="8671732" cy="2641066"/>
          </a:xfrm>
          <a:prstGeom prst="rightArrow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515477" y="2572165"/>
            <a:ext cx="156374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Changing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025332" y="3432193"/>
            <a:ext cx="14219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Tactics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15477" y="4293820"/>
            <a:ext cx="16331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Short-term</a:t>
            </a:r>
          </a:p>
        </p:txBody>
      </p:sp>
      <p:sp>
        <p:nvSpPr>
          <p:cNvPr id="16" name="Striped Right Arrow 15"/>
          <p:cNvSpPr/>
          <p:nvPr/>
        </p:nvSpPr>
        <p:spPr>
          <a:xfrm>
            <a:off x="6888089" y="3140968"/>
            <a:ext cx="774086" cy="1008112"/>
          </a:xfrm>
          <a:prstGeom prst="stripedRightArrow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215098" y="3399383"/>
            <a:ext cx="1093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Goals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44748" y="2572165"/>
            <a:ext cx="1548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Enduring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44748" y="4317773"/>
            <a:ext cx="1548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Long-term</a:t>
            </a:r>
          </a:p>
        </p:txBody>
      </p:sp>
      <p:sp>
        <p:nvSpPr>
          <p:cNvPr id="7" name="Striped Right Arrow 6"/>
          <p:cNvSpPr/>
          <p:nvPr/>
        </p:nvSpPr>
        <p:spPr>
          <a:xfrm>
            <a:off x="2567608" y="3140968"/>
            <a:ext cx="774086" cy="100811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riped Right Arrow 7"/>
          <p:cNvSpPr/>
          <p:nvPr/>
        </p:nvSpPr>
        <p:spPr>
          <a:xfrm>
            <a:off x="4151784" y="3155776"/>
            <a:ext cx="730745" cy="1008112"/>
          </a:xfrm>
          <a:prstGeom prst="stripedRight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Striped Right Arrow 17"/>
          <p:cNvSpPr/>
          <p:nvPr/>
        </p:nvSpPr>
        <p:spPr>
          <a:xfrm>
            <a:off x="5465930" y="3140968"/>
            <a:ext cx="774086" cy="1008112"/>
          </a:xfrm>
          <a:prstGeom prst="striped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775520" y="3429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Values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15680" y="3429000"/>
            <a:ext cx="143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Mission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58030" y="3429000"/>
            <a:ext cx="1093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Vision</a:t>
            </a:r>
          </a:p>
        </p:txBody>
      </p:sp>
      <p:sp>
        <p:nvSpPr>
          <p:cNvPr id="9" name="Striped Right Arrow 8"/>
          <p:cNvSpPr/>
          <p:nvPr/>
        </p:nvSpPr>
        <p:spPr>
          <a:xfrm>
            <a:off x="8454372" y="3140968"/>
            <a:ext cx="809980" cy="100811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546374" y="3399383"/>
            <a:ext cx="150195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Strategy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CF84272-5525-E2E6-EAD7-7714BC593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Strategy</a:t>
            </a:r>
            <a:r>
              <a:rPr lang="de-DE" dirty="0"/>
              <a:t> </a:t>
            </a:r>
            <a:r>
              <a:rPr lang="de-DE" dirty="0" err="1"/>
              <a:t>development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38010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ft-Right-Up Arrow 1"/>
          <p:cNvSpPr/>
          <p:nvPr/>
        </p:nvSpPr>
        <p:spPr>
          <a:xfrm>
            <a:off x="3973313" y="2668575"/>
            <a:ext cx="4130116" cy="3168352"/>
          </a:xfrm>
          <a:prstGeom prst="leftRightUp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99891" y="4599673"/>
            <a:ext cx="2514705" cy="868323"/>
          </a:xfrm>
          <a:prstGeom prst="round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000" dirty="0"/>
              <a:t>Product leadership</a:t>
            </a:r>
          </a:p>
          <a:p>
            <a:pPr algn="ctr">
              <a:spcAft>
                <a:spcPts val="600"/>
              </a:spcAft>
            </a:pPr>
            <a:r>
              <a:rPr lang="en-GB" sz="2000" dirty="0"/>
              <a:t>High differentiation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68186" y="4599673"/>
            <a:ext cx="2599873" cy="868323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000" dirty="0"/>
              <a:t>Operational efficiency</a:t>
            </a:r>
          </a:p>
          <a:p>
            <a:pPr algn="ctr"/>
            <a:r>
              <a:rPr lang="en-GB" sz="2000" dirty="0"/>
              <a:t> Low cost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7230" y="1741485"/>
            <a:ext cx="2422281" cy="783193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Customer intimacy or focus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6323" y="306477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78621" y="483498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2128" y="483378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06871BA-087D-724C-C19A-25CCC8FB1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models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40877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Quad Arrow 23"/>
          <p:cNvSpPr/>
          <p:nvPr/>
        </p:nvSpPr>
        <p:spPr>
          <a:xfrm>
            <a:off x="4025171" y="1782631"/>
            <a:ext cx="4141658" cy="4198340"/>
          </a:xfrm>
          <a:prstGeom prst="quadArrow">
            <a:avLst>
              <a:gd name="adj1" fmla="val 17152"/>
              <a:gd name="adj2" fmla="val 12539"/>
              <a:gd name="adj3" fmla="val 18751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287716" y="1772816"/>
            <a:ext cx="1296144" cy="1026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4"/>
                </a:solidFill>
                <a:ea typeface="Times New Roman" pitchFamily="18" charset="0"/>
                <a:cs typeface="Times New Roman" pitchFamily="18" charset="0"/>
              </a:rPr>
              <a:t>Niche business model</a:t>
            </a:r>
            <a:endParaRPr lang="en-US" altLang="en-US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3791744" y="5002313"/>
            <a:ext cx="1927110" cy="9397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Low price or commodity business model</a:t>
            </a:r>
            <a:endParaRPr lang="en-US" altLang="en-US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4396927" y="6142054"/>
            <a:ext cx="3439988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ea typeface="Times New Roman" pitchFamily="18" charset="0"/>
                <a:cs typeface="Times New Roman" pitchFamily="18" charset="0"/>
              </a:rPr>
              <a:t>Customer intimacy or focus</a:t>
            </a:r>
            <a:endParaRPr lang="en-US" altLang="en-US" dirty="0">
              <a:cs typeface="Arial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 rot="16200000">
            <a:off x="2824127" y="3698159"/>
            <a:ext cx="1733271" cy="36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ea typeface="Times New Roman" pitchFamily="18" charset="0"/>
                <a:cs typeface="Times New Roman" pitchFamily="18" charset="0"/>
              </a:rPr>
              <a:t>Differentiation</a:t>
            </a:r>
            <a:endParaRPr lang="en-US" altLang="en-US" dirty="0"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3095781" y="5846677"/>
            <a:ext cx="885545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Low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246813" y="5846676"/>
            <a:ext cx="792088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High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13" name="Text Box 17490"/>
          <p:cNvSpPr txBox="1">
            <a:spLocks noChangeArrowheads="1"/>
          </p:cNvSpPr>
          <p:nvPr/>
        </p:nvSpPr>
        <p:spPr bwMode="auto">
          <a:xfrm rot="2739019">
            <a:off x="6177001" y="2849486"/>
            <a:ext cx="1531986" cy="37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4"/>
                </a:solidFill>
                <a:ea typeface="Times New Roman" pitchFamily="18" charset="0"/>
                <a:cs typeface="Times New Roman" pitchFamily="18" charset="0"/>
              </a:rPr>
              <a:t>Higher price</a:t>
            </a:r>
            <a:endParaRPr lang="en-US" altLang="en-US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 rot="2869856">
            <a:off x="4486585" y="4532377"/>
            <a:ext cx="1571537" cy="33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Lower price</a:t>
            </a:r>
            <a:endParaRPr lang="en-US" altLang="en-US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1992314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167967" y="1740084"/>
            <a:ext cx="792088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High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19" name="Up Arrow 18"/>
          <p:cNvSpPr/>
          <p:nvPr/>
        </p:nvSpPr>
        <p:spPr>
          <a:xfrm rot="2842160">
            <a:off x="5971749" y="3588972"/>
            <a:ext cx="386695" cy="607534"/>
          </a:xfrm>
          <a:prstGeom prst="upArrow">
            <a:avLst>
              <a:gd name="adj1" fmla="val 30423"/>
              <a:gd name="adj2" fmla="val 51939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938061" y="6093296"/>
            <a:ext cx="4320000" cy="0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3937481" y="1781018"/>
            <a:ext cx="1" cy="4320000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el 7">
            <a:extLst>
              <a:ext uri="{FF2B5EF4-FFF2-40B4-BE49-F238E27FC236}">
                <a16:creationId xmlns:a16="http://schemas.microsoft.com/office/drawing/2014/main" id="{6F02604C-40FD-1DF0-0F39-C3BFCB80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&amp; </a:t>
            </a:r>
            <a:r>
              <a:rPr lang="de-DE" dirty="0" err="1"/>
              <a:t>price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6873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41462C9-ED93-5382-297D-8E75790C4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Generic strategies &amp; business imperatives</a:t>
            </a:r>
            <a:endParaRPr lang="de-AT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A0E5B180-CC95-749D-2B1E-08C61A0EC102}"/>
              </a:ext>
            </a:extLst>
          </p:cNvPr>
          <p:cNvSpPr/>
          <p:nvPr/>
        </p:nvSpPr>
        <p:spPr>
          <a:xfrm>
            <a:off x="1310055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1"/>
                </a:solidFill>
              </a:rPr>
              <a:t>High differentiation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Understand basis for differential advantage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on differential advantage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barriers to entry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brand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Continuous innovation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Encourage creativity &amp; innovation 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01B5E1ED-146A-72BE-506B-91817170FAA1}"/>
              </a:ext>
            </a:extLst>
          </p:cNvPr>
          <p:cNvSpPr/>
          <p:nvPr/>
        </p:nvSpPr>
        <p:spPr>
          <a:xfrm>
            <a:off x="4576395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2"/>
                </a:solidFill>
              </a:rPr>
              <a:t>Customer focus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close customer relationships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Keep in touch with &amp; monitor customer needs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customer loyalty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Maximize sales to loyal customers (economies of scope)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brand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6A6140A4-5A02-2916-F92F-E4F2EB1624D4}"/>
              </a:ext>
            </a:extLst>
          </p:cNvPr>
          <p:cNvSpPr/>
          <p:nvPr/>
        </p:nvSpPr>
        <p:spPr>
          <a:xfrm>
            <a:off x="7842736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4"/>
                </a:solidFill>
              </a:rPr>
              <a:t>Low price / cost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cost leadership through economies of scale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Continually drive down costs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Achieve high sales volumes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Improve efficiency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Standardization 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79541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FFDB33B04204D805D358742B5F84C" ma:contentTypeVersion="17" ma:contentTypeDescription="Create a new document." ma:contentTypeScope="" ma:versionID="24efd5afd261905a84412e3f7aa8361a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c4e33cffffb4197a494f11fa833c082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Props1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BF1ECA-7EE9-4668-B4E3-4287A31B7688}"/>
</file>

<file path=customXml/itemProps3.xml><?xml version="1.0" encoding="utf-8"?>
<ds:datastoreItem xmlns:ds="http://schemas.openxmlformats.org/officeDocument/2006/customXml" ds:itemID="{BC419AAC-5780-4A5A-ADC1-C1ED69257832}">
  <ds:schemaRefs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323be961-96ff-4fd7-9242-58d5ac1cef53"/>
    <ds:schemaRef ds:uri="http://schemas.openxmlformats.org/package/2006/metadata/core-properties"/>
    <ds:schemaRef ds:uri="151c28b5-17be-487d-903d-7070014f18c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813</Words>
  <Application>Microsoft Office PowerPoint</Application>
  <PresentationFormat>Bredbild</PresentationFormat>
  <Paragraphs>142</Paragraphs>
  <Slides>18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18</vt:i4>
      </vt:variant>
    </vt:vector>
  </HeadingPairs>
  <TitlesOfParts>
    <vt:vector size="25" baseType="lpstr">
      <vt:lpstr>Aptos Serif</vt:lpstr>
      <vt:lpstr>Arial</vt:lpstr>
      <vt:lpstr>Assistant</vt:lpstr>
      <vt:lpstr>Calibri</vt:lpstr>
      <vt:lpstr>Source Sans Pro</vt:lpstr>
      <vt:lpstr>Times New Roman</vt:lpstr>
      <vt:lpstr>Endorseakt</vt:lpstr>
      <vt:lpstr>BUSINESS PLANNING AND ENTREPRENEURIAL ECOSYSTEM IN  BASIC UNIVERSITY REGIONS</vt:lpstr>
      <vt:lpstr> 2.6 Developing the Business Model</vt:lpstr>
      <vt:lpstr>Values, vision &amp; mission</vt:lpstr>
      <vt:lpstr>Mission statement template</vt:lpstr>
      <vt:lpstr>Communicating vision</vt:lpstr>
      <vt:lpstr>Strategy development</vt:lpstr>
      <vt:lpstr>Generic business models</vt:lpstr>
      <vt:lpstr>Generic business models &amp; price</vt:lpstr>
      <vt:lpstr>Generic strategies &amp; business imperatives</vt:lpstr>
      <vt:lpstr>Questions to ask in deciding on strategy</vt:lpstr>
      <vt:lpstr>Morgan Motor Company (1)</vt:lpstr>
      <vt:lpstr>Internet business models</vt:lpstr>
      <vt:lpstr>Pinterest</vt:lpstr>
      <vt:lpstr>Strategies to secure sustainable competitive advantage</vt:lpstr>
      <vt:lpstr>Keeping strategies simple</vt:lpstr>
      <vt:lpstr>Characteristics of attractive business models</vt:lpstr>
      <vt:lpstr>Assignments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Cecilia Dalborg</cp:lastModifiedBy>
  <cp:revision>153</cp:revision>
  <dcterms:created xsi:type="dcterms:W3CDTF">2022-04-04T19:32:46Z</dcterms:created>
  <dcterms:modified xsi:type="dcterms:W3CDTF">2024-05-15T09:30:08Z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