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4"/>
  </p:sldMasterIdLst>
  <p:notesMasterIdLst>
    <p:notesMasterId r:id="rId15"/>
  </p:notesMasterIdLst>
  <p:sldIdLst>
    <p:sldId id="494" r:id="rId5"/>
    <p:sldId id="522" r:id="rId6"/>
    <p:sldId id="487" r:id="rId7"/>
    <p:sldId id="483" r:id="rId8"/>
    <p:sldId id="523" r:id="rId9"/>
    <p:sldId id="524" r:id="rId10"/>
    <p:sldId id="525" r:id="rId11"/>
    <p:sldId id="508" r:id="rId12"/>
    <p:sldId id="495" r:id="rId13"/>
    <p:sldId id="497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0C19942-CDD0-DB24-F2F2-AD9A397FEC1A}" name="Cornelia Amon" initials="CA" userId="S::cornelia.amon@fh-krems.ac.at::5954e632-5942-4ce2-bb41-89c16c6cc23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385E"/>
    <a:srgbClr val="EE297B"/>
    <a:srgbClr val="0281B4"/>
    <a:srgbClr val="F07921"/>
    <a:srgbClr val="0D385E"/>
    <a:srgbClr val="01A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6327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C1EAA-16A5-C244-8A92-A6051457D4B7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03E6A-0E51-A24C-B8B0-7EAE05311E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10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764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675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  <p:pic>
        <p:nvPicPr>
          <p:cNvPr id="20" name="Grafik 1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B765EEF8-AF8A-B690-7F75-2777CAD33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910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7517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50301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75218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11C08B-D270-8146-897F-161A2485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57200"/>
            <a:ext cx="402771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3D061B-ABAC-8C48-A90F-85B817A31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5886" y="1621971"/>
            <a:ext cx="5629502" cy="42390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E326C34-0D86-0C40-85B3-2E19A59CD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7300" y="2057400"/>
            <a:ext cx="402771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F5200E-1B5A-EF41-A652-7B1891409C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6356350"/>
            <a:ext cx="23241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CEA140-ABB2-CB4E-AA74-F71EC146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3370F29-FB82-8741-B975-2DB3791B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4032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C8B86-8D7B-3D44-B5DD-EF7C7A3E8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857" y="457200"/>
            <a:ext cx="352016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27D37D0-C49F-7B4C-A47B-58C8E07DA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6F7884-6F6F-FF43-8F10-DF965F883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1857" y="2057400"/>
            <a:ext cx="352016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95F60D-C3DB-7449-9F30-A49E811976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3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4BB404-6889-204A-A348-242D4C5E6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B2B868-8614-D341-A15C-3E55A0F5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08158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AC94A-61F5-FF48-9E66-96641409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222304B-3412-9C43-9D58-AC26F6E12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5A392C-342E-7848-AF6E-DEB38CC011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B45E10-112E-A647-A5C5-980CEE812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BA2C2E-42FB-FC41-8594-5629D7AF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86687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4F43949-02AE-2F42-991D-B6948EE16E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611869E-77EA-FE4D-883E-A2B83315F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1856" y="365125"/>
            <a:ext cx="7320643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926E41-640B-2F47-B84D-7958F69085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D6B451-FB7E-A348-9B6F-210884C48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318D13-6CCA-0546-805D-C4BDB6C10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360043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9ADFC6-633B-5745-BC44-94A97FAC7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8BBB5A-27E3-6143-A5DB-07FBAE02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0A23C2-94E0-7846-805F-F3EBA64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B5C692-35EB-6D40-B074-2C27D8B9E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197094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2701" y="1"/>
            <a:ext cx="749300" cy="365125"/>
          </a:xfrm>
          <a:prstGeom prst="rect">
            <a:avLst/>
          </a:prstGeo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B85BCD3C-5A95-22FD-6345-28B8BF648333}"/>
              </a:ext>
            </a:extLst>
          </p:cNvPr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642554035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CAA4F9-0388-8776-E127-48DC80668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D96DB93-EA35-107A-AE6A-3241389D3E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D90BF2-5BED-1D04-2D14-8DD62E6D5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34864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2728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18393" y="9104"/>
            <a:ext cx="749300" cy="365125"/>
          </a:xfr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405069812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702129"/>
            <a:ext cx="7821386" cy="1905000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64972"/>
            <a:ext cx="9144000" cy="24928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4911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51171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3C317A-A421-8C40-825F-113024891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96407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3602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0475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61616-691E-9542-878C-363E71026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34839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8C8580-D948-6E4B-9FA8-57F8779E6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681163"/>
            <a:ext cx="472938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45C92D-8286-0B49-BDA4-9103E700C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8186" y="2505075"/>
            <a:ext cx="4729389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005040B-C584-034B-B5BB-F49D0290D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25998" y="1681163"/>
            <a:ext cx="472939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EFD3F1C-0455-D64D-9CE7-BEE37A27A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25996" y="2505075"/>
            <a:ext cx="4729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6A4F2BC-8AA7-E04C-8A5B-5B7FCA7039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E41D8CA-D7F5-A240-9736-38598480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4DB83EA-12CA-6545-A796-9CAC4FEBB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41240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7024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D167830-7097-4B47-ADD7-22CB2377F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42C3A7-A52F-D140-A3E1-7951CC633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825625"/>
            <a:ext cx="100856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E4324E-7E64-1CFC-11EF-6A4576C29E19}"/>
              </a:ext>
            </a:extLst>
          </p:cNvPr>
          <p:cNvSpPr/>
          <p:nvPr/>
        </p:nvSpPr>
        <p:spPr>
          <a:xfrm flipH="1">
            <a:off x="0" y="0"/>
            <a:ext cx="131028" cy="6858000"/>
          </a:xfrm>
          <a:prstGeom prst="rect">
            <a:avLst/>
          </a:prstGeom>
          <a:solidFill>
            <a:srgbClr val="F07921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0378C1A-4F08-67C5-5877-DBA430BE9F74}"/>
              </a:ext>
            </a:extLst>
          </p:cNvPr>
          <p:cNvSpPr/>
          <p:nvPr/>
        </p:nvSpPr>
        <p:spPr>
          <a:xfrm flipH="1">
            <a:off x="380988" y="1"/>
            <a:ext cx="133946" cy="6858000"/>
          </a:xfrm>
          <a:prstGeom prst="rect">
            <a:avLst/>
          </a:prstGeom>
          <a:solidFill>
            <a:schemeClr val="accent3">
              <a:alpha val="9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8C059B6-B2F8-BF03-31FF-05112143DD0B}"/>
              </a:ext>
            </a:extLst>
          </p:cNvPr>
          <p:cNvSpPr/>
          <p:nvPr/>
        </p:nvSpPr>
        <p:spPr>
          <a:xfrm flipH="1">
            <a:off x="185052" y="0"/>
            <a:ext cx="131028" cy="6858000"/>
          </a:xfrm>
          <a:prstGeom prst="rect">
            <a:avLst/>
          </a:prstGeom>
          <a:solidFill>
            <a:srgbClr val="01AD4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C2E2835-321A-99BE-EADE-2E26A8918D8C}"/>
              </a:ext>
            </a:extLst>
          </p:cNvPr>
          <p:cNvSpPr/>
          <p:nvPr/>
        </p:nvSpPr>
        <p:spPr>
          <a:xfrm flipH="1">
            <a:off x="576936" y="0"/>
            <a:ext cx="128368" cy="6858000"/>
          </a:xfrm>
          <a:prstGeom prst="rect">
            <a:avLst/>
          </a:prstGeom>
          <a:solidFill>
            <a:srgbClr val="EE297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2" name="Grafik 11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5AB2B131-7B71-39A8-75F6-E6F68EA9C38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340143" y="365125"/>
            <a:ext cx="2013657" cy="125652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B4C4EA1-1AB4-38C6-13F5-4D359A80AA8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38200" y="6265654"/>
            <a:ext cx="1538082" cy="3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6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D385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D385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D385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D385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hyperlink" Target="http://creativecommons.org/licenses/by-sa/4.0/?ref=chooser-v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_C-vGu2mL38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MsRmV_Yt4DE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7O36YBn9x_4" TargetMode="External"/><Relationship Id="rId3" Type="http://schemas.openxmlformats.org/officeDocument/2006/relationships/image" Target="../media/image6.png"/><Relationship Id="rId7" Type="http://schemas.openxmlformats.org/officeDocument/2006/relationships/hyperlink" Target="http://www.youtube.com/watch?v=iA5MVUNkSkM" TargetMode="External"/><Relationship Id="rId2" Type="http://schemas.openxmlformats.org/officeDocument/2006/relationships/hyperlink" Target="https://strategyzer.com/canvas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youtube.com/watch?v=wlKP-BaC0jA" TargetMode="External"/><Relationship Id="rId11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hyperlink" Target="http://www.youtube.com/watch?v=SshglHDKQCc" TargetMode="External"/><Relationship Id="rId4" Type="http://schemas.openxmlformats.org/officeDocument/2006/relationships/hyperlink" Target="http://www.youtube.com/watch?v=wwShFsSFb-Y" TargetMode="External"/><Relationship Id="rId9" Type="http://schemas.openxmlformats.org/officeDocument/2006/relationships/hyperlink" Target="http://www.youtube.com/watch?v=-2gd_vhNYT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30C8AC2-B1DB-06DD-323B-CB74DD221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  <p:pic>
        <p:nvPicPr>
          <p:cNvPr id="3" name="Grafik 2" descr="Ein Bild, das Cartoon, Kreis, Darstellung enthält.&#10;&#10;Automatisch generierte Beschreibung">
            <a:extLst>
              <a:ext uri="{FF2B5EF4-FFF2-40B4-BE49-F238E27FC236}">
                <a16:creationId xmlns:a16="http://schemas.microsoft.com/office/drawing/2014/main" id="{128109B9-8CF2-B726-83F9-E529ADD38AE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5787801" y="509862"/>
            <a:ext cx="805421" cy="805421"/>
          </a:xfrm>
          <a:prstGeom prst="rect">
            <a:avLst/>
          </a:prstGeom>
        </p:spPr>
      </p:pic>
      <p:pic>
        <p:nvPicPr>
          <p:cNvPr id="6" name="Grafik 5" descr="Ein Bild, das Zeichnung, Kinderkunst, Cartoon, Kreis enthält.&#10;&#10;Automatisch generierte Beschreibung">
            <a:extLst>
              <a:ext uri="{FF2B5EF4-FFF2-40B4-BE49-F238E27FC236}">
                <a16:creationId xmlns:a16="http://schemas.microsoft.com/office/drawing/2014/main" id="{D8F04AFC-E9C2-9029-260A-99E646007697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tretch>
            <a:fillRect/>
          </a:stretch>
        </p:blipFill>
        <p:spPr>
          <a:xfrm>
            <a:off x="6713562" y="509862"/>
            <a:ext cx="806400" cy="806400"/>
          </a:xfrm>
          <a:prstGeom prst="rect">
            <a:avLst/>
          </a:prstGeom>
        </p:spPr>
      </p:pic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63624" y="3682071"/>
            <a:ext cx="11064751" cy="1315040"/>
          </a:xfr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BUSINESS PLANNING AND THE ENTREPRENEURIAL ECOSYSTEM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F8847AF9-6CCE-665E-0774-EF60203AA2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997111"/>
            <a:ext cx="9144000" cy="40300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(3 ECTS, 75-90 h)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629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BDC7EB8B-D5F3-716F-E92A-163E109DF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0" dirty="0">
                <a:effectLst/>
              </a:rPr>
              <a:t>Acknowledgments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This Material is Part of the Education Package produced within the Erasmus+ Project: ENDORSE</a:t>
            </a:r>
          </a:p>
          <a:p>
            <a:pPr marL="0" indent="0">
              <a:buNone/>
            </a:pPr>
            <a:r>
              <a:rPr lang="en-GB" sz="1800" dirty="0"/>
              <a:t>Project Partners: 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US" sz="1800" b="0" i="0" dirty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ENDORSE Educational Material Entrepreneurship © 2024 by ENDORSE is licensed under </a:t>
            </a:r>
            <a:r>
              <a:rPr lang="en-US" sz="1800" b="0" i="0" u="none" strike="noStrike" dirty="0">
                <a:solidFill>
                  <a:srgbClr val="D14500"/>
                </a:solidFill>
                <a:effectLst/>
                <a:latin typeface="Source Sans Pro" panose="020B0503030403020204" pitchFamily="34" charset="0"/>
                <a:hlinkClick r:id="rId2"/>
              </a:rPr>
              <a:t>CC BY-SA 4.0</a:t>
            </a:r>
            <a:endParaRPr lang="en-US" sz="1800" b="0" i="0" u="none" strike="noStrike" dirty="0">
              <a:solidFill>
                <a:srgbClr val="D14500"/>
              </a:solidFill>
              <a:effectLst/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D14500"/>
                </a:solidFill>
                <a:latin typeface="Source Sans Pro" panose="020B0503030403020204" pitchFamily="34" charset="0"/>
              </a:rPr>
              <a:t>Logos of Partner Institutions and Erasmus+ are excepted. </a:t>
            </a:r>
            <a:endParaRPr lang="en-GB" sz="1800" dirty="0"/>
          </a:p>
        </p:txBody>
      </p:sp>
      <p:sp>
        <p:nvSpPr>
          <p:cNvPr id="12" name="AutoShape 8">
            <a:hlinkClick r:id="rId2"/>
            <a:extLst>
              <a:ext uri="{FF2B5EF4-FFF2-40B4-BE49-F238E27FC236}">
                <a16:creationId xmlns:a16="http://schemas.microsoft.com/office/drawing/2014/main" id="{A0277674-3939-649B-8A6F-3236C0E03D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56363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13" name="AutoShape 9">
            <a:extLst>
              <a:ext uri="{FF2B5EF4-FFF2-40B4-BE49-F238E27FC236}">
                <a16:creationId xmlns:a16="http://schemas.microsoft.com/office/drawing/2014/main" id="{13196A70-0C30-56C4-4812-1D84CBD9E2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27825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pic>
        <p:nvPicPr>
          <p:cNvPr id="1049" name="Picture 25">
            <a:extLst>
              <a:ext uri="{FF2B5EF4-FFF2-40B4-BE49-F238E27FC236}">
                <a16:creationId xmlns:a16="http://schemas.microsoft.com/office/drawing/2014/main" id="{FE71E26D-F476-C3AD-6991-A81FFF309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0" y="4104971"/>
            <a:ext cx="1404618" cy="49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Grafik 25" descr="Ein Bild, das Grafiken, Grafikdesign, Schrift, Text enthält.&#10;&#10;Automatisch generierte Beschreibung">
            <a:extLst>
              <a:ext uri="{FF2B5EF4-FFF2-40B4-BE49-F238E27FC236}">
                <a16:creationId xmlns:a16="http://schemas.microsoft.com/office/drawing/2014/main" id="{300094A6-AC58-82AE-CE9C-4FB0406665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632" y="2685329"/>
            <a:ext cx="2137903" cy="370793"/>
          </a:xfrm>
          <a:prstGeom prst="rect">
            <a:avLst/>
          </a:prstGeom>
        </p:spPr>
      </p:pic>
      <p:pic>
        <p:nvPicPr>
          <p:cNvPr id="27" name="Grafik 26" descr="Ein Bild, das Text, Schrift, Poster, Design enthält.&#10;&#10;Automatisch generierte Beschreibung">
            <a:extLst>
              <a:ext uri="{FF2B5EF4-FFF2-40B4-BE49-F238E27FC236}">
                <a16:creationId xmlns:a16="http://schemas.microsoft.com/office/drawing/2014/main" id="{084A0702-48FB-BD5B-0B44-25BD832EF3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089" y="2495820"/>
            <a:ext cx="606492" cy="714704"/>
          </a:xfrm>
          <a:prstGeom prst="rect">
            <a:avLst/>
          </a:prstGeom>
        </p:spPr>
      </p:pic>
      <p:pic>
        <p:nvPicPr>
          <p:cNvPr id="28" name="Grafik 27" descr="Ein Bild, das Schrift, Screenshot, Grafiken, Grafikdesign enthält.&#10;&#10;Automatisch generierte Beschreibung">
            <a:extLst>
              <a:ext uri="{FF2B5EF4-FFF2-40B4-BE49-F238E27FC236}">
                <a16:creationId xmlns:a16="http://schemas.microsoft.com/office/drawing/2014/main" id="{6028076D-4B8C-98EA-335C-C286F11244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065" y="2603635"/>
            <a:ext cx="1828804" cy="499873"/>
          </a:xfrm>
          <a:prstGeom prst="rect">
            <a:avLst/>
          </a:prstGeom>
        </p:spPr>
      </p:pic>
      <p:pic>
        <p:nvPicPr>
          <p:cNvPr id="29" name="Grafik 28" descr="Ein Bild, das Schrift, Grafiken, Logo, Symbol enthält.&#10;&#10;Automatisch generierte Beschreibung">
            <a:extLst>
              <a:ext uri="{FF2B5EF4-FFF2-40B4-BE49-F238E27FC236}">
                <a16:creationId xmlns:a16="http://schemas.microsoft.com/office/drawing/2014/main" id="{D3128190-211F-6A5C-9E19-F25E4175C1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899" y="2475375"/>
            <a:ext cx="1488144" cy="790703"/>
          </a:xfrm>
          <a:prstGeom prst="rect">
            <a:avLst/>
          </a:prstGeom>
        </p:spPr>
      </p:pic>
      <p:pic>
        <p:nvPicPr>
          <p:cNvPr id="30" name="Grafik 29" descr="Ein Bild, das Schrift, Logo, Grafiken, Grafikdesign enthält.&#10;&#10;Automatisch generierte Beschreibung">
            <a:extLst>
              <a:ext uri="{FF2B5EF4-FFF2-40B4-BE49-F238E27FC236}">
                <a16:creationId xmlns:a16="http://schemas.microsoft.com/office/drawing/2014/main" id="{49DEFB1A-B964-2CC2-7D02-7DE77BDF02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440" y="2449057"/>
            <a:ext cx="1319543" cy="650975"/>
          </a:xfrm>
          <a:prstGeom prst="rect">
            <a:avLst/>
          </a:prstGeom>
        </p:spPr>
      </p:pic>
      <p:pic>
        <p:nvPicPr>
          <p:cNvPr id="31" name="Grafik 30" descr="Ein Bild, das Grafiken, Schrift, Logo, Symbol enthält.&#10;&#10;Automatisch generierte Beschreibung">
            <a:extLst>
              <a:ext uri="{FF2B5EF4-FFF2-40B4-BE49-F238E27FC236}">
                <a16:creationId xmlns:a16="http://schemas.microsoft.com/office/drawing/2014/main" id="{135A5B80-4E68-0EC6-CC2F-26BE263C45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870" y="2592783"/>
            <a:ext cx="1174570" cy="52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950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1" y="1180905"/>
            <a:ext cx="7821386" cy="1426224"/>
          </a:xfrm>
          <a:noFill/>
        </p:spPr>
        <p:txBody>
          <a:bodyPr wrap="square" rtlCol="0">
            <a:spAutoFit/>
          </a:bodyPr>
          <a:lstStyle/>
          <a:p>
            <a:br>
              <a:rPr lang="en-US" dirty="0"/>
            </a:br>
            <a:r>
              <a:rPr lang="sv-SE" dirty="0"/>
              <a:t>2.5 Start-up</a:t>
            </a:r>
            <a:endParaRPr lang="en-GB" dirty="0"/>
          </a:p>
        </p:txBody>
      </p:sp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9E383D5-B3F4-07B5-AE19-FF1CF9973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18" y="397736"/>
            <a:ext cx="2072625" cy="1293318"/>
          </a:xfrm>
          <a:prstGeom prst="rect">
            <a:avLst/>
          </a:prstGeom>
        </p:spPr>
      </p:pic>
      <p:sp>
        <p:nvSpPr>
          <p:cNvPr id="3" name="Untertitel 2">
            <a:extLst>
              <a:ext uri="{FF2B5EF4-FFF2-40B4-BE49-F238E27FC236}">
                <a16:creationId xmlns:a16="http://schemas.microsoft.com/office/drawing/2014/main" id="{6D883F1F-18B4-291B-1C8E-0C924544D7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2.5.1 New Venture Creation Framework</a:t>
            </a:r>
            <a:br>
              <a:rPr lang="en-US" dirty="0"/>
            </a:br>
            <a:r>
              <a:rPr lang="en-US" b="1" dirty="0"/>
              <a:t>2.5.2 Business Model Canvas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2939634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895D238-C43A-8C3F-32D2-508981C159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This brief HBR video explains the difference between a strategy &amp; a business model.</a:t>
            </a:r>
          </a:p>
          <a:p>
            <a:endParaRPr lang="de-AT" dirty="0"/>
          </a:p>
        </p:txBody>
      </p:sp>
      <p:pic>
        <p:nvPicPr>
          <p:cNvPr id="14" name="Picture 13">
            <a:hlinkClick r:id="rId2"/>
          </p:cNvPr>
          <p:cNvPicPr/>
          <p:nvPr/>
        </p:nvPicPr>
        <p:blipFill>
          <a:blip r:embed="rId3"/>
          <a:srcRect/>
          <a:stretch/>
        </p:blipFill>
        <p:spPr bwMode="auto">
          <a:xfrm>
            <a:off x="1993170" y="3096614"/>
            <a:ext cx="648000" cy="648000"/>
          </a:xfrm>
          <a:prstGeom prst="rect">
            <a:avLst/>
          </a:prstGeom>
          <a:noFill/>
          <a:effectLst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07C29C9-76AF-4ADE-954C-2261F1F80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Business </a:t>
            </a:r>
            <a:r>
              <a:rPr lang="de-DE" dirty="0" err="1"/>
              <a:t>model</a:t>
            </a:r>
            <a:r>
              <a:rPr lang="de-DE" dirty="0"/>
              <a:t>?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61489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BFFEA6E-AAE5-9573-A54B-194DFF852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0" dirty="0">
                <a:latin typeface="+mj-lt"/>
              </a:rPr>
              <a:t>Advantages of using a business model framework</a:t>
            </a:r>
            <a:endParaRPr lang="de-AT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625D3E4E-0418-4565-5061-852A13D2E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Allows elements of model to be easily modified</a:t>
            </a:r>
          </a:p>
          <a:p>
            <a:r>
              <a:rPr lang="en-US" dirty="0"/>
              <a:t>Allows innovative options to be explore in a structured way </a:t>
            </a:r>
          </a:p>
          <a:p>
            <a:r>
              <a:rPr lang="en-US" dirty="0"/>
              <a:t>Facilitates the understand of linkages between elements of the model</a:t>
            </a:r>
          </a:p>
          <a:p>
            <a:r>
              <a:rPr lang="en-US" dirty="0"/>
              <a:t>Allows the testing of new models against established ones</a:t>
            </a:r>
          </a:p>
          <a:p>
            <a:r>
              <a:rPr lang="en-US" dirty="0"/>
              <a:t>Allows experiment with different versions to see which critical assumptions are most realistic (revenue model; pricing, sales, costs etc.)</a:t>
            </a:r>
          </a:p>
          <a:p>
            <a:r>
              <a:rPr lang="en-US" dirty="0"/>
              <a:t>Helps identify patterns &amp; ensure consistency in the elements of the model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20338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6FB9AF-1876-299A-D3A4-88F2809D96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1CB44B8-FF93-45ED-6C8B-A7DE909CCF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8186" y="4370293"/>
            <a:ext cx="10085614" cy="180666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This video explains the business model development phase of the Framework</a:t>
            </a:r>
          </a:p>
          <a:p>
            <a:pPr algn="ctr"/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4CE13F0-41F2-2D9D-0333-1232FAC34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spcBef>
                <a:spcPts val="600"/>
              </a:spcBef>
            </a:pPr>
            <a:r>
              <a:rPr lang="en-GB" sz="4400" dirty="0"/>
              <a:t>The development phase of a Business model</a:t>
            </a:r>
          </a:p>
        </p:txBody>
      </p:sp>
      <p:pic>
        <p:nvPicPr>
          <p:cNvPr id="3" name="Picture 15">
            <a:hlinkClick r:id="rId2"/>
            <a:extLst>
              <a:ext uri="{FF2B5EF4-FFF2-40B4-BE49-F238E27FC236}">
                <a16:creationId xmlns:a16="http://schemas.microsoft.com/office/drawing/2014/main" id="{7C72DC15-E224-AE7A-FC90-C5D0AFE4F742}"/>
              </a:ext>
            </a:extLst>
          </p:cNvPr>
          <p:cNvPicPr/>
          <p:nvPr/>
        </p:nvPicPr>
        <p:blipFill>
          <a:blip r:embed="rId3"/>
          <a:srcRect/>
          <a:stretch/>
        </p:blipFill>
        <p:spPr bwMode="auto">
          <a:xfrm>
            <a:off x="5466217" y="2603120"/>
            <a:ext cx="1651759" cy="1651759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3964578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9D215A-2014-368C-E367-D507109FDC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76371FF5-B01F-2263-2C43-85BDC3B6D610}"/>
              </a:ext>
            </a:extLst>
          </p:cNvPr>
          <p:cNvSpPr/>
          <p:nvPr/>
        </p:nvSpPr>
        <p:spPr>
          <a:xfrm>
            <a:off x="516829" y="686267"/>
            <a:ext cx="2163618" cy="4405686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8. Key partnerships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network of suppliers and partners that make the business model work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A5E2E7F0-089C-A3E3-B992-8AE9FA8CAFF8}"/>
              </a:ext>
            </a:extLst>
          </p:cNvPr>
          <p:cNvSpPr/>
          <p:nvPr/>
        </p:nvSpPr>
        <p:spPr>
          <a:xfrm>
            <a:off x="2765509" y="688359"/>
            <a:ext cx="2163619" cy="2506831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6. Key activities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most important things you need to do to make the business model work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2D8E7A6-483A-DF5C-AEDF-89D0AE3C31BD}"/>
              </a:ext>
            </a:extLst>
          </p:cNvPr>
          <p:cNvSpPr/>
          <p:nvPr/>
        </p:nvSpPr>
        <p:spPr>
          <a:xfrm>
            <a:off x="2752229" y="3256737"/>
            <a:ext cx="2163619" cy="1835216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7. Key resources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most important assets required to make the business 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080C0820-4873-E19D-2DC6-40807EF36566}"/>
              </a:ext>
            </a:extLst>
          </p:cNvPr>
          <p:cNvSpPr/>
          <p:nvPr/>
        </p:nvSpPr>
        <p:spPr>
          <a:xfrm>
            <a:off x="5014191" y="688359"/>
            <a:ext cx="2163619" cy="4403594"/>
          </a:xfrm>
          <a:prstGeom prst="rect">
            <a:avLst/>
          </a:prstGeom>
          <a:solidFill>
            <a:schemeClr val="accent6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+mj-lt"/>
              </a:rPr>
              <a:t>Value proposition</a:t>
            </a:r>
          </a:p>
          <a:p>
            <a:pPr marL="342900" indent="-342900"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product/ service bundle that creates value for each customer segment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D1472563-F7C1-5C9C-B4FC-8271BB9D4C7D}"/>
              </a:ext>
            </a:extLst>
          </p:cNvPr>
          <p:cNvSpPr/>
          <p:nvPr/>
        </p:nvSpPr>
        <p:spPr>
          <a:xfrm>
            <a:off x="9511552" y="686266"/>
            <a:ext cx="2163619" cy="4403593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2. Customer segments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different groups of people or organizations you aim to reach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2BBB2F8B-ACE0-DD6F-F3EF-6BE4E20CBC9C}"/>
              </a:ext>
            </a:extLst>
          </p:cNvPr>
          <p:cNvSpPr/>
          <p:nvPr/>
        </p:nvSpPr>
        <p:spPr>
          <a:xfrm>
            <a:off x="7262871" y="688359"/>
            <a:ext cx="2163619" cy="2506831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3. Customer relations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types of relationships you aim to have with each customer segment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E224807-4027-756A-053A-C8AC41D040D3}"/>
              </a:ext>
            </a:extLst>
          </p:cNvPr>
          <p:cNvSpPr/>
          <p:nvPr/>
        </p:nvSpPr>
        <p:spPr>
          <a:xfrm>
            <a:off x="7262871" y="3254645"/>
            <a:ext cx="2163619" cy="1835216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4. Channels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How you communicate with and reach each customer segment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D167279-89C5-3913-2E68-4BFF4D7CBECD}"/>
              </a:ext>
            </a:extLst>
          </p:cNvPr>
          <p:cNvSpPr/>
          <p:nvPr/>
        </p:nvSpPr>
        <p:spPr>
          <a:xfrm>
            <a:off x="516829" y="5153500"/>
            <a:ext cx="5501492" cy="1540499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9. Cost structures</a:t>
            </a:r>
          </a:p>
          <a:p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en-US" dirty="0">
                <a:solidFill>
                  <a:schemeClr val="tx1"/>
                </a:solidFill>
              </a:rPr>
              <a:t>All the costs that you will incur to operate your business model</a:t>
            </a:r>
          </a:p>
          <a:p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E4A62A05-0FDE-0549-4C77-567D0C141A92}"/>
              </a:ext>
            </a:extLst>
          </p:cNvPr>
          <p:cNvSpPr/>
          <p:nvPr/>
        </p:nvSpPr>
        <p:spPr>
          <a:xfrm>
            <a:off x="6173681" y="5149317"/>
            <a:ext cx="5501492" cy="1544682"/>
          </a:xfrm>
          <a:prstGeom prst="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5. Revenue streams</a:t>
            </a:r>
          </a:p>
          <a:p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en-US" dirty="0">
                <a:solidFill>
                  <a:schemeClr val="tx1"/>
                </a:solidFill>
              </a:rPr>
              <a:t>The cash generated from each customer segment</a:t>
            </a:r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id="{19715E3D-6940-5D67-FB21-8EED3AEDF501}"/>
              </a:ext>
            </a:extLst>
          </p:cNvPr>
          <p:cNvSpPr txBox="1">
            <a:spLocks/>
          </p:cNvSpPr>
          <p:nvPr/>
        </p:nvSpPr>
        <p:spPr>
          <a:xfrm>
            <a:off x="516828" y="0"/>
            <a:ext cx="7583199" cy="6862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GB" sz="3200" b="0" dirty="0">
                <a:solidFill>
                  <a:schemeClr val="tx1"/>
                </a:solidFill>
                <a:effectLst/>
                <a:latin typeface="+mj-lt"/>
              </a:rPr>
              <a:t>Business Model Canvas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9ED363BA-97A3-D39C-2B0F-F5AFD4DAB468}"/>
              </a:ext>
            </a:extLst>
          </p:cNvPr>
          <p:cNvSpPr txBox="1"/>
          <p:nvPr/>
        </p:nvSpPr>
        <p:spPr>
          <a:xfrm>
            <a:off x="9297961" y="204633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/>
              <a:t>Source: Strategyzer.com</a:t>
            </a:r>
          </a:p>
        </p:txBody>
      </p:sp>
    </p:spTree>
    <p:extLst>
      <p:ext uri="{BB962C8B-B14F-4D97-AF65-F5344CB8AC3E}">
        <p14:creationId xmlns:p14="http://schemas.microsoft.com/office/powerpoint/2010/main" val="294671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596D42-698E-7263-6B26-903490976F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6720DE08-3AA9-61A3-F5FA-3025C55AC775}"/>
              </a:ext>
            </a:extLst>
          </p:cNvPr>
          <p:cNvSpPr/>
          <p:nvPr/>
        </p:nvSpPr>
        <p:spPr>
          <a:xfrm>
            <a:off x="516829" y="686267"/>
            <a:ext cx="2163618" cy="4405686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8. Key problems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key problems that the value proposition seeks to address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(incl. in 4. Channels?)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0796D21-6831-589F-5AE2-3156CD767DCA}"/>
              </a:ext>
            </a:extLst>
          </p:cNvPr>
          <p:cNvSpPr/>
          <p:nvPr/>
        </p:nvSpPr>
        <p:spPr>
          <a:xfrm>
            <a:off x="2765509" y="688359"/>
            <a:ext cx="2163619" cy="2506831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6. Solutions</a:t>
            </a:r>
          </a:p>
          <a:p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de-AT" dirty="0">
                <a:solidFill>
                  <a:schemeClr val="tx1"/>
                </a:solidFill>
              </a:rPr>
              <a:t>Solutions </a:t>
            </a:r>
            <a:r>
              <a:rPr lang="de-AT" dirty="0" err="1">
                <a:solidFill>
                  <a:schemeClr val="tx1"/>
                </a:solidFill>
              </a:rPr>
              <a:t>to</a:t>
            </a:r>
            <a:r>
              <a:rPr lang="de-AT" dirty="0">
                <a:solidFill>
                  <a:schemeClr val="tx1"/>
                </a:solidFill>
              </a:rPr>
              <a:t> </a:t>
            </a:r>
            <a:r>
              <a:rPr lang="de-AT" dirty="0" err="1">
                <a:solidFill>
                  <a:schemeClr val="tx1"/>
                </a:solidFill>
              </a:rPr>
              <a:t>problems</a:t>
            </a:r>
            <a:r>
              <a:rPr lang="de-AT" dirty="0">
                <a:solidFill>
                  <a:schemeClr val="tx1"/>
                </a:solidFill>
              </a:rPr>
              <a:t> (8)</a:t>
            </a:r>
          </a:p>
          <a:p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010CCB16-923C-0B73-3F43-BF3F6C6E1851}"/>
              </a:ext>
            </a:extLst>
          </p:cNvPr>
          <p:cNvSpPr/>
          <p:nvPr/>
        </p:nvSpPr>
        <p:spPr>
          <a:xfrm>
            <a:off x="2752229" y="3256737"/>
            <a:ext cx="2163619" cy="1835216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7. Key metrics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few actions that matter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(6. Key activities?)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CDE7485E-701D-8B05-E788-A1EA05663592}"/>
              </a:ext>
            </a:extLst>
          </p:cNvPr>
          <p:cNvSpPr/>
          <p:nvPr/>
        </p:nvSpPr>
        <p:spPr>
          <a:xfrm>
            <a:off x="5014191" y="688359"/>
            <a:ext cx="2163619" cy="4403594"/>
          </a:xfrm>
          <a:prstGeom prst="rect">
            <a:avLst/>
          </a:prstGeom>
          <a:solidFill>
            <a:schemeClr val="accent6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+mj-lt"/>
              </a:rPr>
              <a:t>Value proposition</a:t>
            </a:r>
          </a:p>
          <a:p>
            <a:pPr marL="342900" indent="-342900"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product/ service bundle that creates value for each customer segment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EFF65C4A-3F3A-5F41-F5A2-CF9EAAEAB4A6}"/>
              </a:ext>
            </a:extLst>
          </p:cNvPr>
          <p:cNvSpPr/>
          <p:nvPr/>
        </p:nvSpPr>
        <p:spPr>
          <a:xfrm>
            <a:off x="9511552" y="686266"/>
            <a:ext cx="2163619" cy="4403593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2. Customer segments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different groups of people or organizations you aim to reach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57208FA9-47E4-0703-085C-F09F5FE50E01}"/>
              </a:ext>
            </a:extLst>
          </p:cNvPr>
          <p:cNvSpPr/>
          <p:nvPr/>
        </p:nvSpPr>
        <p:spPr>
          <a:xfrm>
            <a:off x="7262871" y="688359"/>
            <a:ext cx="2163619" cy="2506831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3. Unfair advantage: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Competitive advantage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82D4CE32-D7D8-01D4-FA5C-AB72DDC0F7EF}"/>
              </a:ext>
            </a:extLst>
          </p:cNvPr>
          <p:cNvSpPr/>
          <p:nvPr/>
        </p:nvSpPr>
        <p:spPr>
          <a:xfrm>
            <a:off x="7262871" y="3254645"/>
            <a:ext cx="2163619" cy="1835216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4. Channels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How you communicate with and reach each customer segment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FEC947FA-618B-ABD8-2E72-E9890AF0EC10}"/>
              </a:ext>
            </a:extLst>
          </p:cNvPr>
          <p:cNvSpPr/>
          <p:nvPr/>
        </p:nvSpPr>
        <p:spPr>
          <a:xfrm>
            <a:off x="516829" y="5153500"/>
            <a:ext cx="5501492" cy="1540499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9. Cost structures</a:t>
            </a:r>
          </a:p>
          <a:p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en-US" dirty="0">
                <a:solidFill>
                  <a:schemeClr val="tx1"/>
                </a:solidFill>
              </a:rPr>
              <a:t>All the costs that you will incur to operate your business model</a:t>
            </a:r>
          </a:p>
          <a:p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06B2757F-8046-1D93-D352-7FF54BD66696}"/>
              </a:ext>
            </a:extLst>
          </p:cNvPr>
          <p:cNvSpPr/>
          <p:nvPr/>
        </p:nvSpPr>
        <p:spPr>
          <a:xfrm>
            <a:off x="6173681" y="5149317"/>
            <a:ext cx="5501492" cy="1544682"/>
          </a:xfrm>
          <a:prstGeom prst="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5. Revenue streams</a:t>
            </a:r>
          </a:p>
          <a:p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en-US" dirty="0">
                <a:solidFill>
                  <a:schemeClr val="tx1"/>
                </a:solidFill>
              </a:rPr>
              <a:t>The cash generated from each customer segment</a:t>
            </a:r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id="{BAAF5D96-2E04-7D00-1C76-045C8AA8EE65}"/>
              </a:ext>
            </a:extLst>
          </p:cNvPr>
          <p:cNvSpPr txBox="1">
            <a:spLocks/>
          </p:cNvSpPr>
          <p:nvPr/>
        </p:nvSpPr>
        <p:spPr>
          <a:xfrm>
            <a:off x="516828" y="0"/>
            <a:ext cx="7583199" cy="6862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GB" sz="3200" b="0" dirty="0">
                <a:solidFill>
                  <a:schemeClr val="tx1"/>
                </a:solidFill>
                <a:effectLst/>
                <a:latin typeface="+mj-lt"/>
              </a:rPr>
              <a:t>Lean Business Model Canvas</a:t>
            </a: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DCFF83BF-81A6-B3C8-9B17-B0FE109118D4}"/>
              </a:ext>
            </a:extLst>
          </p:cNvPr>
          <p:cNvSpPr txBox="1"/>
          <p:nvPr/>
        </p:nvSpPr>
        <p:spPr>
          <a:xfrm>
            <a:off x="9297961" y="204633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/>
              <a:t>Source: Strategyzer.com</a:t>
            </a:r>
          </a:p>
        </p:txBody>
      </p:sp>
    </p:spTree>
    <p:extLst>
      <p:ext uri="{BB962C8B-B14F-4D97-AF65-F5344CB8AC3E}">
        <p14:creationId xmlns:p14="http://schemas.microsoft.com/office/powerpoint/2010/main" val="4134820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el 56">
            <a:extLst>
              <a:ext uri="{FF2B5EF4-FFF2-40B4-BE49-F238E27FC236}">
                <a16:creationId xmlns:a16="http://schemas.microsoft.com/office/drawing/2014/main" id="{83A1328C-4E59-06A7-22F8-3564D318A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593291"/>
          </a:xfrm>
        </p:spPr>
        <p:txBody>
          <a:bodyPr>
            <a:normAutofit fontScale="90000"/>
          </a:bodyPr>
          <a:lstStyle/>
          <a:p>
            <a:r>
              <a:rPr lang="en-GB" sz="4400" dirty="0"/>
              <a:t>Concept development cycle</a:t>
            </a:r>
            <a:endParaRPr lang="de-AT" dirty="0"/>
          </a:p>
        </p:txBody>
      </p:sp>
      <p:grpSp>
        <p:nvGrpSpPr>
          <p:cNvPr id="114" name="Gruppieren 113">
            <a:extLst>
              <a:ext uri="{FF2B5EF4-FFF2-40B4-BE49-F238E27FC236}">
                <a16:creationId xmlns:a16="http://schemas.microsoft.com/office/drawing/2014/main" id="{65CB4EAF-8C9D-D1E9-1A11-062B6530FC93}"/>
              </a:ext>
            </a:extLst>
          </p:cNvPr>
          <p:cNvGrpSpPr/>
          <p:nvPr/>
        </p:nvGrpSpPr>
        <p:grpSpPr>
          <a:xfrm>
            <a:off x="1519519" y="1149565"/>
            <a:ext cx="8897469" cy="5409416"/>
            <a:chOff x="2129119" y="1149565"/>
            <a:chExt cx="8310281" cy="5409416"/>
          </a:xfrm>
        </p:grpSpPr>
        <p:sp>
          <p:nvSpPr>
            <p:cNvPr id="54" name="Rechteck: abgerundete Ecken 53">
              <a:extLst>
                <a:ext uri="{FF2B5EF4-FFF2-40B4-BE49-F238E27FC236}">
                  <a16:creationId xmlns:a16="http://schemas.microsoft.com/office/drawing/2014/main" id="{1E4159F0-3CBC-47D1-F43F-689B954A3111}"/>
                </a:ext>
              </a:extLst>
            </p:cNvPr>
            <p:cNvSpPr/>
            <p:nvPr/>
          </p:nvSpPr>
          <p:spPr>
            <a:xfrm>
              <a:off x="2883651" y="1149565"/>
              <a:ext cx="4341902" cy="143552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400"/>
            </a:p>
          </p:txBody>
        </p:sp>
        <p:sp>
          <p:nvSpPr>
            <p:cNvPr id="50" name="Rechteck: abgerundete Ecken 49">
              <a:extLst>
                <a:ext uri="{FF2B5EF4-FFF2-40B4-BE49-F238E27FC236}">
                  <a16:creationId xmlns:a16="http://schemas.microsoft.com/office/drawing/2014/main" id="{A335AE2C-08BB-AD92-BB95-E5E9A90F25D6}"/>
                </a:ext>
              </a:extLst>
            </p:cNvPr>
            <p:cNvSpPr/>
            <p:nvPr/>
          </p:nvSpPr>
          <p:spPr>
            <a:xfrm>
              <a:off x="2129119" y="2807349"/>
              <a:ext cx="8310281" cy="2791692"/>
            </a:xfrm>
            <a:prstGeom prst="roundRect">
              <a:avLst>
                <a:gd name="adj" fmla="val 8435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400"/>
            </a:p>
          </p:txBody>
        </p:sp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3635416" y="2943331"/>
              <a:ext cx="1281542" cy="1001625"/>
            </a:xfrm>
            <a:prstGeom prst="roundRect">
              <a:avLst/>
            </a:prstGeom>
            <a:noFill/>
            <a:ln w="12700" cap="flat" cmpd="sng" algn="ctr">
              <a:solidFill>
                <a:schemeClr val="bg2"/>
              </a:solidFill>
              <a:prstDash val="solid"/>
            </a:ln>
            <a:effectLst/>
          </p:spPr>
          <p:txBody>
            <a:bodyPr rot="0" vert="horz" wrap="square" lIns="91440" tIns="0" rIns="91440" bIns="45720" anchor="t" anchorCtr="0" upright="1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1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Initial screening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2256027" y="2944650"/>
              <a:ext cx="1163335" cy="1056158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Idea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generation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7701997" y="2953905"/>
              <a:ext cx="1200361" cy="1274698"/>
            </a:xfrm>
            <a:prstGeom prst="round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6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Business model &amp; strategy formulation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9293674" y="2953905"/>
              <a:ext cx="1011191" cy="986382"/>
            </a:xfrm>
            <a:prstGeom prst="round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Product launch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3639681" y="4296930"/>
              <a:ext cx="1273309" cy="1117171"/>
            </a:xfrm>
            <a:prstGeom prst="round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2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Concept 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development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5222295" y="4308729"/>
              <a:ext cx="1277187" cy="1117170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3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Product specification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20" name="Text Box 15"/>
            <p:cNvSpPr txBox="1">
              <a:spLocks noChangeArrowheads="1"/>
            </p:cNvSpPr>
            <p:nvPr/>
          </p:nvSpPr>
          <p:spPr bwMode="auto">
            <a:xfrm>
              <a:off x="5232934" y="2984757"/>
              <a:ext cx="1251005" cy="959167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4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MVP development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22" name="Text Box 18"/>
            <p:cNvSpPr txBox="1">
              <a:spLocks noChangeArrowheads="1"/>
            </p:cNvSpPr>
            <p:nvPr/>
          </p:nvSpPr>
          <p:spPr bwMode="auto">
            <a:xfrm>
              <a:off x="4347917" y="1787162"/>
              <a:ext cx="1223445" cy="666740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Commercial</a:t>
              </a:r>
              <a:r>
                <a:rPr lang="en-IN" sz="1400" dirty="0">
                  <a:ea typeface="Times New Roman"/>
                  <a:cs typeface="Times New Roman"/>
                </a:rPr>
                <a:t> </a:t>
              </a: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viability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25" name="Right Arrow 24"/>
            <p:cNvSpPr>
              <a:spLocks noChangeArrowheads="1"/>
            </p:cNvSpPr>
            <p:nvPr/>
          </p:nvSpPr>
          <p:spPr bwMode="auto">
            <a:xfrm rot="5400000">
              <a:off x="4026087" y="4005550"/>
              <a:ext cx="421721" cy="313170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26" name="Right Arrow 25"/>
            <p:cNvSpPr>
              <a:spLocks noChangeArrowheads="1"/>
            </p:cNvSpPr>
            <p:nvPr/>
          </p:nvSpPr>
          <p:spPr bwMode="auto">
            <a:xfrm rot="16200000">
              <a:off x="5642213" y="3930675"/>
              <a:ext cx="432446" cy="313170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28" name="Right Arrow 27"/>
            <p:cNvSpPr>
              <a:spLocks noChangeArrowheads="1"/>
            </p:cNvSpPr>
            <p:nvPr/>
          </p:nvSpPr>
          <p:spPr bwMode="auto">
            <a:xfrm>
              <a:off x="8910022" y="3305756"/>
              <a:ext cx="466330" cy="35059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29" name="Text Box 17473"/>
            <p:cNvSpPr txBox="1">
              <a:spLocks noChangeArrowheads="1"/>
            </p:cNvSpPr>
            <p:nvPr/>
          </p:nvSpPr>
          <p:spPr bwMode="auto">
            <a:xfrm>
              <a:off x="6659593" y="2953905"/>
              <a:ext cx="877187" cy="997366"/>
            </a:xfrm>
            <a:prstGeom prst="round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5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Market testing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31" name="Text Box 17475"/>
            <p:cNvSpPr txBox="1">
              <a:spLocks noChangeArrowheads="1"/>
            </p:cNvSpPr>
            <p:nvPr/>
          </p:nvSpPr>
          <p:spPr bwMode="auto">
            <a:xfrm>
              <a:off x="5948992" y="1281280"/>
              <a:ext cx="1187995" cy="1194993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Market/ industry research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cxnSp>
          <p:nvCxnSpPr>
            <p:cNvPr id="32" name="Straight Connector 31"/>
            <p:cNvCxnSpPr>
              <a:cxnSpLocks/>
            </p:cNvCxnSpPr>
            <p:nvPr/>
          </p:nvCxnSpPr>
          <p:spPr>
            <a:xfrm>
              <a:off x="8302177" y="4262189"/>
              <a:ext cx="0" cy="593326"/>
            </a:xfrm>
            <a:prstGeom prst="line">
              <a:avLst/>
            </a:prstGeom>
            <a:noFill/>
            <a:ln w="28575" cap="flat" cmpd="sng" algn="ctr">
              <a:solidFill>
                <a:schemeClr val="bg2"/>
              </a:solidFill>
              <a:prstDash val="dash"/>
              <a:headEnd type="arrow" w="med" len="med"/>
              <a:tailEnd type="arrow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</p:cxnSp>
        <p:cxnSp>
          <p:nvCxnSpPr>
            <p:cNvPr id="33" name="Straight Connector 32"/>
            <p:cNvCxnSpPr>
              <a:cxnSpLocks/>
            </p:cNvCxnSpPr>
            <p:nvPr/>
          </p:nvCxnSpPr>
          <p:spPr>
            <a:xfrm flipH="1">
              <a:off x="6659593" y="4892646"/>
              <a:ext cx="3139677" cy="0"/>
            </a:xfrm>
            <a:prstGeom prst="line">
              <a:avLst/>
            </a:prstGeom>
            <a:noFill/>
            <a:ln w="28575" cap="flat" cmpd="sng" algn="ctr">
              <a:solidFill>
                <a:schemeClr val="bg2"/>
              </a:solidFill>
              <a:prstDash val="dash"/>
              <a:headEnd type="none" w="med" len="med"/>
              <a:tailEnd type="arrow" w="med" len="med"/>
            </a:ln>
            <a:effectLst/>
          </p:spPr>
        </p:cxnSp>
        <p:cxnSp>
          <p:nvCxnSpPr>
            <p:cNvPr id="34" name="Straight Connector 33"/>
            <p:cNvCxnSpPr>
              <a:cxnSpLocks/>
              <a:stCxn id="29" idx="2"/>
            </p:cNvCxnSpPr>
            <p:nvPr/>
          </p:nvCxnSpPr>
          <p:spPr>
            <a:xfrm flipH="1">
              <a:off x="7098186" y="3951271"/>
              <a:ext cx="1" cy="916042"/>
            </a:xfrm>
            <a:prstGeom prst="line">
              <a:avLst/>
            </a:prstGeom>
            <a:noFill/>
            <a:ln w="28575" cap="flat" cmpd="sng" algn="ctr">
              <a:solidFill>
                <a:schemeClr val="bg2"/>
              </a:solidFill>
              <a:prstDash val="dash"/>
              <a:headEnd type="none" w="med" len="med"/>
              <a:tailEnd type="arrow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</p:cxnSp>
        <p:cxnSp>
          <p:nvCxnSpPr>
            <p:cNvPr id="35" name="Straight Connector 34"/>
            <p:cNvCxnSpPr>
              <a:cxnSpLocks/>
              <a:stCxn id="15" idx="2"/>
            </p:cNvCxnSpPr>
            <p:nvPr/>
          </p:nvCxnSpPr>
          <p:spPr>
            <a:xfrm>
              <a:off x="9799270" y="3940287"/>
              <a:ext cx="0" cy="927026"/>
            </a:xfrm>
            <a:prstGeom prst="line">
              <a:avLst/>
            </a:prstGeom>
            <a:noFill/>
            <a:ln w="28575" cap="flat" cmpd="sng" algn="ctr">
              <a:solidFill>
                <a:schemeClr val="bg2"/>
              </a:solidFill>
              <a:prstDash val="dash"/>
              <a:headEnd type="none" w="med" len="med"/>
              <a:tailEnd type="arrow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</p:cxnSp>
        <p:cxnSp>
          <p:nvCxnSpPr>
            <p:cNvPr id="36" name="Straight Arrow Connector 35"/>
            <p:cNvCxnSpPr>
              <a:cxnSpLocks/>
              <a:stCxn id="41" idx="2"/>
            </p:cNvCxnSpPr>
            <p:nvPr/>
          </p:nvCxnSpPr>
          <p:spPr>
            <a:xfrm>
              <a:off x="3608914" y="2454395"/>
              <a:ext cx="550032" cy="361419"/>
            </a:xfrm>
            <a:prstGeom prst="straightConnector1">
              <a:avLst/>
            </a:prstGeom>
            <a:ln w="28575">
              <a:gradFill>
                <a:gsLst>
                  <a:gs pos="82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2"/>
                  </a:gs>
                  <a:gs pos="64000">
                    <a:schemeClr val="tx1"/>
                  </a:gs>
                </a:gsLst>
                <a:lin ang="5400000" scaled="1"/>
              </a:gra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cxnSpLocks/>
            </p:cNvCxnSpPr>
            <p:nvPr/>
          </p:nvCxnSpPr>
          <p:spPr>
            <a:xfrm flipH="1">
              <a:off x="4316358" y="2485408"/>
              <a:ext cx="468652" cy="333217"/>
            </a:xfrm>
            <a:prstGeom prst="straightConnector1">
              <a:avLst/>
            </a:prstGeom>
            <a:ln w="28575">
              <a:gradFill>
                <a:gsLst>
                  <a:gs pos="0">
                    <a:schemeClr val="tx1"/>
                  </a:gs>
                  <a:gs pos="50000">
                    <a:schemeClr val="tx1"/>
                  </a:gs>
                  <a:gs pos="83000">
                    <a:schemeClr val="bg2"/>
                  </a:gs>
                  <a:gs pos="100000">
                    <a:schemeClr val="bg2"/>
                  </a:gs>
                </a:gsLst>
                <a:lin ang="5400000" scaled="1"/>
              </a:gra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cxnSpLocks/>
            </p:cNvCxnSpPr>
            <p:nvPr/>
          </p:nvCxnSpPr>
          <p:spPr>
            <a:xfrm>
              <a:off x="5132959" y="2474750"/>
              <a:ext cx="491415" cy="402266"/>
            </a:xfrm>
            <a:prstGeom prst="straightConnector1">
              <a:avLst/>
            </a:prstGeom>
            <a:ln w="28575">
              <a:gradFill>
                <a:gsLst>
                  <a:gs pos="0">
                    <a:schemeClr val="tx1"/>
                  </a:gs>
                  <a:gs pos="47000">
                    <a:schemeClr val="tx1"/>
                  </a:gs>
                  <a:gs pos="83000">
                    <a:schemeClr val="bg2"/>
                  </a:gs>
                  <a:gs pos="100000">
                    <a:schemeClr val="bg2"/>
                  </a:gs>
                </a:gsLst>
                <a:lin ang="5400000" scaled="1"/>
              </a:gra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cxnSpLocks/>
            </p:cNvCxnSpPr>
            <p:nvPr/>
          </p:nvCxnSpPr>
          <p:spPr>
            <a:xfrm flipH="1">
              <a:off x="5568907" y="2249497"/>
              <a:ext cx="375073" cy="0"/>
            </a:xfrm>
            <a:prstGeom prst="straightConnector1">
              <a:avLst/>
            </a:prstGeom>
            <a:ln w="28575">
              <a:solidFill>
                <a:schemeClr val="bg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cxnSpLocks/>
            </p:cNvCxnSpPr>
            <p:nvPr/>
          </p:nvCxnSpPr>
          <p:spPr>
            <a:xfrm flipH="1">
              <a:off x="5921501" y="2502946"/>
              <a:ext cx="452086" cy="374070"/>
            </a:xfrm>
            <a:prstGeom prst="straightConnector1">
              <a:avLst/>
            </a:prstGeom>
            <a:ln w="28575">
              <a:gradFill>
                <a:gsLst>
                  <a:gs pos="0">
                    <a:schemeClr val="tx1"/>
                  </a:gs>
                  <a:gs pos="33000">
                    <a:schemeClr val="tx1"/>
                  </a:gs>
                  <a:gs pos="83000">
                    <a:schemeClr val="bg2"/>
                  </a:gs>
                  <a:gs pos="100000">
                    <a:schemeClr val="bg2"/>
                  </a:gs>
                </a:gsLst>
                <a:lin ang="5400000" scaled="1"/>
              </a:gra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 Box 14349"/>
            <p:cNvSpPr txBox="1">
              <a:spLocks noChangeArrowheads="1"/>
            </p:cNvSpPr>
            <p:nvPr/>
          </p:nvSpPr>
          <p:spPr bwMode="auto">
            <a:xfrm>
              <a:off x="2964127" y="1277137"/>
              <a:ext cx="1289573" cy="1177258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Operational relatedness &amp; strategic importance</a:t>
              </a:r>
            </a:p>
          </p:txBody>
        </p:sp>
        <p:cxnSp>
          <p:nvCxnSpPr>
            <p:cNvPr id="44" name="Straight Arrow Connector 43"/>
            <p:cNvCxnSpPr>
              <a:cxnSpLocks/>
            </p:cNvCxnSpPr>
            <p:nvPr/>
          </p:nvCxnSpPr>
          <p:spPr>
            <a:xfrm flipH="1">
              <a:off x="4264280" y="1581625"/>
              <a:ext cx="1679700" cy="0"/>
            </a:xfrm>
            <a:prstGeom prst="straightConnector1">
              <a:avLst/>
            </a:prstGeom>
            <a:ln w="28575">
              <a:solidFill>
                <a:schemeClr val="bg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cxnSpLocks/>
            </p:cNvCxnSpPr>
            <p:nvPr/>
          </p:nvCxnSpPr>
          <p:spPr>
            <a:xfrm>
              <a:off x="6600534" y="2550380"/>
              <a:ext cx="313693" cy="373131"/>
            </a:xfrm>
            <a:prstGeom prst="straightConnector1">
              <a:avLst/>
            </a:prstGeom>
            <a:ln w="28575">
              <a:gradFill>
                <a:gsLst>
                  <a:gs pos="0">
                    <a:schemeClr val="tx1"/>
                  </a:gs>
                  <a:gs pos="33000">
                    <a:schemeClr val="tx1"/>
                  </a:gs>
                  <a:gs pos="83000">
                    <a:schemeClr val="bg2"/>
                  </a:gs>
                  <a:gs pos="100000">
                    <a:schemeClr val="bg2"/>
                  </a:gs>
                </a:gsLst>
                <a:lin ang="5400000" scaled="1"/>
              </a:gra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>
              <a:off x="3557928" y="2890242"/>
              <a:ext cx="1434508" cy="2604393"/>
            </a:xfrm>
            <a:prstGeom prst="roundRect">
              <a:avLst/>
            </a:prstGeom>
            <a:noFill/>
            <a:ln w="38100">
              <a:solidFill>
                <a:schemeClr val="bg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145621" y="2903689"/>
              <a:ext cx="1410697" cy="2603189"/>
            </a:xfrm>
            <a:prstGeom prst="roundRect">
              <a:avLst/>
            </a:prstGeom>
            <a:noFill/>
            <a:ln w="38100">
              <a:solidFill>
                <a:schemeClr val="bg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3" name="Legende: mit Pfeil nach unten 2">
              <a:extLst>
                <a:ext uri="{FF2B5EF4-FFF2-40B4-BE49-F238E27FC236}">
                  <a16:creationId xmlns:a16="http://schemas.microsoft.com/office/drawing/2014/main" id="{E0B47031-C8EF-A1BB-D4E6-59CD9F56531D}"/>
                </a:ext>
              </a:extLst>
            </p:cNvPr>
            <p:cNvSpPr/>
            <p:nvPr/>
          </p:nvSpPr>
          <p:spPr>
            <a:xfrm>
              <a:off x="8457256" y="2058353"/>
              <a:ext cx="1258011" cy="1179893"/>
            </a:xfrm>
            <a:prstGeom prst="downArrowCallout">
              <a:avLst>
                <a:gd name="adj1" fmla="val 8874"/>
                <a:gd name="adj2" fmla="val 18339"/>
                <a:gd name="adj3" fmla="val 23536"/>
                <a:gd name="adj4" fmla="val 59121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IN" sz="1400" dirty="0">
                  <a:ea typeface="Times New Roman"/>
                  <a:cs typeface="Times New Roman"/>
                </a:rPr>
                <a:t>Go/no-go decision point</a:t>
              </a:r>
              <a:endParaRPr lang="en-GB" sz="1400" dirty="0">
                <a:ea typeface="Times New Roman"/>
                <a:cs typeface="Times New Roman"/>
              </a:endParaRPr>
            </a:p>
          </p:txBody>
        </p:sp>
        <p:sp>
          <p:nvSpPr>
            <p:cNvPr id="56" name="Rechteck: abgerundete Ecken 55">
              <a:extLst>
                <a:ext uri="{FF2B5EF4-FFF2-40B4-BE49-F238E27FC236}">
                  <a16:creationId xmlns:a16="http://schemas.microsoft.com/office/drawing/2014/main" id="{02111717-0B1E-0575-15E9-422864B47E6B}"/>
                </a:ext>
              </a:extLst>
            </p:cNvPr>
            <p:cNvSpPr/>
            <p:nvPr/>
          </p:nvSpPr>
          <p:spPr>
            <a:xfrm>
              <a:off x="6887560" y="4983756"/>
              <a:ext cx="2891155" cy="455843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Measurement against performance metrics &amp; feedback</a:t>
              </a:r>
            </a:p>
          </p:txBody>
        </p:sp>
        <p:sp>
          <p:nvSpPr>
            <p:cNvPr id="24" name="Right Arrow 23"/>
            <p:cNvSpPr>
              <a:spLocks noChangeArrowheads="1"/>
            </p:cNvSpPr>
            <p:nvPr/>
          </p:nvSpPr>
          <p:spPr bwMode="auto">
            <a:xfrm>
              <a:off x="4920214" y="4739672"/>
              <a:ext cx="382325" cy="35059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21" name="Right Arrow 20"/>
            <p:cNvSpPr>
              <a:spLocks noChangeArrowheads="1"/>
            </p:cNvSpPr>
            <p:nvPr/>
          </p:nvSpPr>
          <p:spPr bwMode="auto">
            <a:xfrm>
              <a:off x="3419362" y="3308844"/>
              <a:ext cx="277965" cy="35059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30" name="Right Arrow 29"/>
            <p:cNvSpPr>
              <a:spLocks noChangeArrowheads="1"/>
            </p:cNvSpPr>
            <p:nvPr/>
          </p:nvSpPr>
          <p:spPr bwMode="auto">
            <a:xfrm>
              <a:off x="6491566" y="3305757"/>
              <a:ext cx="217936" cy="35059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59" name="Right Arrow 29">
              <a:extLst>
                <a:ext uri="{FF2B5EF4-FFF2-40B4-BE49-F238E27FC236}">
                  <a16:creationId xmlns:a16="http://schemas.microsoft.com/office/drawing/2014/main" id="{07871576-BD6D-67B7-11B6-FAF2298D0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234" y="3305757"/>
              <a:ext cx="210272" cy="35059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55" name="Rechteck: abgerundete Ecken 54">
              <a:extLst>
                <a:ext uri="{FF2B5EF4-FFF2-40B4-BE49-F238E27FC236}">
                  <a16:creationId xmlns:a16="http://schemas.microsoft.com/office/drawing/2014/main" id="{DDCAACD5-FC20-330D-9CBC-0EAB1251EFF4}"/>
                </a:ext>
              </a:extLst>
            </p:cNvPr>
            <p:cNvSpPr/>
            <p:nvPr/>
          </p:nvSpPr>
          <p:spPr>
            <a:xfrm>
              <a:off x="4388404" y="5719950"/>
              <a:ext cx="1489109" cy="83903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400" dirty="0">
                  <a:ea typeface="Times New Roman"/>
                  <a:cs typeface="Times New Roman"/>
                </a:rPr>
                <a:t>Concept testing and feedback</a:t>
              </a:r>
              <a:endParaRPr lang="en-GB" sz="1400" dirty="0">
                <a:ea typeface="Times New Roman"/>
                <a:cs typeface="Times New Roman"/>
              </a:endParaRPr>
            </a:p>
          </p:txBody>
        </p:sp>
        <p:cxnSp>
          <p:nvCxnSpPr>
            <p:cNvPr id="42" name="Straight Arrow Connector 41"/>
            <p:cNvCxnSpPr>
              <a:cxnSpLocks/>
            </p:cNvCxnSpPr>
            <p:nvPr/>
          </p:nvCxnSpPr>
          <p:spPr>
            <a:xfrm flipH="1">
              <a:off x="5624374" y="5554790"/>
              <a:ext cx="226595" cy="310257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cxnSpLocks/>
            </p:cNvCxnSpPr>
            <p:nvPr/>
          </p:nvCxnSpPr>
          <p:spPr>
            <a:xfrm flipH="1" flipV="1">
              <a:off x="4273058" y="5549420"/>
              <a:ext cx="230691" cy="267833"/>
            </a:xfrm>
            <a:prstGeom prst="straightConnector1">
              <a:avLst/>
            </a:prstGeom>
            <a:ln w="28575">
              <a:gradFill>
                <a:gsLst>
                  <a:gs pos="0">
                    <a:schemeClr val="tx1"/>
                  </a:gs>
                  <a:gs pos="26000">
                    <a:schemeClr val="tx1"/>
                  </a:gs>
                  <a:gs pos="68000">
                    <a:schemeClr val="bg2"/>
                  </a:gs>
                  <a:gs pos="100000">
                    <a:schemeClr val="bg2"/>
                  </a:gs>
                </a:gsLst>
                <a:lin ang="5400000" scaled="1"/>
              </a:gra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49265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71005" y="1866596"/>
            <a:ext cx="61134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IN" sz="2800" b="1" dirty="0">
                <a:solidFill>
                  <a:schemeClr val="bg1">
                    <a:lumMod val="50000"/>
                  </a:schemeClr>
                </a:solidFill>
              </a:rPr>
              <a:t>The Business Model Canvas &amp; other online tools to help apply it are available to download here</a:t>
            </a:r>
          </a:p>
        </p:txBody>
      </p:sp>
      <p:pic>
        <p:nvPicPr>
          <p:cNvPr id="10" name="Picture 9">
            <a:hlinkClick r:id="rId2"/>
          </p:cNvPr>
          <p:cNvPicPr/>
          <p:nvPr/>
        </p:nvPicPr>
        <p:blipFill>
          <a:blip r:embed="rId3"/>
          <a:srcRect/>
          <a:stretch/>
        </p:blipFill>
        <p:spPr bwMode="auto">
          <a:xfrm>
            <a:off x="2711624" y="2305041"/>
            <a:ext cx="648000" cy="6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Rectangle 20"/>
          <p:cNvSpPr/>
          <p:nvPr/>
        </p:nvSpPr>
        <p:spPr>
          <a:xfrm>
            <a:off x="1272603" y="3828694"/>
            <a:ext cx="100228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IN" sz="2400" dirty="0"/>
              <a:t>These video animations that explain how to use the Canvas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8A3C2BA0-6A2A-5922-F297-7AF927872716}"/>
              </a:ext>
            </a:extLst>
          </p:cNvPr>
          <p:cNvGrpSpPr/>
          <p:nvPr/>
        </p:nvGrpSpPr>
        <p:grpSpPr>
          <a:xfrm>
            <a:off x="1368697" y="4333453"/>
            <a:ext cx="1342927" cy="1342927"/>
            <a:chOff x="2743135" y="4351950"/>
            <a:chExt cx="1342927" cy="1342927"/>
          </a:xfrm>
        </p:grpSpPr>
        <p:pic>
          <p:nvPicPr>
            <p:cNvPr id="14" name="Picture 2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2743135" y="4351950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3028368" y="5202598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1</a:t>
              </a:r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6ED940BD-98B6-B4E6-470D-4AB067BFF44C}"/>
              </a:ext>
            </a:extLst>
          </p:cNvPr>
          <p:cNvGrpSpPr/>
          <p:nvPr/>
        </p:nvGrpSpPr>
        <p:grpSpPr>
          <a:xfrm>
            <a:off x="2729264" y="4333454"/>
            <a:ext cx="1342927" cy="1342927"/>
            <a:chOff x="3895263" y="4351926"/>
            <a:chExt cx="1342927" cy="1342927"/>
          </a:xfrm>
        </p:grpSpPr>
        <p:pic>
          <p:nvPicPr>
            <p:cNvPr id="16" name="Picture 2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3895263" y="4351926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4186657" y="5205339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2</a:t>
              </a:r>
            </a:p>
          </p:txBody>
        </p: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DF6E2B0E-AA5B-CC77-7932-3D5A1D3003D8}"/>
              </a:ext>
            </a:extLst>
          </p:cNvPr>
          <p:cNvGrpSpPr/>
          <p:nvPr/>
        </p:nvGrpSpPr>
        <p:grpSpPr>
          <a:xfrm>
            <a:off x="4089831" y="4333478"/>
            <a:ext cx="1342927" cy="1342927"/>
            <a:chOff x="5047463" y="4351950"/>
            <a:chExt cx="1342927" cy="1342927"/>
          </a:xfrm>
        </p:grpSpPr>
        <p:pic>
          <p:nvPicPr>
            <p:cNvPr id="17" name="Picture 2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5047463" y="4351950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5343058" y="5202598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3</a:t>
              </a:r>
            </a:p>
          </p:txBody>
        </p: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DABA0905-8158-0BE5-8C76-D739783A788E}"/>
              </a:ext>
            </a:extLst>
          </p:cNvPr>
          <p:cNvGrpSpPr/>
          <p:nvPr/>
        </p:nvGrpSpPr>
        <p:grpSpPr>
          <a:xfrm>
            <a:off x="5450398" y="4333478"/>
            <a:ext cx="1342927" cy="1342927"/>
            <a:chOff x="6199519" y="4351950"/>
            <a:chExt cx="1342927" cy="1342927"/>
          </a:xfrm>
        </p:grpSpPr>
        <p:pic>
          <p:nvPicPr>
            <p:cNvPr id="18" name="Picture 2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6199519" y="4351950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6495114" y="5202598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4</a:t>
              </a:r>
            </a:p>
          </p:txBody>
        </p:sp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AA98AEB0-29FD-BC20-C23A-3F5FA783BBE0}"/>
              </a:ext>
            </a:extLst>
          </p:cNvPr>
          <p:cNvGrpSpPr/>
          <p:nvPr/>
        </p:nvGrpSpPr>
        <p:grpSpPr>
          <a:xfrm>
            <a:off x="6810965" y="4333478"/>
            <a:ext cx="1342927" cy="1342927"/>
            <a:chOff x="7351647" y="4351950"/>
            <a:chExt cx="1342927" cy="1342927"/>
          </a:xfrm>
        </p:grpSpPr>
        <p:pic>
          <p:nvPicPr>
            <p:cNvPr id="19" name="Picture 2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7351647" y="4351950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7647170" y="5202598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5</a:t>
              </a:r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C348C500-1A85-AB7E-9B18-EE2D41F1C55C}"/>
              </a:ext>
            </a:extLst>
          </p:cNvPr>
          <p:cNvGrpSpPr/>
          <p:nvPr/>
        </p:nvGrpSpPr>
        <p:grpSpPr>
          <a:xfrm>
            <a:off x="8171532" y="4333478"/>
            <a:ext cx="1342927" cy="1342927"/>
            <a:chOff x="8575784" y="4351950"/>
            <a:chExt cx="1342927" cy="1342927"/>
          </a:xfrm>
        </p:grpSpPr>
        <p:pic>
          <p:nvPicPr>
            <p:cNvPr id="20" name="Picture 2">
              <a:hlinkClick r:id="rId10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8575784" y="4351950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8877735" y="5202598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6</a:t>
              </a:r>
            </a:p>
          </p:txBody>
        </p:sp>
      </p:grpSp>
      <p:sp>
        <p:nvSpPr>
          <p:cNvPr id="7" name="Titel 6">
            <a:extLst>
              <a:ext uri="{FF2B5EF4-FFF2-40B4-BE49-F238E27FC236}">
                <a16:creationId xmlns:a16="http://schemas.microsoft.com/office/drawing/2014/main" id="{AD60A7C4-3091-7EB0-3628-F6C474886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Business Model Canvas</a:t>
            </a:r>
            <a:endParaRPr lang="de-AT" dirty="0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426652CB-CA89-3414-7CB8-F77303AB79C1}"/>
              </a:ext>
            </a:extLst>
          </p:cNvPr>
          <p:cNvSpPr txBox="1"/>
          <p:nvPr/>
        </p:nvSpPr>
        <p:spPr>
          <a:xfrm>
            <a:off x="9436179" y="5917520"/>
            <a:ext cx="27558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600" dirty="0"/>
              <a:t>https://tinyurl.com/55crdscy</a:t>
            </a:r>
          </a:p>
        </p:txBody>
      </p:sp>
      <p:pic>
        <p:nvPicPr>
          <p:cNvPr id="35" name="Grafik 34" descr="Ein Bild, das Muster, Quadrat, Symmetrie, Kunst enthält.&#10;&#10;Automatisch generierte Beschreibung">
            <a:extLst>
              <a:ext uri="{FF2B5EF4-FFF2-40B4-BE49-F238E27FC236}">
                <a16:creationId xmlns:a16="http://schemas.microsoft.com/office/drawing/2014/main" id="{D20813BF-B22F-F583-0568-009340615BD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13257" y="4154017"/>
            <a:ext cx="1607457" cy="1607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031227"/>
      </p:ext>
    </p:extLst>
  </p:cSld>
  <p:clrMapOvr>
    <a:masterClrMapping/>
  </p:clrMapOvr>
</p:sld>
</file>

<file path=ppt/theme/theme1.xml><?xml version="1.0" encoding="utf-8"?>
<a:theme xmlns:a="http://schemas.openxmlformats.org/drawingml/2006/main" name="Endorseakt">
  <a:themeElements>
    <a:clrScheme name="Benutzerdefiniert 4">
      <a:dk1>
        <a:srgbClr val="0E385E"/>
      </a:dk1>
      <a:lt1>
        <a:srgbClr val="F2F2F2"/>
      </a:lt1>
      <a:dk2>
        <a:srgbClr val="212529"/>
      </a:dk2>
      <a:lt2>
        <a:srgbClr val="F2F2F2"/>
      </a:lt2>
      <a:accent1>
        <a:srgbClr val="F07921"/>
      </a:accent1>
      <a:accent2>
        <a:srgbClr val="01AD4B"/>
      </a:accent2>
      <a:accent3>
        <a:srgbClr val="0281B4"/>
      </a:accent3>
      <a:accent4>
        <a:srgbClr val="EE297B"/>
      </a:accent4>
      <a:accent5>
        <a:srgbClr val="FFFFFF"/>
      </a:accent5>
      <a:accent6>
        <a:srgbClr val="FFFFFF"/>
      </a:accent6>
      <a:hlink>
        <a:srgbClr val="2F4866"/>
      </a:hlink>
      <a:folHlink>
        <a:srgbClr val="D6D6D6"/>
      </a:folHlink>
    </a:clrScheme>
    <a:fontScheme name="Endorse">
      <a:majorFont>
        <a:latin typeface="Aptos Serif"/>
        <a:ea typeface=""/>
        <a:cs typeface=""/>
      </a:majorFont>
      <a:minorFont>
        <a:latin typeface="Assista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dorseakt" id="{82489726-E61E-41F5-9FA5-6D937E4727F4}" vid="{8FE2F443-450C-471B-8308-D3CB64386262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8FFDB33B04204D805D358742B5F84C" ma:contentTypeVersion="17" ma:contentTypeDescription="Create a new document." ma:contentTypeScope="" ma:versionID="24efd5afd261905a84412e3f7aa8361a">
  <xsd:schema xmlns:xsd="http://www.w3.org/2001/XMLSchema" xmlns:xs="http://www.w3.org/2001/XMLSchema" xmlns:p="http://schemas.microsoft.com/office/2006/metadata/properties" xmlns:ns2="323be961-96ff-4fd7-9242-58d5ac1cef53" xmlns:ns3="151c28b5-17be-487d-903d-7070014f18c7" targetNamespace="http://schemas.microsoft.com/office/2006/metadata/properties" ma:root="true" ma:fieldsID="c4e33cffffb4197a494f11fa833c082e" ns2:_="" ns3:_="">
    <xsd:import namespace="323be961-96ff-4fd7-9242-58d5ac1cef53"/>
    <xsd:import namespace="151c28b5-17be-487d-903d-7070014f18c7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3be961-96ff-4fd7-9242-58d5ac1cef5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c16438b7-21d0-4069-86e7-cecdf0f7fcb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c28b5-17be-487d-903d-7070014f18c7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047913ba-997b-4f17-9f13-3e2be4c79f60}" ma:internalName="TaxCatchAll" ma:showField="CatchAllData" ma:web="151c28b5-17be-487d-903d-7070014f18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23be961-96ff-4fd7-9242-58d5ac1cef53">
      <Terms xmlns="http://schemas.microsoft.com/office/infopath/2007/PartnerControls"/>
    </lcf76f155ced4ddcb4097134ff3c332f>
    <TaxCatchAll xmlns="151c28b5-17be-487d-903d-7070014f18c7" xsi:nil="true"/>
  </documentManagement>
</p:properties>
</file>

<file path=customXml/itemProps1.xml><?xml version="1.0" encoding="utf-8"?>
<ds:datastoreItem xmlns:ds="http://schemas.openxmlformats.org/officeDocument/2006/customXml" ds:itemID="{84776174-58D7-4A6C-ADC9-131E8AD43DB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BFFAFEE-6EC8-44FC-BF57-61DC4CFF91C9}"/>
</file>

<file path=customXml/itemProps3.xml><?xml version="1.0" encoding="utf-8"?>
<ds:datastoreItem xmlns:ds="http://schemas.openxmlformats.org/officeDocument/2006/customXml" ds:itemID="{BC419AAC-5780-4A5A-ADC1-C1ED69257832}">
  <ds:schemaRefs>
    <ds:schemaRef ds:uri="http://purl.org/dc/dcmitype/"/>
    <ds:schemaRef ds:uri="http://purl.org/dc/elements/1.1/"/>
    <ds:schemaRef ds:uri="http://www.w3.org/XML/1998/namespace"/>
    <ds:schemaRef ds:uri="323be961-96ff-4fd7-9242-58d5ac1cef53"/>
    <ds:schemaRef ds:uri="http://schemas.microsoft.com/office/infopath/2007/PartnerControls"/>
    <ds:schemaRef ds:uri="http://schemas.microsoft.com/office/2006/metadata/properties"/>
    <ds:schemaRef ds:uri="151c28b5-17be-487d-903d-7070014f18c7"/>
    <ds:schemaRef ds:uri="http://schemas.microsoft.com/office/2006/documentManagement/types"/>
    <ds:schemaRef ds:uri="http://purl.org/dc/terms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556</Words>
  <Application>Microsoft Office PowerPoint</Application>
  <PresentationFormat>Bredbild</PresentationFormat>
  <Paragraphs>123</Paragraphs>
  <Slides>10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10</vt:i4>
      </vt:variant>
    </vt:vector>
  </HeadingPairs>
  <TitlesOfParts>
    <vt:vector size="17" baseType="lpstr">
      <vt:lpstr>Aptos Serif</vt:lpstr>
      <vt:lpstr>Arial</vt:lpstr>
      <vt:lpstr>Assistant</vt:lpstr>
      <vt:lpstr>Calibri</vt:lpstr>
      <vt:lpstr>Source Sans Pro</vt:lpstr>
      <vt:lpstr>Times New Roman</vt:lpstr>
      <vt:lpstr>Endorseakt</vt:lpstr>
      <vt:lpstr>BUSINESS PLANNING AND THE ENTREPRENEURIAL ECOSYSTEM</vt:lpstr>
      <vt:lpstr> 2.5 Start-up</vt:lpstr>
      <vt:lpstr>What is Business model?</vt:lpstr>
      <vt:lpstr>Advantages of using a business model framework</vt:lpstr>
      <vt:lpstr>The development phase of a Business model</vt:lpstr>
      <vt:lpstr>PowerPoint-presentation</vt:lpstr>
      <vt:lpstr>PowerPoint-presentation</vt:lpstr>
      <vt:lpstr>Concept development cycle</vt:lpstr>
      <vt:lpstr>Business Model Canvas</vt:lpstr>
      <vt:lpstr>Acknowledgments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Alina Schoenberg</dc:creator>
  <cp:lastModifiedBy>Cecilia Dalborg</cp:lastModifiedBy>
  <cp:revision>143</cp:revision>
  <dcterms:created xsi:type="dcterms:W3CDTF">2022-04-04T19:32:46Z</dcterms:created>
  <dcterms:modified xsi:type="dcterms:W3CDTF">2024-05-15T11:40:52Z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0x010100558FFDB33B04204D805D358742B5F84C</vt:lpwstr>
  </property>
  <property fmtid="{D5CDD505-2E9C-101B-9397-08002B2CF9AE}" pid="3" name="MediaServiceImageTags">
    <vt:lpwstr/>
  </property>
</Properties>
</file>