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12"/>
  </p:notesMasterIdLst>
  <p:sldIdLst>
    <p:sldId id="494" r:id="rId5"/>
    <p:sldId id="495" r:id="rId6"/>
    <p:sldId id="467" r:id="rId7"/>
    <p:sldId id="462" r:id="rId8"/>
    <p:sldId id="458" r:id="rId9"/>
    <p:sldId id="466" r:id="rId10"/>
    <p:sldId id="497"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0C19942-CDD0-DB24-F2F2-AD9A397FEC1A}" name="Cornelia Amon" initials="CA" userId="S::cornelia.amon@fh-krems.ac.at::5954e632-5942-4ce2-bb41-89c16c6cc23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297B"/>
    <a:srgbClr val="0281B4"/>
    <a:srgbClr val="F07921"/>
    <a:srgbClr val="0D385E"/>
    <a:srgbClr val="01AD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3401"/>
  </p:normalViewPr>
  <p:slideViewPr>
    <p:cSldViewPr snapToGrid="0">
      <p:cViewPr varScale="1">
        <p:scale>
          <a:sx n="52" d="100"/>
          <a:sy n="52" d="100"/>
        </p:scale>
        <p:origin x="120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C1EAA-16A5-C244-8A92-A6051457D4B7}" type="datetimeFigureOut">
              <a:rPr lang="en-GB" smtClean="0"/>
              <a:t>15/05/2024</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03E6A-0E51-A24C-B8B0-7EAE05311EE0}" type="slidenum">
              <a:rPr lang="en-GB" smtClean="0"/>
              <a:t>‹#›</a:t>
            </a:fld>
            <a:endParaRPr lang="en-GB"/>
          </a:p>
        </p:txBody>
      </p:sp>
    </p:spTree>
    <p:extLst>
      <p:ext uri="{BB962C8B-B14F-4D97-AF65-F5344CB8AC3E}">
        <p14:creationId xmlns:p14="http://schemas.microsoft.com/office/powerpoint/2010/main" val="392010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6A403E6A-0E51-A24C-B8B0-7EAE05311EE0}" type="slidenum">
              <a:rPr lang="en-GB" smtClean="0"/>
              <a:t>1</a:t>
            </a:fld>
            <a:endParaRPr lang="en-GB"/>
          </a:p>
        </p:txBody>
      </p:sp>
    </p:spTree>
    <p:extLst>
      <p:ext uri="{BB962C8B-B14F-4D97-AF65-F5344CB8AC3E}">
        <p14:creationId xmlns:p14="http://schemas.microsoft.com/office/powerpoint/2010/main" val="2503764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a:solidFill>
                  <a:schemeClr val="tx1"/>
                </a:solidFill>
                <a:effectLst/>
                <a:latin typeface="+mn-lt"/>
                <a:ea typeface="+mn-ea"/>
                <a:cs typeface="+mn-cs"/>
              </a:rPr>
              <a:t>Entrepreneurship, as well as intrapreneurship, is a way of thinking and acting where you can use your passion for innovation whether you plan to start your own business, or plan to work within an organisation, or develop an understanding of business operations and leadership. </a:t>
            </a:r>
            <a:endParaRPr lang="sv-SE"/>
          </a:p>
        </p:txBody>
      </p:sp>
      <p:sp>
        <p:nvSpPr>
          <p:cNvPr id="4" name="Platshållare för bildnummer 3"/>
          <p:cNvSpPr>
            <a:spLocks noGrp="1"/>
          </p:cNvSpPr>
          <p:nvPr>
            <p:ph type="sldNum" sz="quarter" idx="5"/>
          </p:nvPr>
        </p:nvSpPr>
        <p:spPr/>
        <p:txBody>
          <a:bodyPr/>
          <a:lstStyle/>
          <a:p>
            <a:fld id="{6A403E6A-0E51-A24C-B8B0-7EAE05311EE0}" type="slidenum">
              <a:rPr lang="en-GB" smtClean="0"/>
              <a:t>2</a:t>
            </a:fld>
            <a:endParaRPr lang="en-GB"/>
          </a:p>
        </p:txBody>
      </p:sp>
    </p:spTree>
    <p:extLst>
      <p:ext uri="{BB962C8B-B14F-4D97-AF65-F5344CB8AC3E}">
        <p14:creationId xmlns:p14="http://schemas.microsoft.com/office/powerpoint/2010/main" val="3385675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5"/>
          </p:nvPr>
        </p:nvSpPr>
        <p:spPr/>
        <p:txBody>
          <a:bodyPr/>
          <a:lstStyle/>
          <a:p>
            <a:fld id="{6A403E6A-0E51-A24C-B8B0-7EAE05311EE0}" type="slidenum">
              <a:rPr lang="en-GB" smtClean="0"/>
              <a:t>4</a:t>
            </a:fld>
            <a:endParaRPr lang="en-GB"/>
          </a:p>
        </p:txBody>
      </p:sp>
    </p:spTree>
    <p:extLst>
      <p:ext uri="{BB962C8B-B14F-4D97-AF65-F5344CB8AC3E}">
        <p14:creationId xmlns:p14="http://schemas.microsoft.com/office/powerpoint/2010/main" val="3319681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6A403E6A-0E51-A24C-B8B0-7EAE05311EE0}" type="slidenum">
              <a:rPr lang="en-GB" smtClean="0"/>
              <a:t>6</a:t>
            </a:fld>
            <a:endParaRPr lang="en-GB"/>
          </a:p>
        </p:txBody>
      </p:sp>
    </p:spTree>
    <p:extLst>
      <p:ext uri="{BB962C8B-B14F-4D97-AF65-F5344CB8AC3E}">
        <p14:creationId xmlns:p14="http://schemas.microsoft.com/office/powerpoint/2010/main" val="21718336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pic>
        <p:nvPicPr>
          <p:cNvPr id="20" name="Grafik 19" descr="Ein Bild, das Grafiken, Grafikdesign, Farbigkeit, Kreis enthält.&#10;&#10;Automatisch generierte Beschreibung">
            <a:extLst>
              <a:ext uri="{FF2B5EF4-FFF2-40B4-BE49-F238E27FC236}">
                <a16:creationId xmlns:a16="http://schemas.microsoft.com/office/drawing/2014/main" id="{B765EEF8-AF8A-B690-7F75-2777CAD33CD4}"/>
              </a:ext>
            </a:extLst>
          </p:cNvPr>
          <p:cNvPicPr>
            <a:picLocks noChangeAspect="1"/>
          </p:cNvPicPr>
          <p:nvPr/>
        </p:nvPicPr>
        <p:blipFill>
          <a:blip r:embed="rId3"/>
          <a:stretch>
            <a:fillRect/>
          </a:stretch>
        </p:blipFill>
        <p:spPr>
          <a:xfrm>
            <a:off x="3589043" y="0"/>
            <a:ext cx="5013914" cy="3128682"/>
          </a:xfrm>
          <a:prstGeom prst="rect">
            <a:avLst/>
          </a:prstGeom>
        </p:spPr>
      </p:pic>
    </p:spTree>
    <p:extLst>
      <p:ext uri="{BB962C8B-B14F-4D97-AF65-F5344CB8AC3E}">
        <p14:creationId xmlns:p14="http://schemas.microsoft.com/office/powerpoint/2010/main" val="2763944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2FC46A30-F0CE-48EE-816E-ADBF70283A07}" type="datetimeFigureOut">
              <a:rPr lang="de-AT" smtClean="0"/>
              <a:t>15.05.2024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3627488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2FC46A30-F0CE-48EE-816E-ADBF70283A07}" type="datetimeFigureOut">
              <a:rPr lang="de-AT" smtClean="0"/>
              <a:t>15.05.2024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871145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1_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2FC46A30-F0CE-48EE-816E-ADBF70283A07}" type="datetimeFigureOut">
              <a:rPr lang="de-AT" smtClean="0"/>
              <a:t>15.05.2024</a:t>
            </a:fld>
            <a:endParaRPr lang="de-AT"/>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1598071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1C08B-D270-8146-897F-161A2485E9F8}"/>
              </a:ext>
            </a:extLst>
          </p:cNvPr>
          <p:cNvSpPr>
            <a:spLocks noGrp="1"/>
          </p:cNvSpPr>
          <p:nvPr>
            <p:ph type="title"/>
          </p:nvPr>
        </p:nvSpPr>
        <p:spPr>
          <a:xfrm>
            <a:off x="1257300" y="457200"/>
            <a:ext cx="4027714" cy="1600200"/>
          </a:xfrm>
        </p:spPr>
        <p:txBody>
          <a:bodyPr anchor="b"/>
          <a:lstStyle>
            <a:lvl1pPr>
              <a:defRPr sz="3200"/>
            </a:lvl1pPr>
          </a:lstStyle>
          <a:p>
            <a:r>
              <a:rPr lang="de-DE"/>
              <a:t>Mastertitelformat bearbeiten</a:t>
            </a:r>
            <a:endParaRPr lang="de-DE" dirty="0"/>
          </a:p>
        </p:txBody>
      </p:sp>
      <p:sp>
        <p:nvSpPr>
          <p:cNvPr id="3" name="Inhaltsplatzhalter 2">
            <a:extLst>
              <a:ext uri="{FF2B5EF4-FFF2-40B4-BE49-F238E27FC236}">
                <a16:creationId xmlns:a16="http://schemas.microsoft.com/office/drawing/2014/main" id="{F53D061B-ABAC-8C48-A90F-85B817A311CB}"/>
              </a:ext>
            </a:extLst>
          </p:cNvPr>
          <p:cNvSpPr>
            <a:spLocks noGrp="1"/>
          </p:cNvSpPr>
          <p:nvPr>
            <p:ph idx="1"/>
          </p:nvPr>
        </p:nvSpPr>
        <p:spPr>
          <a:xfrm>
            <a:off x="5725886" y="1621971"/>
            <a:ext cx="5629502" cy="423907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E326C34-0D86-0C40-85B3-2E19A59CD477}"/>
              </a:ext>
            </a:extLst>
          </p:cNvPr>
          <p:cNvSpPr>
            <a:spLocks noGrp="1"/>
          </p:cNvSpPr>
          <p:nvPr>
            <p:ph type="body" sz="half" idx="2"/>
          </p:nvPr>
        </p:nvSpPr>
        <p:spPr>
          <a:xfrm>
            <a:off x="1257300" y="2057400"/>
            <a:ext cx="4027714"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F5200E-1B5A-EF41-A652-7B1891409C5D}"/>
              </a:ext>
            </a:extLst>
          </p:cNvPr>
          <p:cNvSpPr>
            <a:spLocks noGrp="1"/>
          </p:cNvSpPr>
          <p:nvPr>
            <p:ph type="dt" sz="half" idx="10"/>
          </p:nvPr>
        </p:nvSpPr>
        <p:spPr>
          <a:xfrm>
            <a:off x="1257300" y="6356350"/>
            <a:ext cx="2324100" cy="365125"/>
          </a:xfrm>
          <a:prstGeom prst="rect">
            <a:avLst/>
          </a:prstGeom>
        </p:spPr>
        <p:txBody>
          <a:bodyPr/>
          <a:lstStyle/>
          <a:p>
            <a:fld id="{2FC46A30-F0CE-48EE-816E-ADBF70283A07}" type="datetimeFigureOut">
              <a:rPr lang="de-AT" smtClean="0"/>
              <a:t>15.05.2024</a:t>
            </a:fld>
            <a:endParaRPr lang="de-AT"/>
          </a:p>
        </p:txBody>
      </p:sp>
      <p:sp>
        <p:nvSpPr>
          <p:cNvPr id="6" name="Fußzeilenplatzhalter 5">
            <a:extLst>
              <a:ext uri="{FF2B5EF4-FFF2-40B4-BE49-F238E27FC236}">
                <a16:creationId xmlns:a16="http://schemas.microsoft.com/office/drawing/2014/main" id="{38CEA140-ABB2-CB4E-AA74-F71EC146B90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D3370F29-FB82-8741-B975-2DB3791BF09E}"/>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13330075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AC8B86-8D7B-3D44-B5DD-EF7C7A3E8AF9}"/>
              </a:ext>
            </a:extLst>
          </p:cNvPr>
          <p:cNvSpPr>
            <a:spLocks noGrp="1"/>
          </p:cNvSpPr>
          <p:nvPr>
            <p:ph type="title"/>
          </p:nvPr>
        </p:nvSpPr>
        <p:spPr>
          <a:xfrm>
            <a:off x="1251857" y="457200"/>
            <a:ext cx="3520168"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27D37D0-C49F-7B4C-A47B-58C8E07DAF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EA6F7884-6F6F-FF43-8F10-DF965F883A7E}"/>
              </a:ext>
            </a:extLst>
          </p:cNvPr>
          <p:cNvSpPr>
            <a:spLocks noGrp="1"/>
          </p:cNvSpPr>
          <p:nvPr>
            <p:ph type="body" sz="half" idx="2"/>
          </p:nvPr>
        </p:nvSpPr>
        <p:spPr>
          <a:xfrm>
            <a:off x="1251857" y="2057400"/>
            <a:ext cx="352016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895F60D-C3DB-7449-9F30-A49E8119763F}"/>
              </a:ext>
            </a:extLst>
          </p:cNvPr>
          <p:cNvSpPr>
            <a:spLocks noGrp="1"/>
          </p:cNvSpPr>
          <p:nvPr>
            <p:ph type="dt" sz="half" idx="10"/>
          </p:nvPr>
        </p:nvSpPr>
        <p:spPr>
          <a:xfrm>
            <a:off x="1251856" y="6356350"/>
            <a:ext cx="2329543" cy="365125"/>
          </a:xfrm>
          <a:prstGeom prst="rect">
            <a:avLst/>
          </a:prstGeom>
        </p:spPr>
        <p:txBody>
          <a:bodyPr/>
          <a:lstStyle/>
          <a:p>
            <a:fld id="{2FC46A30-F0CE-48EE-816E-ADBF70283A07}" type="datetimeFigureOut">
              <a:rPr lang="de-AT" smtClean="0"/>
              <a:t>15.05.2024</a:t>
            </a:fld>
            <a:endParaRPr lang="de-AT"/>
          </a:p>
        </p:txBody>
      </p:sp>
      <p:sp>
        <p:nvSpPr>
          <p:cNvPr id="6" name="Fußzeilenplatzhalter 5">
            <a:extLst>
              <a:ext uri="{FF2B5EF4-FFF2-40B4-BE49-F238E27FC236}">
                <a16:creationId xmlns:a16="http://schemas.microsoft.com/office/drawing/2014/main" id="{AD4BB404-6889-204A-A348-242D4C5E6023}"/>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B9B2B868-8614-D341-A15C-3E55A0F56E93}"/>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2538156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AC94A-61F5-FF48-9E66-96641409F4C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2222304B-3412-9C43-9D58-AC26F6E129B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05A392C-342E-7848-AF6E-DEB38CC01105}"/>
              </a:ext>
            </a:extLst>
          </p:cNvPr>
          <p:cNvSpPr>
            <a:spLocks noGrp="1"/>
          </p:cNvSpPr>
          <p:nvPr>
            <p:ph type="dt" sz="half" idx="10"/>
          </p:nvPr>
        </p:nvSpPr>
        <p:spPr>
          <a:xfrm>
            <a:off x="838200" y="6356350"/>
            <a:ext cx="2743200" cy="365125"/>
          </a:xfrm>
          <a:prstGeom prst="rect">
            <a:avLst/>
          </a:prstGeom>
        </p:spPr>
        <p:txBody>
          <a:bodyPr/>
          <a:lstStyle/>
          <a:p>
            <a:fld id="{2FC46A30-F0CE-48EE-816E-ADBF70283A07}" type="datetimeFigureOut">
              <a:rPr lang="de-AT" smtClean="0"/>
              <a:t>15.05.2024</a:t>
            </a:fld>
            <a:endParaRPr lang="de-AT"/>
          </a:p>
        </p:txBody>
      </p:sp>
      <p:sp>
        <p:nvSpPr>
          <p:cNvPr id="5" name="Fußzeilenplatzhalter 4">
            <a:extLst>
              <a:ext uri="{FF2B5EF4-FFF2-40B4-BE49-F238E27FC236}">
                <a16:creationId xmlns:a16="http://schemas.microsoft.com/office/drawing/2014/main" id="{28B45E10-112E-A647-A5C5-980CEE812459}"/>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61BA2C2E-42FB-FC41-8594-5629D7AFFE50}"/>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30445412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4F43949-02AE-2F42-991D-B6948EE16EB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611869E-77EA-FE4D-883E-A2B83315F640}"/>
              </a:ext>
            </a:extLst>
          </p:cNvPr>
          <p:cNvSpPr>
            <a:spLocks noGrp="1"/>
          </p:cNvSpPr>
          <p:nvPr>
            <p:ph type="body" orient="vert" idx="1"/>
          </p:nvPr>
        </p:nvSpPr>
        <p:spPr>
          <a:xfrm>
            <a:off x="1251856" y="365125"/>
            <a:ext cx="7320643"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9926E41-640B-2F47-B84D-7958F690853E}"/>
              </a:ext>
            </a:extLst>
          </p:cNvPr>
          <p:cNvSpPr>
            <a:spLocks noGrp="1"/>
          </p:cNvSpPr>
          <p:nvPr>
            <p:ph type="dt" sz="half" idx="10"/>
          </p:nvPr>
        </p:nvSpPr>
        <p:spPr>
          <a:xfrm>
            <a:off x="1251856" y="6356350"/>
            <a:ext cx="2329544" cy="365125"/>
          </a:xfrm>
          <a:prstGeom prst="rect">
            <a:avLst/>
          </a:prstGeom>
        </p:spPr>
        <p:txBody>
          <a:bodyPr/>
          <a:lstStyle/>
          <a:p>
            <a:fld id="{2FC46A30-F0CE-48EE-816E-ADBF70283A07}" type="datetimeFigureOut">
              <a:rPr lang="de-AT" smtClean="0"/>
              <a:t>15.05.2024</a:t>
            </a:fld>
            <a:endParaRPr lang="de-AT"/>
          </a:p>
        </p:txBody>
      </p:sp>
      <p:sp>
        <p:nvSpPr>
          <p:cNvPr id="5" name="Fußzeilenplatzhalter 4">
            <a:extLst>
              <a:ext uri="{FF2B5EF4-FFF2-40B4-BE49-F238E27FC236}">
                <a16:creationId xmlns:a16="http://schemas.microsoft.com/office/drawing/2014/main" id="{90D6B451-FB7E-A348-9B6F-210884C48D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3A318D13-6CCA-0546-805D-C4BDB6C109E1}"/>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33666149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ADFC6-633B-5745-BC44-94A97FAC7C3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B8BBB5A-27E3-6143-A5DB-07FBAE02F4AB}"/>
              </a:ext>
            </a:extLst>
          </p:cNvPr>
          <p:cNvSpPr>
            <a:spLocks noGrp="1"/>
          </p:cNvSpPr>
          <p:nvPr>
            <p:ph type="dt" sz="half" idx="10"/>
          </p:nvPr>
        </p:nvSpPr>
        <p:spPr>
          <a:xfrm>
            <a:off x="838200" y="6356350"/>
            <a:ext cx="2743200" cy="365125"/>
          </a:xfrm>
          <a:prstGeom prst="rect">
            <a:avLst/>
          </a:prstGeom>
        </p:spPr>
        <p:txBody>
          <a:bodyPr/>
          <a:lstStyle/>
          <a:p>
            <a:fld id="{2FC46A30-F0CE-48EE-816E-ADBF70283A07}" type="datetimeFigureOut">
              <a:rPr lang="de-AT" smtClean="0"/>
              <a:t>15.05.2024</a:t>
            </a:fld>
            <a:endParaRPr lang="de-AT"/>
          </a:p>
        </p:txBody>
      </p:sp>
      <p:sp>
        <p:nvSpPr>
          <p:cNvPr id="4" name="Fußzeilenplatzhalter 3">
            <a:extLst>
              <a:ext uri="{FF2B5EF4-FFF2-40B4-BE49-F238E27FC236}">
                <a16:creationId xmlns:a16="http://schemas.microsoft.com/office/drawing/2014/main" id="{000A23C2-94E0-7846-805F-F3EBA643125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75B5C692-35EB-6D40-B074-2C27D8B9E38A}"/>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3142136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2FC46A30-F0CE-48EE-816E-ADBF70283A07}" type="datetimeFigureOut">
              <a:rPr lang="de-AT" smtClean="0"/>
              <a:t>15.05.2024</a:t>
            </a:fld>
            <a:endParaRPr lang="de-AT"/>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Slide Number Placeholder 5"/>
          <p:cNvSpPr>
            <a:spLocks noGrp="1"/>
          </p:cNvSpPr>
          <p:nvPr>
            <p:ph type="sldNum" sz="quarter" idx="12"/>
          </p:nvPr>
        </p:nvSpPr>
        <p:spPr>
          <a:xfrm>
            <a:off x="11442701" y="1"/>
            <a:ext cx="749300" cy="365125"/>
          </a:xfrm>
          <a:prstGeom prst="rect">
            <a:avLst/>
          </a:prstGeom>
        </p:spPr>
        <p:txBody>
          <a:bodyPr/>
          <a:lstStyle>
            <a:lvl1pPr algn="r">
              <a:defRPr b="1">
                <a:solidFill>
                  <a:schemeClr val="tx2"/>
                </a:solidFill>
                <a:latin typeface="+mj-lt"/>
              </a:defRPr>
            </a:lvl1pPr>
          </a:lstStyle>
          <a:p>
            <a:fld id="{9D1F702F-3498-4BEC-AE19-BCFEC373A189}"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
        <p:nvSpPr>
          <p:cNvPr id="2" name="Title 2">
            <a:extLst>
              <a:ext uri="{FF2B5EF4-FFF2-40B4-BE49-F238E27FC236}">
                <a16:creationId xmlns:a16="http://schemas.microsoft.com/office/drawing/2014/main" id="{B85BCD3C-5A95-22FD-6345-28B8BF648333}"/>
              </a:ext>
            </a:extLst>
          </p:cNvPr>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52689354"/>
      </p:ext>
    </p:extLst>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CAA4F9-0388-8776-E127-48DC80668CD9}"/>
              </a:ext>
            </a:extLst>
          </p:cNvPr>
          <p:cNvSpPr>
            <a:spLocks noGrp="1"/>
          </p:cNvSpPr>
          <p:nvPr>
            <p:ph type="title"/>
          </p:nvPr>
        </p:nvSpPr>
        <p:spPr/>
        <p:txBody>
          <a:bodyPr/>
          <a:lstStyle/>
          <a:p>
            <a:r>
              <a:rPr lang="de-DE"/>
              <a:t>Mastertitelformat bearbeiten</a:t>
            </a:r>
            <a:endParaRPr lang="de-AT"/>
          </a:p>
        </p:txBody>
      </p:sp>
      <p:sp>
        <p:nvSpPr>
          <p:cNvPr id="3" name="Foliennummernplatzhalter 2">
            <a:extLst>
              <a:ext uri="{FF2B5EF4-FFF2-40B4-BE49-F238E27FC236}">
                <a16:creationId xmlns:a16="http://schemas.microsoft.com/office/drawing/2014/main" id="{DD96DB93-EA35-107A-AE6A-3241389D3EFA}"/>
              </a:ext>
            </a:extLst>
          </p:cNvPr>
          <p:cNvSpPr>
            <a:spLocks noGrp="1"/>
          </p:cNvSpPr>
          <p:nvPr>
            <p:ph type="sldNum" sz="quarter" idx="10"/>
          </p:nvPr>
        </p:nvSpPr>
        <p:spPr>
          <a:xfrm>
            <a:off x="8610600" y="6356350"/>
            <a:ext cx="2743200" cy="365125"/>
          </a:xfrm>
          <a:prstGeom prst="rect">
            <a:avLst/>
          </a:prstGeom>
        </p:spPr>
        <p:txBody>
          <a:bodyPr/>
          <a:lstStyle/>
          <a:p>
            <a:fld id="{9D1F702F-3498-4BEC-AE19-BCFEC373A189}" type="slidenum">
              <a:rPr lang="de-AT" smtClean="0"/>
              <a:t>‹#›</a:t>
            </a:fld>
            <a:endParaRPr lang="de-AT"/>
          </a:p>
        </p:txBody>
      </p:sp>
      <p:sp>
        <p:nvSpPr>
          <p:cNvPr id="4" name="Fußzeilenplatzhalter 3">
            <a:extLst>
              <a:ext uri="{FF2B5EF4-FFF2-40B4-BE49-F238E27FC236}">
                <a16:creationId xmlns:a16="http://schemas.microsoft.com/office/drawing/2014/main" id="{45D90BF2-5BED-1D04-2D14-8DD62E6D5936}"/>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2997837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2826412"/>
            <a:ext cx="9144000" cy="1800433"/>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4854794"/>
            <a:ext cx="9144000" cy="40300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pic>
        <p:nvPicPr>
          <p:cNvPr id="8" name="Grafik 7">
            <a:extLst>
              <a:ext uri="{FF2B5EF4-FFF2-40B4-BE49-F238E27FC236}">
                <a16:creationId xmlns:a16="http://schemas.microsoft.com/office/drawing/2014/main" id="{7C1AAF18-797F-1E40-901C-49C65B2E86D1}"/>
              </a:ext>
            </a:extLst>
          </p:cNvPr>
          <p:cNvPicPr>
            <a:picLocks noChangeAspect="1"/>
          </p:cNvPicPr>
          <p:nvPr/>
        </p:nvPicPr>
        <p:blipFill>
          <a:blip r:embed="rId2"/>
          <a:stretch>
            <a:fillRect/>
          </a:stretch>
        </p:blipFill>
        <p:spPr>
          <a:xfrm>
            <a:off x="4724400" y="5955094"/>
            <a:ext cx="2743200" cy="560976"/>
          </a:xfrm>
          <a:prstGeom prst="rect">
            <a:avLst/>
          </a:prstGeom>
        </p:spPr>
      </p:pic>
    </p:spTree>
    <p:extLst>
      <p:ext uri="{BB962C8B-B14F-4D97-AF65-F5344CB8AC3E}">
        <p14:creationId xmlns:p14="http://schemas.microsoft.com/office/powerpoint/2010/main" val="16409115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_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2FC46A30-F0CE-48EE-816E-ADBF70283A07}" type="datetimeFigureOut">
              <a:rPr lang="de-AT" smtClean="0"/>
              <a:t>15.05.2024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11418393" y="9104"/>
            <a:ext cx="749300" cy="365125"/>
          </a:xfrm>
        </p:spPr>
        <p:txBody>
          <a:bodyPr/>
          <a:lstStyle>
            <a:lvl1pPr algn="r">
              <a:defRPr b="1">
                <a:solidFill>
                  <a:schemeClr val="tx2"/>
                </a:solidFill>
                <a:latin typeface="+mj-lt"/>
              </a:defRPr>
            </a:lvl1pPr>
          </a:lstStyle>
          <a:p>
            <a:fld id="{9D1F702F-3498-4BEC-AE19-BCFEC373A189}" type="slidenum">
              <a:rPr lang="de-AT" smtClean="0"/>
              <a:t>‹#›</a:t>
            </a:fld>
            <a:endParaRPr lang="de-AT"/>
          </a:p>
        </p:txBody>
      </p:sp>
      <p:sp>
        <p:nvSpPr>
          <p:cNvPr id="7" name="Title 2"/>
          <p:cNvSpPr txBox="1">
            <a:spLocks/>
          </p:cNvSpPr>
          <p:nvPr/>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3458477802"/>
      </p:ext>
    </p:extLst>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1" y="702129"/>
            <a:ext cx="7821386" cy="1905000"/>
          </a:xfrm>
        </p:spPr>
        <p:txBody>
          <a:bodyPr anchor="b"/>
          <a:lstStyle>
            <a:lvl1pPr algn="l">
              <a:defRPr sz="48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2764972"/>
            <a:ext cx="9144000" cy="249282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Tree>
    <p:extLst>
      <p:ext uri="{BB962C8B-B14F-4D97-AF65-F5344CB8AC3E}">
        <p14:creationId xmlns:p14="http://schemas.microsoft.com/office/powerpoint/2010/main" val="3437145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2FC46A30-F0CE-48EE-816E-ADBF70283A07}" type="datetimeFigureOut">
              <a:rPr lang="de-AT" smtClean="0"/>
              <a:t>15.05.2024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Tree>
    <p:extLst>
      <p:ext uri="{BB962C8B-B14F-4D97-AF65-F5344CB8AC3E}">
        <p14:creationId xmlns:p14="http://schemas.microsoft.com/office/powerpoint/2010/main" val="1502246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1268186" y="6356350"/>
            <a:ext cx="2313214" cy="365125"/>
          </a:xfrm>
          <a:prstGeom prst="rect">
            <a:avLst/>
          </a:prstGeom>
        </p:spPr>
        <p:txBody>
          <a:bodyPr/>
          <a:lstStyle/>
          <a:p>
            <a:fld id="{2FC46A30-F0CE-48EE-816E-ADBF70283A07}" type="datetimeFigureOut">
              <a:rPr lang="de-AT" smtClean="0"/>
              <a:t>15.05.2024</a:t>
            </a:fld>
            <a:endParaRPr lang="de-AT"/>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493C317A-A421-8C40-825F-113024891B5B}"/>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3079707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2FC46A30-F0CE-48EE-816E-ADBF70283A07}" type="datetimeFigureOut">
              <a:rPr lang="de-AT" smtClean="0"/>
              <a:t>15.05.2024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4182997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reserve="1">
  <p:cSld name="1_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1268186" y="1825625"/>
            <a:ext cx="4751614"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1268186" y="6356350"/>
            <a:ext cx="2313214" cy="365125"/>
          </a:xfrm>
          <a:prstGeom prst="rect">
            <a:avLst/>
          </a:prstGeom>
        </p:spPr>
        <p:txBody>
          <a:bodyPr/>
          <a:lstStyle/>
          <a:p>
            <a:fld id="{2FC46A30-F0CE-48EE-816E-ADBF70283A07}" type="datetimeFigureOut">
              <a:rPr lang="de-AT" smtClean="0"/>
              <a:t>15.05.2024</a:t>
            </a:fld>
            <a:endParaRPr lang="de-AT"/>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2900721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61616-691E-9542-878C-363E710266A4}"/>
              </a:ext>
            </a:extLst>
          </p:cNvPr>
          <p:cNvSpPr>
            <a:spLocks noGrp="1"/>
          </p:cNvSpPr>
          <p:nvPr>
            <p:ph type="title"/>
          </p:nvPr>
        </p:nvSpPr>
        <p:spPr>
          <a:xfrm>
            <a:off x="1268186" y="365125"/>
            <a:ext cx="8034839"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58C8580-D948-6E4B-9FA8-57F8779E6A60}"/>
              </a:ext>
            </a:extLst>
          </p:cNvPr>
          <p:cNvSpPr>
            <a:spLocks noGrp="1"/>
          </p:cNvSpPr>
          <p:nvPr>
            <p:ph type="body" idx="1"/>
          </p:nvPr>
        </p:nvSpPr>
        <p:spPr>
          <a:xfrm>
            <a:off x="1268186" y="1681163"/>
            <a:ext cx="472938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745C92D-8286-0B49-BDA4-9103E700C0BF}"/>
              </a:ext>
            </a:extLst>
          </p:cNvPr>
          <p:cNvSpPr>
            <a:spLocks noGrp="1"/>
          </p:cNvSpPr>
          <p:nvPr>
            <p:ph sz="half" idx="2"/>
          </p:nvPr>
        </p:nvSpPr>
        <p:spPr>
          <a:xfrm>
            <a:off x="1268186" y="2505075"/>
            <a:ext cx="4729389"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a:extLst>
              <a:ext uri="{FF2B5EF4-FFF2-40B4-BE49-F238E27FC236}">
                <a16:creationId xmlns:a16="http://schemas.microsoft.com/office/drawing/2014/main" id="{A005040B-C584-034B-B5BB-F49D0290D407}"/>
              </a:ext>
            </a:extLst>
          </p:cNvPr>
          <p:cNvSpPr>
            <a:spLocks noGrp="1"/>
          </p:cNvSpPr>
          <p:nvPr>
            <p:ph type="body" sz="quarter" idx="3"/>
          </p:nvPr>
        </p:nvSpPr>
        <p:spPr>
          <a:xfrm>
            <a:off x="6625998" y="1681163"/>
            <a:ext cx="472939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EFD3F1C-0455-D64D-9CE7-BEE37A27A11A}"/>
              </a:ext>
            </a:extLst>
          </p:cNvPr>
          <p:cNvSpPr>
            <a:spLocks noGrp="1"/>
          </p:cNvSpPr>
          <p:nvPr>
            <p:ph sz="quarter" idx="4"/>
          </p:nvPr>
        </p:nvSpPr>
        <p:spPr>
          <a:xfrm>
            <a:off x="6625996" y="2505075"/>
            <a:ext cx="4729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6A4F2BC-8AA7-E04C-8A5B-5B7FCA7039D9}"/>
              </a:ext>
            </a:extLst>
          </p:cNvPr>
          <p:cNvSpPr>
            <a:spLocks noGrp="1"/>
          </p:cNvSpPr>
          <p:nvPr>
            <p:ph type="dt" sz="half" idx="10"/>
          </p:nvPr>
        </p:nvSpPr>
        <p:spPr>
          <a:xfrm>
            <a:off x="1268186" y="6356350"/>
            <a:ext cx="2313214" cy="365125"/>
          </a:xfrm>
          <a:prstGeom prst="rect">
            <a:avLst/>
          </a:prstGeom>
        </p:spPr>
        <p:txBody>
          <a:bodyPr/>
          <a:lstStyle/>
          <a:p>
            <a:fld id="{2FC46A30-F0CE-48EE-816E-ADBF70283A07}" type="datetimeFigureOut">
              <a:rPr lang="de-AT" smtClean="0"/>
              <a:t>15.05.2024</a:t>
            </a:fld>
            <a:endParaRPr lang="de-AT"/>
          </a:p>
        </p:txBody>
      </p:sp>
      <p:sp>
        <p:nvSpPr>
          <p:cNvPr id="8" name="Fußzeilenplatzhalter 7">
            <a:extLst>
              <a:ext uri="{FF2B5EF4-FFF2-40B4-BE49-F238E27FC236}">
                <a16:creationId xmlns:a16="http://schemas.microsoft.com/office/drawing/2014/main" id="{1E41D8CA-D7F5-A240-9736-38598480201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9" name="Foliennummernplatzhalter 8">
            <a:extLst>
              <a:ext uri="{FF2B5EF4-FFF2-40B4-BE49-F238E27FC236}">
                <a16:creationId xmlns:a16="http://schemas.microsoft.com/office/drawing/2014/main" id="{74DB83EA-12CA-6545-A796-9CAC4FEBBBBA}"/>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2331692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2FC46A30-F0CE-48EE-816E-ADBF70283A07}" type="datetimeFigureOut">
              <a:rPr lang="de-AT" smtClean="0"/>
              <a:t>15.05.2024</a:t>
            </a:fld>
            <a:endParaRPr lang="de-AT"/>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a:xfrm>
            <a:off x="8610600" y="6356350"/>
            <a:ext cx="2743200" cy="365125"/>
          </a:xfrm>
          <a:prstGeom prst="rect">
            <a:avLst/>
          </a:prstGeom>
        </p:spPr>
        <p:txBody>
          <a:bodyPr/>
          <a:lstStyle/>
          <a:p>
            <a:fld id="{9D1F702F-3498-4BEC-AE19-BCFEC373A189}" type="slidenum">
              <a:rPr lang="de-AT" smtClean="0"/>
              <a:t>‹#›</a:t>
            </a:fld>
            <a:endParaRPr lang="de-AT"/>
          </a:p>
        </p:txBody>
      </p:sp>
    </p:spTree>
    <p:extLst>
      <p:ext uri="{BB962C8B-B14F-4D97-AF65-F5344CB8AC3E}">
        <p14:creationId xmlns:p14="http://schemas.microsoft.com/office/powerpoint/2010/main" val="3868227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D167830-7097-4B47-ADD7-22CB2377FBE2}"/>
              </a:ext>
            </a:extLst>
          </p:cNvPr>
          <p:cNvSpPr>
            <a:spLocks noGrp="1"/>
          </p:cNvSpPr>
          <p:nvPr>
            <p:ph type="title"/>
          </p:nvPr>
        </p:nvSpPr>
        <p:spPr>
          <a:xfrm>
            <a:off x="1268186" y="365125"/>
            <a:ext cx="8008336"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8A42C3A7-A52F-D140-A3E1-7951CC63343D}"/>
              </a:ext>
            </a:extLst>
          </p:cNvPr>
          <p:cNvSpPr>
            <a:spLocks noGrp="1"/>
          </p:cNvSpPr>
          <p:nvPr>
            <p:ph type="body" idx="1"/>
          </p:nvPr>
        </p:nvSpPr>
        <p:spPr>
          <a:xfrm>
            <a:off x="1268186" y="1825625"/>
            <a:ext cx="10085614"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Rechteck 7">
            <a:extLst>
              <a:ext uri="{FF2B5EF4-FFF2-40B4-BE49-F238E27FC236}">
                <a16:creationId xmlns:a16="http://schemas.microsoft.com/office/drawing/2014/main" id="{81E4324E-7E64-1CFC-11EF-6A4576C29E19}"/>
              </a:ext>
            </a:extLst>
          </p:cNvPr>
          <p:cNvSpPr/>
          <p:nvPr/>
        </p:nvSpPr>
        <p:spPr>
          <a:xfrm flipH="1">
            <a:off x="0" y="0"/>
            <a:ext cx="131028" cy="6858000"/>
          </a:xfrm>
          <a:prstGeom prst="rect">
            <a:avLst/>
          </a:prstGeom>
          <a:solidFill>
            <a:srgbClr val="F07921">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Rechteck 8">
            <a:extLst>
              <a:ext uri="{FF2B5EF4-FFF2-40B4-BE49-F238E27FC236}">
                <a16:creationId xmlns:a16="http://schemas.microsoft.com/office/drawing/2014/main" id="{D0378C1A-4F08-67C5-5877-DBA430BE9F74}"/>
              </a:ext>
            </a:extLst>
          </p:cNvPr>
          <p:cNvSpPr/>
          <p:nvPr/>
        </p:nvSpPr>
        <p:spPr>
          <a:xfrm flipH="1">
            <a:off x="380988" y="1"/>
            <a:ext cx="133946" cy="6858000"/>
          </a:xfrm>
          <a:prstGeom prst="rect">
            <a:avLst/>
          </a:prstGeom>
          <a:solidFill>
            <a:schemeClr val="accent3">
              <a:alpha val="90000"/>
            </a:scheme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Rechteck 9">
            <a:extLst>
              <a:ext uri="{FF2B5EF4-FFF2-40B4-BE49-F238E27FC236}">
                <a16:creationId xmlns:a16="http://schemas.microsoft.com/office/drawing/2014/main" id="{C8C059B6-B2F8-BF03-31FF-05112143DD0B}"/>
              </a:ext>
            </a:extLst>
          </p:cNvPr>
          <p:cNvSpPr/>
          <p:nvPr/>
        </p:nvSpPr>
        <p:spPr>
          <a:xfrm flipH="1">
            <a:off x="185052" y="0"/>
            <a:ext cx="131028" cy="6858000"/>
          </a:xfrm>
          <a:prstGeom prst="rect">
            <a:avLst/>
          </a:prstGeom>
          <a:solidFill>
            <a:srgbClr val="01AD4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Rechteck 10">
            <a:extLst>
              <a:ext uri="{FF2B5EF4-FFF2-40B4-BE49-F238E27FC236}">
                <a16:creationId xmlns:a16="http://schemas.microsoft.com/office/drawing/2014/main" id="{9C2E2835-321A-99BE-EADE-2E26A8918D8C}"/>
              </a:ext>
            </a:extLst>
          </p:cNvPr>
          <p:cNvSpPr/>
          <p:nvPr/>
        </p:nvSpPr>
        <p:spPr>
          <a:xfrm flipH="1">
            <a:off x="576936" y="0"/>
            <a:ext cx="128368" cy="6858000"/>
          </a:xfrm>
          <a:prstGeom prst="rect">
            <a:avLst/>
          </a:prstGeom>
          <a:solidFill>
            <a:srgbClr val="EE297B">
              <a:alpha val="90000"/>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2" name="Grafik 11" descr="Ein Bild, das Grafiken, Grafikdesign, Farbigkeit, Kreis enthält.&#10;&#10;Automatisch generierte Beschreibung">
            <a:extLst>
              <a:ext uri="{FF2B5EF4-FFF2-40B4-BE49-F238E27FC236}">
                <a16:creationId xmlns:a16="http://schemas.microsoft.com/office/drawing/2014/main" id="{5AB2B131-7B71-39A8-75F6-E6F68EA9C380}"/>
              </a:ext>
            </a:extLst>
          </p:cNvPr>
          <p:cNvPicPr>
            <a:picLocks noChangeAspect="1"/>
          </p:cNvPicPr>
          <p:nvPr/>
        </p:nvPicPr>
        <p:blipFill>
          <a:blip r:embed="rId22"/>
          <a:stretch>
            <a:fillRect/>
          </a:stretch>
        </p:blipFill>
        <p:spPr>
          <a:xfrm>
            <a:off x="9340143" y="365125"/>
            <a:ext cx="2013657" cy="1256522"/>
          </a:xfrm>
          <a:prstGeom prst="rect">
            <a:avLst/>
          </a:prstGeom>
        </p:spPr>
      </p:pic>
      <p:pic>
        <p:nvPicPr>
          <p:cNvPr id="14" name="Grafik 13">
            <a:extLst>
              <a:ext uri="{FF2B5EF4-FFF2-40B4-BE49-F238E27FC236}">
                <a16:creationId xmlns:a16="http://schemas.microsoft.com/office/drawing/2014/main" id="{6B4C4EA1-1AB4-38C6-13F5-4D359A80AA87}"/>
              </a:ext>
            </a:extLst>
          </p:cNvPr>
          <p:cNvPicPr>
            <a:picLocks noChangeAspect="1"/>
          </p:cNvPicPr>
          <p:nvPr/>
        </p:nvPicPr>
        <p:blipFill>
          <a:blip r:embed="rId23"/>
          <a:stretch>
            <a:fillRect/>
          </a:stretch>
        </p:blipFill>
        <p:spPr>
          <a:xfrm>
            <a:off x="838200" y="6265654"/>
            <a:ext cx="1538082" cy="314533"/>
          </a:xfrm>
          <a:prstGeom prst="rect">
            <a:avLst/>
          </a:prstGeom>
        </p:spPr>
      </p:pic>
    </p:spTree>
    <p:extLst>
      <p:ext uri="{BB962C8B-B14F-4D97-AF65-F5344CB8AC3E}">
        <p14:creationId xmlns:p14="http://schemas.microsoft.com/office/powerpoint/2010/main" val="43970736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0" r:id="rId15"/>
    <p:sldLayoutId id="2147483701" r:id="rId16"/>
    <p:sldLayoutId id="2147483702" r:id="rId17"/>
    <p:sldLayoutId id="2147483703" r:id="rId18"/>
    <p:sldLayoutId id="2147483704" r:id="rId19"/>
    <p:sldLayoutId id="2147483705" r:id="rId20"/>
  </p:sldLayoutIdLst>
  <p:txStyles>
    <p:titleStyle>
      <a:lvl1pPr algn="l" defTabSz="914400" rtl="0" eaLnBrk="1" latinLnBrk="0" hangingPunct="1">
        <a:lnSpc>
          <a:spcPct val="90000"/>
        </a:lnSpc>
        <a:spcBef>
          <a:spcPct val="0"/>
        </a:spcBef>
        <a:buNone/>
        <a:defRPr sz="4400" kern="1200">
          <a:solidFill>
            <a:srgbClr val="0D385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D385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D385E"/>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D385E"/>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bing.com/videos/search?&amp;q=start+your+on+business&amp;view=detail&amp;mid=3CCBBF110342803508AC3CCBBF110342803508AC&amp;FORM=VDRVRV&amp;ru=%2Fvideos%2Fsearch%3Fq%3Dstart%2Byour%2Bon%2Bbusiness%26FORM%3DHDRSC6&amp;ajaxhist=0" TargetMode="External"/><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6.png"/><Relationship Id="rId5" Type="http://schemas.openxmlformats.org/officeDocument/2006/relationships/hyperlink" Target="https://www.bing.com/videos/search?q=start+your+on+business&amp;&amp;view=detail&amp;mid=FF544F640484CA8F2BDCFF544F640484CA8F2BDC&amp;&amp;FORM=VRDGAR&amp;ru=%2Fvideos%2Fsearch%3Fq%3Dstart%2Byour%2Bon%2Bbusiness%26FORM%3DHDRSC6)"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hyperlink" Target="http://creativecommons.org/licenses/by-sa/4.0/?ref=chooser-v1" TargetMode="Externa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Grafiken, Grafikdesign, Farbigkeit, Kreis enthält.&#10;&#10;Automatisch generierte Beschreibung">
            <a:extLst>
              <a:ext uri="{FF2B5EF4-FFF2-40B4-BE49-F238E27FC236}">
                <a16:creationId xmlns:a16="http://schemas.microsoft.com/office/drawing/2014/main" id="{130C8AC2-B1DB-06DD-323B-CB74DD221147}"/>
              </a:ext>
            </a:extLst>
          </p:cNvPr>
          <p:cNvPicPr>
            <a:picLocks noChangeAspect="1"/>
          </p:cNvPicPr>
          <p:nvPr/>
        </p:nvPicPr>
        <p:blipFill>
          <a:blip r:embed="rId3"/>
          <a:stretch>
            <a:fillRect/>
          </a:stretch>
        </p:blipFill>
        <p:spPr>
          <a:xfrm>
            <a:off x="3589043" y="0"/>
            <a:ext cx="5013914" cy="3128682"/>
          </a:xfrm>
          <a:prstGeom prst="rect">
            <a:avLst/>
          </a:prstGeom>
        </p:spPr>
      </p:pic>
      <p:pic>
        <p:nvPicPr>
          <p:cNvPr id="3" name="Grafik 2" descr="Ein Bild, das Cartoon, Kreis, Darstellung enthält.&#10;&#10;Automatisch generierte Beschreibung">
            <a:extLst>
              <a:ext uri="{FF2B5EF4-FFF2-40B4-BE49-F238E27FC236}">
                <a16:creationId xmlns:a16="http://schemas.microsoft.com/office/drawing/2014/main" id="{128109B9-8CF2-B726-83F9-E529ADD38AED}"/>
              </a:ext>
            </a:extLst>
          </p:cNvPr>
          <p:cNvPicPr>
            <a:picLocks noChangeAspect="1"/>
          </p:cNvPicPr>
          <p:nvPr/>
        </p:nvPicPr>
        <p:blipFill>
          <a:blip r:embed="rId4">
            <a:alphaModFix amt="85000"/>
          </a:blip>
          <a:stretch>
            <a:fillRect/>
          </a:stretch>
        </p:blipFill>
        <p:spPr>
          <a:xfrm>
            <a:off x="5787801" y="509862"/>
            <a:ext cx="805421" cy="805421"/>
          </a:xfrm>
          <a:prstGeom prst="rect">
            <a:avLst/>
          </a:prstGeom>
        </p:spPr>
      </p:pic>
      <p:pic>
        <p:nvPicPr>
          <p:cNvPr id="6" name="Grafik 5" descr="Ein Bild, das Zeichnung, Kinderkunst, Cartoon, Kreis enthält.&#10;&#10;Automatisch generierte Beschreibung">
            <a:extLst>
              <a:ext uri="{FF2B5EF4-FFF2-40B4-BE49-F238E27FC236}">
                <a16:creationId xmlns:a16="http://schemas.microsoft.com/office/drawing/2014/main" id="{D8F04AFC-E9C2-9029-260A-99E646007697}"/>
              </a:ext>
            </a:extLst>
          </p:cNvPr>
          <p:cNvPicPr>
            <a:picLocks noChangeAspect="1"/>
          </p:cNvPicPr>
          <p:nvPr/>
        </p:nvPicPr>
        <p:blipFill>
          <a:blip r:embed="rId5">
            <a:alphaModFix amt="85000"/>
          </a:blip>
          <a:stretch>
            <a:fillRect/>
          </a:stretch>
        </p:blipFill>
        <p:spPr>
          <a:xfrm>
            <a:off x="6713562" y="509862"/>
            <a:ext cx="806400" cy="806400"/>
          </a:xfrm>
          <a:prstGeom prst="rect">
            <a:avLst/>
          </a:prstGeom>
        </p:spPr>
      </p:pic>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563624" y="3072673"/>
            <a:ext cx="11064751" cy="1924438"/>
          </a:xfrm>
          <a:noFill/>
        </p:spPr>
        <p:txBody>
          <a:bodyPr wrap="square" rtlCol="0">
            <a:spAutoFit/>
          </a:bodyPr>
          <a:lstStyle/>
          <a:p>
            <a:r>
              <a:rPr lang="en-GB" sz="4400" dirty="0"/>
              <a:t>BUSINESS PLANNING AND ENTREPRENEURIAL ECOSYSTEM IN</a:t>
            </a:r>
            <a:br>
              <a:rPr lang="en-GB" sz="4400" dirty="0"/>
            </a:br>
            <a:r>
              <a:rPr lang="en-GB" sz="4400" dirty="0"/>
              <a:t> BASIC UNIVERSITY REGIONS</a:t>
            </a:r>
          </a:p>
        </p:txBody>
      </p:sp>
      <p:sp>
        <p:nvSpPr>
          <p:cNvPr id="9" name="Untertitel 8">
            <a:extLst>
              <a:ext uri="{FF2B5EF4-FFF2-40B4-BE49-F238E27FC236}">
                <a16:creationId xmlns:a16="http://schemas.microsoft.com/office/drawing/2014/main" id="{F8847AF9-6CCE-665E-0774-EF60203AA295}"/>
              </a:ext>
            </a:extLst>
          </p:cNvPr>
          <p:cNvSpPr>
            <a:spLocks noGrp="1"/>
          </p:cNvSpPr>
          <p:nvPr>
            <p:ph type="subTitle" idx="1"/>
          </p:nvPr>
        </p:nvSpPr>
        <p:spPr>
          <a:xfrm>
            <a:off x="1523999" y="4997111"/>
            <a:ext cx="9144000" cy="403005"/>
          </a:xfrm>
        </p:spPr>
        <p:txBody>
          <a:bodyPr>
            <a:normAutofit lnSpcReduction="10000"/>
          </a:bodyPr>
          <a:lstStyle/>
          <a:p>
            <a:r>
              <a:rPr lang="en-GB" dirty="0"/>
              <a:t>(3 ECTS, 75-90 h)</a:t>
            </a:r>
            <a:endParaRPr lang="de-AT" dirty="0"/>
          </a:p>
        </p:txBody>
      </p:sp>
    </p:spTree>
    <p:extLst>
      <p:ext uri="{BB962C8B-B14F-4D97-AF65-F5344CB8AC3E}">
        <p14:creationId xmlns:p14="http://schemas.microsoft.com/office/powerpoint/2010/main" val="10629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07E0CBB6-C5F8-4624-9918-2ABBDA00096C}"/>
              </a:ext>
            </a:extLst>
          </p:cNvPr>
          <p:cNvSpPr txBox="1">
            <a:spLocks noGrp="1"/>
          </p:cNvSpPr>
          <p:nvPr>
            <p:ph type="ctrTitle"/>
          </p:nvPr>
        </p:nvSpPr>
        <p:spPr>
          <a:xfrm>
            <a:off x="1524001" y="516107"/>
            <a:ext cx="7821386" cy="2091022"/>
          </a:xfrm>
          <a:noFill/>
        </p:spPr>
        <p:txBody>
          <a:bodyPr wrap="square" rtlCol="0">
            <a:spAutoFit/>
          </a:bodyPr>
          <a:lstStyle/>
          <a:p>
            <a:br>
              <a:rPr lang="en-US" dirty="0"/>
            </a:br>
            <a:r>
              <a:rPr lang="en-US" dirty="0"/>
              <a:t> 2.7 Communication and pitching the business plan </a:t>
            </a:r>
            <a:endParaRPr lang="en-GB" dirty="0"/>
          </a:p>
        </p:txBody>
      </p:sp>
      <p:sp>
        <p:nvSpPr>
          <p:cNvPr id="7" name="Inhaltsplatzhalter 6">
            <a:extLst>
              <a:ext uri="{FF2B5EF4-FFF2-40B4-BE49-F238E27FC236}">
                <a16:creationId xmlns:a16="http://schemas.microsoft.com/office/drawing/2014/main" id="{873FA4FA-9E59-CAFC-9D21-7C99A28612C8}"/>
              </a:ext>
            </a:extLst>
          </p:cNvPr>
          <p:cNvSpPr>
            <a:spLocks noGrp="1"/>
          </p:cNvSpPr>
          <p:nvPr>
            <p:ph type="subTitle" idx="1"/>
          </p:nvPr>
        </p:nvSpPr>
        <p:spPr>
          <a:xfrm>
            <a:off x="1523999" y="2764972"/>
            <a:ext cx="8769179" cy="2492828"/>
          </a:xfrm>
        </p:spPr>
        <p:txBody>
          <a:bodyPr vert="horz" lIns="91440" tIns="45720" rIns="91440" bIns="45720" rtlCol="0" anchor="t">
            <a:normAutofit/>
          </a:bodyPr>
          <a:lstStyle/>
          <a:p>
            <a:r>
              <a:rPr lang="en-US" dirty="0"/>
              <a:t>Recommended literature:</a:t>
            </a:r>
          </a:p>
          <a:p>
            <a:r>
              <a:rPr lang="en-US" dirty="0"/>
              <a:t>Sherwood, M. (2017). The Authority Guide to Pitching Your Business: How to make an impact and be remembered–in under a minute!  (Vol. 17). </a:t>
            </a:r>
            <a:r>
              <a:rPr lang="en-US" dirty="0" err="1"/>
              <a:t>SraBooks</a:t>
            </a:r>
            <a:r>
              <a:rPr lang="en-US" dirty="0"/>
              <a:t>. </a:t>
            </a:r>
          </a:p>
          <a:p>
            <a:endParaRPr lang="de-AT" dirty="0"/>
          </a:p>
        </p:txBody>
      </p:sp>
      <p:pic>
        <p:nvPicPr>
          <p:cNvPr id="10" name="Grafik 9" descr="Ein Bild, das Grafiken, Grafikdesign, Farbigkeit, Kreis enthält.&#10;&#10;Automatisch generierte Beschreibung">
            <a:extLst>
              <a:ext uri="{FF2B5EF4-FFF2-40B4-BE49-F238E27FC236}">
                <a16:creationId xmlns:a16="http://schemas.microsoft.com/office/drawing/2014/main" id="{19E383D5-B3F4-07B5-AE19-FF1CF9973988}"/>
              </a:ext>
            </a:extLst>
          </p:cNvPr>
          <p:cNvPicPr>
            <a:picLocks noChangeAspect="1"/>
          </p:cNvPicPr>
          <p:nvPr/>
        </p:nvPicPr>
        <p:blipFill>
          <a:blip r:embed="rId3"/>
          <a:stretch>
            <a:fillRect/>
          </a:stretch>
        </p:blipFill>
        <p:spPr>
          <a:xfrm>
            <a:off x="9286618" y="397736"/>
            <a:ext cx="2072625" cy="1293318"/>
          </a:xfrm>
          <a:prstGeom prst="rect">
            <a:avLst/>
          </a:prstGeom>
        </p:spPr>
      </p:pic>
    </p:spTree>
    <p:extLst>
      <p:ext uri="{BB962C8B-B14F-4D97-AF65-F5344CB8AC3E}">
        <p14:creationId xmlns:p14="http://schemas.microsoft.com/office/powerpoint/2010/main" val="2939634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EB4346D-B76E-466C-24FF-9451976671B7}"/>
              </a:ext>
            </a:extLst>
          </p:cNvPr>
          <p:cNvSpPr>
            <a:spLocks noGrp="1"/>
          </p:cNvSpPr>
          <p:nvPr>
            <p:ph type="title"/>
          </p:nvPr>
        </p:nvSpPr>
        <p:spPr/>
        <p:txBody>
          <a:bodyPr/>
          <a:lstStyle/>
          <a:p>
            <a:r>
              <a:rPr lang="en-GB" dirty="0"/>
              <a:t>Steps in starting a business</a:t>
            </a:r>
          </a:p>
        </p:txBody>
      </p:sp>
      <p:sp>
        <p:nvSpPr>
          <p:cNvPr id="3" name="Platshållare för innehåll 2">
            <a:extLst>
              <a:ext uri="{FF2B5EF4-FFF2-40B4-BE49-F238E27FC236}">
                <a16:creationId xmlns:a16="http://schemas.microsoft.com/office/drawing/2014/main" id="{18F78DFE-CC92-7A36-746E-658ACE1E4BF8}"/>
              </a:ext>
            </a:extLst>
          </p:cNvPr>
          <p:cNvSpPr>
            <a:spLocks noGrp="1"/>
          </p:cNvSpPr>
          <p:nvPr>
            <p:ph idx="1"/>
          </p:nvPr>
        </p:nvSpPr>
        <p:spPr/>
        <p:txBody>
          <a:bodyPr>
            <a:normAutofit fontScale="62500" lnSpcReduction="20000"/>
          </a:bodyPr>
          <a:lstStyle/>
          <a:p>
            <a:pPr algn="l" fontAlgn="ctr"/>
            <a:endParaRPr lang="sv-SE" b="0" i="0" u="none" strike="noStrike" dirty="0">
              <a:effectLst/>
              <a:latin typeface="system-ui"/>
            </a:endParaRPr>
          </a:p>
          <a:p>
            <a:pPr fontAlgn="ctr"/>
            <a:r>
              <a:rPr lang="sv-SE" b="0" i="0" u="none" strike="noStrike" dirty="0">
                <a:effectLst/>
                <a:latin typeface="system-ui"/>
              </a:rPr>
              <a:t>Step 1 – </a:t>
            </a:r>
            <a:r>
              <a:rPr lang="sv-SE" b="0" i="0" u="none" strike="noStrike" dirty="0" err="1">
                <a:effectLst/>
              </a:rPr>
              <a:t>Why</a:t>
            </a:r>
            <a:r>
              <a:rPr lang="sv-SE" b="0" i="0" u="none" strike="noStrike" dirty="0">
                <a:effectLst/>
              </a:rPr>
              <a:t> </a:t>
            </a:r>
            <a:r>
              <a:rPr lang="sv-SE" b="0" i="0" u="none" strike="noStrike" dirty="0" err="1">
                <a:effectLst/>
              </a:rPr>
              <a:t>are</a:t>
            </a:r>
            <a:r>
              <a:rPr lang="sv-SE" b="0" i="0" u="none" strike="noStrike" dirty="0">
                <a:effectLst/>
              </a:rPr>
              <a:t> </a:t>
            </a:r>
            <a:r>
              <a:rPr lang="sv-SE" b="0" i="0" u="none" strike="noStrike" dirty="0" err="1">
                <a:effectLst/>
              </a:rPr>
              <a:t>you</a:t>
            </a:r>
            <a:r>
              <a:rPr lang="sv-SE" b="0" i="0" u="none" strike="noStrike" dirty="0">
                <a:effectLst/>
              </a:rPr>
              <a:t> </a:t>
            </a:r>
            <a:r>
              <a:rPr lang="sv-SE" b="0" i="0" u="none" strike="noStrike" dirty="0" err="1">
                <a:effectLst/>
              </a:rPr>
              <a:t>writing</a:t>
            </a:r>
            <a:r>
              <a:rPr lang="sv-SE" b="0" i="0" u="none" strike="noStrike" dirty="0">
                <a:effectLst/>
              </a:rPr>
              <a:t> a business plan?</a:t>
            </a:r>
            <a:endParaRPr lang="sv-SE" b="0" i="0" u="none" strike="noStrike" dirty="0">
              <a:effectLst/>
              <a:latin typeface="system-ui"/>
            </a:endParaRPr>
          </a:p>
          <a:p>
            <a:pPr algn="l" fontAlgn="ctr"/>
            <a:r>
              <a:rPr lang="sv-SE" b="0" i="0" u="none" strike="noStrike" dirty="0">
                <a:effectLst/>
                <a:latin typeface="system-ui"/>
              </a:rPr>
              <a:t>Step 2 - </a:t>
            </a:r>
            <a:r>
              <a:rPr lang="sv-SE" b="0" i="0" u="none" strike="noStrike" dirty="0" err="1">
                <a:effectLst/>
                <a:latin typeface="system-ui"/>
              </a:rPr>
              <a:t>Define</a:t>
            </a:r>
            <a:r>
              <a:rPr lang="sv-SE" b="0" i="0" u="none" strike="noStrike" dirty="0">
                <a:effectLst/>
                <a:latin typeface="system-ui"/>
              </a:rPr>
              <a:t> </a:t>
            </a:r>
            <a:r>
              <a:rPr lang="sv-SE" b="0" i="0" u="none" strike="noStrike" dirty="0" err="1">
                <a:effectLst/>
                <a:latin typeface="system-ui"/>
              </a:rPr>
              <a:t>your</a:t>
            </a:r>
            <a:r>
              <a:rPr lang="sv-SE" b="0" i="0" u="none" strike="noStrike" dirty="0">
                <a:effectLst/>
                <a:latin typeface="system-ui"/>
              </a:rPr>
              <a:t> vision</a:t>
            </a:r>
          </a:p>
          <a:p>
            <a:pPr algn="l" fontAlgn="ctr"/>
            <a:r>
              <a:rPr lang="sv-SE" b="0" i="0" u="none" strike="noStrike" dirty="0">
                <a:effectLst/>
                <a:latin typeface="system-ui"/>
              </a:rPr>
              <a:t>Step 3 - Set </a:t>
            </a:r>
            <a:r>
              <a:rPr lang="sv-SE" b="0" i="0" u="none" strike="noStrike" dirty="0" err="1">
                <a:effectLst/>
                <a:latin typeface="system-ui"/>
              </a:rPr>
              <a:t>your</a:t>
            </a:r>
            <a:r>
              <a:rPr lang="sv-SE" b="0" i="0" u="none" strike="noStrike" dirty="0">
                <a:effectLst/>
                <a:latin typeface="system-ui"/>
              </a:rPr>
              <a:t> </a:t>
            </a:r>
            <a:r>
              <a:rPr lang="sv-SE" b="0" i="0" u="none" strike="noStrike" dirty="0" err="1">
                <a:effectLst/>
                <a:latin typeface="system-ui"/>
              </a:rPr>
              <a:t>goals</a:t>
            </a:r>
            <a:r>
              <a:rPr lang="sv-SE" b="0" i="0" u="none" strike="noStrike" dirty="0">
                <a:effectLst/>
                <a:latin typeface="system-ui"/>
              </a:rPr>
              <a:t> and </a:t>
            </a:r>
            <a:r>
              <a:rPr lang="sv-SE" b="0" i="0" u="none" strike="noStrike" dirty="0" err="1">
                <a:effectLst/>
                <a:latin typeface="system-ui"/>
              </a:rPr>
              <a:t>objectives</a:t>
            </a:r>
            <a:r>
              <a:rPr lang="sv-SE" b="0" i="0" u="none" strike="noStrike" dirty="0">
                <a:effectLst/>
                <a:latin typeface="system-ui"/>
              </a:rPr>
              <a:t> for the business</a:t>
            </a:r>
          </a:p>
          <a:p>
            <a:pPr algn="l" fontAlgn="ctr"/>
            <a:r>
              <a:rPr lang="sv-SE" b="0" i="0" u="none" strike="noStrike" dirty="0">
                <a:effectLst/>
                <a:latin typeface="system-ui"/>
              </a:rPr>
              <a:t>Step 4 - </a:t>
            </a:r>
            <a:r>
              <a:rPr lang="sv-SE" b="0" i="0" u="none" strike="noStrike" dirty="0" err="1">
                <a:effectLst/>
                <a:latin typeface="system-ui"/>
              </a:rPr>
              <a:t>Define</a:t>
            </a:r>
            <a:r>
              <a:rPr lang="sv-SE" b="0" i="0" u="none" strike="noStrike" dirty="0">
                <a:effectLst/>
                <a:latin typeface="system-ui"/>
              </a:rPr>
              <a:t> </a:t>
            </a:r>
            <a:r>
              <a:rPr lang="sv-SE" b="0" i="0" u="none" strike="noStrike" dirty="0" err="1">
                <a:effectLst/>
                <a:latin typeface="system-ui"/>
              </a:rPr>
              <a:t>your</a:t>
            </a:r>
            <a:r>
              <a:rPr lang="sv-SE" b="0" i="0" u="none" strike="noStrike" dirty="0">
                <a:effectLst/>
                <a:latin typeface="system-ui"/>
              </a:rPr>
              <a:t> </a:t>
            </a:r>
            <a:r>
              <a:rPr lang="sv-SE" b="0" i="0" u="none" strike="noStrike" dirty="0" err="1">
                <a:effectLst/>
                <a:latin typeface="system-ui"/>
              </a:rPr>
              <a:t>value</a:t>
            </a:r>
            <a:r>
              <a:rPr lang="sv-SE" b="0" i="0" u="none" strike="noStrike" dirty="0">
                <a:effectLst/>
                <a:latin typeface="system-ui"/>
              </a:rPr>
              <a:t> proposition</a:t>
            </a:r>
          </a:p>
          <a:p>
            <a:pPr fontAlgn="ctr"/>
            <a:r>
              <a:rPr lang="sv-SE" b="0" i="0" u="none" strike="noStrike" dirty="0">
                <a:effectLst/>
                <a:latin typeface="system-ui"/>
              </a:rPr>
              <a:t>Step 5 - </a:t>
            </a:r>
            <a:r>
              <a:rPr lang="sv-SE" b="0" i="0" u="none" strike="noStrike" dirty="0" err="1">
                <a:effectLst/>
                <a:latin typeface="system-ui"/>
              </a:rPr>
              <a:t>Know</a:t>
            </a:r>
            <a:r>
              <a:rPr lang="sv-SE" b="0" i="0" u="none" strike="noStrike" dirty="0">
                <a:effectLst/>
                <a:latin typeface="system-ui"/>
              </a:rPr>
              <a:t> </a:t>
            </a:r>
            <a:r>
              <a:rPr lang="sv-SE" b="0" i="0" u="none" strike="noStrike" dirty="0" err="1">
                <a:effectLst/>
                <a:latin typeface="system-ui"/>
              </a:rPr>
              <a:t>your</a:t>
            </a:r>
            <a:r>
              <a:rPr lang="sv-SE" b="0" i="0" u="none" strike="noStrike" dirty="0">
                <a:effectLst/>
                <a:latin typeface="system-ui"/>
              </a:rPr>
              <a:t> market - </a:t>
            </a:r>
            <a:r>
              <a:rPr lang="sv-SE" b="0" i="0" u="none" strike="noStrike" dirty="0">
                <a:effectLst/>
              </a:rPr>
              <a:t>Target Market &amp; </a:t>
            </a:r>
            <a:r>
              <a:rPr lang="sv-SE" b="0" i="0" u="none" strike="noStrike" dirty="0" err="1">
                <a:effectLst/>
              </a:rPr>
              <a:t>Competition</a:t>
            </a:r>
            <a:endParaRPr lang="sv-SE" b="0" i="0" u="none" strike="noStrike" dirty="0">
              <a:effectLst/>
              <a:latin typeface="system-ui"/>
            </a:endParaRPr>
          </a:p>
          <a:p>
            <a:pPr algn="l" fontAlgn="ctr"/>
            <a:r>
              <a:rPr lang="sv-SE" b="0" i="0" u="none" strike="noStrike" dirty="0">
                <a:effectLst/>
                <a:latin typeface="system-ui"/>
              </a:rPr>
              <a:t>Step 5 - </a:t>
            </a:r>
            <a:r>
              <a:rPr lang="sv-SE" b="0" i="0" u="none" strike="noStrike" dirty="0" err="1">
                <a:effectLst/>
                <a:latin typeface="system-ui"/>
              </a:rPr>
              <a:t>Know</a:t>
            </a:r>
            <a:r>
              <a:rPr lang="sv-SE" b="0" i="0" u="none" strike="noStrike" dirty="0">
                <a:effectLst/>
                <a:latin typeface="system-ui"/>
              </a:rPr>
              <a:t> </a:t>
            </a:r>
            <a:r>
              <a:rPr lang="sv-SE" b="0" i="0" u="none" strike="noStrike" dirty="0" err="1">
                <a:effectLst/>
                <a:latin typeface="system-ui"/>
              </a:rPr>
              <a:t>your</a:t>
            </a:r>
            <a:r>
              <a:rPr lang="sv-SE" b="0" i="0" u="none" strike="noStrike" dirty="0">
                <a:effectLst/>
                <a:latin typeface="system-ui"/>
              </a:rPr>
              <a:t> </a:t>
            </a:r>
            <a:r>
              <a:rPr lang="sv-SE" b="0" i="0" u="none" strike="noStrike" dirty="0" err="1">
                <a:effectLst/>
                <a:latin typeface="system-ui"/>
              </a:rPr>
              <a:t>customer</a:t>
            </a:r>
            <a:endParaRPr lang="sv-SE" b="0" i="0" u="none" strike="noStrike" dirty="0">
              <a:effectLst/>
              <a:latin typeface="system-ui"/>
            </a:endParaRPr>
          </a:p>
          <a:p>
            <a:pPr algn="l" fontAlgn="ctr"/>
            <a:r>
              <a:rPr lang="sv-SE" b="0" i="0" strike="noStrike" dirty="0">
                <a:effectLst/>
                <a:latin typeface="system-ui"/>
              </a:rPr>
              <a:t>Step 6 - Research the </a:t>
            </a:r>
            <a:r>
              <a:rPr lang="sv-SE" b="0" i="0" strike="noStrike" dirty="0" err="1">
                <a:effectLst/>
                <a:latin typeface="system-ui"/>
              </a:rPr>
              <a:t>demand</a:t>
            </a:r>
            <a:r>
              <a:rPr lang="sv-SE" b="0" i="0" strike="noStrike" dirty="0">
                <a:effectLst/>
                <a:latin typeface="system-ui"/>
              </a:rPr>
              <a:t> for </a:t>
            </a:r>
            <a:r>
              <a:rPr lang="sv-SE" b="0" i="0" strike="noStrike" dirty="0" err="1">
                <a:effectLst/>
                <a:latin typeface="system-ui"/>
              </a:rPr>
              <a:t>your</a:t>
            </a:r>
            <a:r>
              <a:rPr lang="sv-SE" b="0" i="0" strike="noStrike" dirty="0">
                <a:effectLst/>
                <a:latin typeface="system-ui"/>
              </a:rPr>
              <a:t> business</a:t>
            </a:r>
          </a:p>
          <a:p>
            <a:pPr algn="l" fontAlgn="ctr"/>
            <a:r>
              <a:rPr lang="sv-SE" b="0" i="0" u="none" strike="noStrike" dirty="0">
                <a:effectLst/>
                <a:latin typeface="system-ui"/>
              </a:rPr>
              <a:t>Step 7 - Set </a:t>
            </a:r>
            <a:r>
              <a:rPr lang="sv-SE" b="0" i="0" u="none" strike="noStrike" dirty="0" err="1">
                <a:effectLst/>
                <a:latin typeface="system-ui"/>
              </a:rPr>
              <a:t>your</a:t>
            </a:r>
            <a:r>
              <a:rPr lang="sv-SE" b="0" i="0" u="none" strike="noStrike" dirty="0">
                <a:effectLst/>
                <a:latin typeface="system-ui"/>
              </a:rPr>
              <a:t> marketing </a:t>
            </a:r>
            <a:r>
              <a:rPr lang="sv-SE" b="0" i="0" u="none" strike="noStrike" dirty="0" err="1">
                <a:effectLst/>
                <a:latin typeface="system-ui"/>
              </a:rPr>
              <a:t>goals</a:t>
            </a:r>
            <a:endParaRPr lang="sv-SE" b="0" i="0" u="none" strike="noStrike" dirty="0">
              <a:effectLst/>
              <a:latin typeface="system-ui"/>
            </a:endParaRPr>
          </a:p>
          <a:p>
            <a:pPr algn="l" fontAlgn="ctr"/>
            <a:r>
              <a:rPr lang="sv-SE" b="0" i="0" u="none" strike="noStrike" dirty="0">
                <a:effectLst/>
                <a:latin typeface="system-ui"/>
              </a:rPr>
              <a:t>Step 8 - </a:t>
            </a:r>
            <a:r>
              <a:rPr lang="sv-SE" b="0" i="0" u="none" strike="noStrike" dirty="0" err="1">
                <a:effectLst/>
                <a:latin typeface="system-ui"/>
              </a:rPr>
              <a:t>Define</a:t>
            </a:r>
            <a:r>
              <a:rPr lang="sv-SE" b="0" i="0" u="none" strike="noStrike" dirty="0">
                <a:effectLst/>
                <a:latin typeface="system-ui"/>
              </a:rPr>
              <a:t> </a:t>
            </a:r>
            <a:r>
              <a:rPr lang="sv-SE" b="0" i="0" u="none" strike="noStrike" dirty="0" err="1">
                <a:effectLst/>
                <a:latin typeface="system-ui"/>
              </a:rPr>
              <a:t>your</a:t>
            </a:r>
            <a:r>
              <a:rPr lang="sv-SE" b="0" i="0" u="none" strike="noStrike" dirty="0">
                <a:effectLst/>
                <a:latin typeface="system-ui"/>
              </a:rPr>
              <a:t> marketing </a:t>
            </a:r>
            <a:r>
              <a:rPr lang="sv-SE" b="0" i="0" u="none" strike="noStrike" dirty="0" err="1">
                <a:effectLst/>
                <a:latin typeface="system-ui"/>
              </a:rPr>
              <a:t>strategy</a:t>
            </a:r>
            <a:endParaRPr lang="sv-SE" b="0" i="0" u="none" strike="noStrike" dirty="0">
              <a:effectLst/>
              <a:latin typeface="system-ui"/>
            </a:endParaRPr>
          </a:p>
          <a:p>
            <a:pPr fontAlgn="ctr"/>
            <a:r>
              <a:rPr lang="sv-SE" dirty="0">
                <a:latin typeface="system-ui"/>
              </a:rPr>
              <a:t>Step 9 - </a:t>
            </a:r>
            <a:r>
              <a:rPr lang="sv-SE" b="0" i="0" u="none" strike="noStrike" dirty="0" err="1">
                <a:effectLst/>
              </a:rPr>
              <a:t>Financial</a:t>
            </a:r>
            <a:r>
              <a:rPr lang="sv-SE" b="0" i="0" u="none" strike="noStrike" dirty="0">
                <a:effectLst/>
              </a:rPr>
              <a:t> Plan</a:t>
            </a:r>
          </a:p>
          <a:p>
            <a:pPr fontAlgn="ctr"/>
            <a:r>
              <a:rPr lang="sv-SE" dirty="0">
                <a:latin typeface="system-ui"/>
              </a:rPr>
              <a:t>Step 10 – Risk </a:t>
            </a:r>
            <a:r>
              <a:rPr lang="sv-SE" dirty="0" err="1">
                <a:latin typeface="system-ui"/>
              </a:rPr>
              <a:t>assessment</a:t>
            </a:r>
            <a:endParaRPr lang="sv-SE" b="0" i="0" u="none" strike="noStrike" dirty="0">
              <a:effectLst/>
              <a:latin typeface="system-ui"/>
            </a:endParaRPr>
          </a:p>
          <a:p>
            <a:pPr algn="l" fontAlgn="ctr"/>
            <a:r>
              <a:rPr lang="sv-SE" b="0" i="0" u="none" strike="noStrike" dirty="0">
                <a:effectLst/>
                <a:latin typeface="system-ui"/>
              </a:rPr>
              <a:t>Step 11 - </a:t>
            </a:r>
            <a:r>
              <a:rPr lang="sv-SE" b="0" i="0" u="none" strike="noStrike" dirty="0" err="1">
                <a:effectLst/>
                <a:latin typeface="system-ui"/>
              </a:rPr>
              <a:t>Take</a:t>
            </a:r>
            <a:r>
              <a:rPr lang="sv-SE" b="0" i="0" u="none" strike="noStrike" dirty="0">
                <a:effectLst/>
                <a:latin typeface="system-ui"/>
              </a:rPr>
              <a:t> Action!</a:t>
            </a:r>
          </a:p>
          <a:p>
            <a:endParaRPr lang="en-GB" dirty="0"/>
          </a:p>
        </p:txBody>
      </p:sp>
    </p:spTree>
    <p:extLst>
      <p:ext uri="{BB962C8B-B14F-4D97-AF65-F5344CB8AC3E}">
        <p14:creationId xmlns:p14="http://schemas.microsoft.com/office/powerpoint/2010/main" val="1486090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2"/>
          <p:cNvSpPr txBox="1">
            <a:spLocks/>
          </p:cNvSpPr>
          <p:nvPr/>
        </p:nvSpPr>
        <p:spPr>
          <a:xfrm>
            <a:off x="1064124" y="408610"/>
            <a:ext cx="7740351" cy="936104"/>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spcBef>
                <a:spcPts val="600"/>
              </a:spcBef>
            </a:pPr>
            <a:r>
              <a:rPr lang="en-GB" sz="4400" b="0" dirty="0">
                <a:effectLst/>
                <a:latin typeface="+mj-lt"/>
              </a:rPr>
              <a:t>Business plans</a:t>
            </a:r>
          </a:p>
        </p:txBody>
      </p:sp>
      <p:pic>
        <p:nvPicPr>
          <p:cNvPr id="10" name="Picture 9">
            <a:hlinkClick r:id="rId3"/>
          </p:cNvPr>
          <p:cNvPicPr/>
          <p:nvPr/>
        </p:nvPicPr>
        <p:blipFill>
          <a:blip r:embed="rId4"/>
          <a:srcRect/>
          <a:stretch/>
        </p:blipFill>
        <p:spPr bwMode="auto">
          <a:xfrm>
            <a:off x="3399299" y="2369596"/>
            <a:ext cx="972000" cy="972000"/>
          </a:xfrm>
          <a:prstGeom prst="rect">
            <a:avLst/>
          </a:prstGeom>
          <a:noFill/>
          <a:effectLst>
            <a:softEdge rad="12700"/>
          </a:effectLst>
        </p:spPr>
      </p:pic>
      <p:pic>
        <p:nvPicPr>
          <p:cNvPr id="7" name="Picture 6">
            <a:hlinkClick r:id="rId5"/>
            <a:extLst>
              <a:ext uri="{FF2B5EF4-FFF2-40B4-BE49-F238E27FC236}">
                <a16:creationId xmlns:a16="http://schemas.microsoft.com/office/drawing/2014/main" id="{6284DBE6-FEBA-4226-85F6-EB5D163652D4}"/>
              </a:ext>
            </a:extLst>
          </p:cNvPr>
          <p:cNvPicPr/>
          <p:nvPr/>
        </p:nvPicPr>
        <p:blipFill>
          <a:blip r:embed="rId4"/>
          <a:srcRect/>
          <a:stretch/>
        </p:blipFill>
        <p:spPr bwMode="auto">
          <a:xfrm>
            <a:off x="8548545" y="4526024"/>
            <a:ext cx="972000" cy="972000"/>
          </a:xfrm>
          <a:prstGeom prst="rect">
            <a:avLst/>
          </a:prstGeom>
          <a:noFill/>
          <a:effectLst>
            <a:softEdge rad="12700"/>
          </a:effectLst>
        </p:spPr>
      </p:pic>
      <p:sp>
        <p:nvSpPr>
          <p:cNvPr id="5" name="TextBox 4">
            <a:extLst>
              <a:ext uri="{FF2B5EF4-FFF2-40B4-BE49-F238E27FC236}">
                <a16:creationId xmlns:a16="http://schemas.microsoft.com/office/drawing/2014/main" id="{2143863B-82FB-43A9-BB7F-5B5EAB327DBC}"/>
              </a:ext>
            </a:extLst>
          </p:cNvPr>
          <p:cNvSpPr txBox="1"/>
          <p:nvPr/>
        </p:nvSpPr>
        <p:spPr>
          <a:xfrm>
            <a:off x="3603526" y="4750414"/>
            <a:ext cx="5609863" cy="523220"/>
          </a:xfrm>
          <a:prstGeom prst="rect">
            <a:avLst/>
          </a:prstGeom>
          <a:noFill/>
        </p:spPr>
        <p:txBody>
          <a:bodyPr wrap="square" rtlCol="0">
            <a:spAutoFit/>
          </a:bodyPr>
          <a:lstStyle/>
          <a:p>
            <a:r>
              <a:rPr lang="sv-SE" sz="2800" dirty="0" err="1">
                <a:cs typeface="Arial" panose="020B0604020202020204" pitchFamily="34" charset="0"/>
              </a:rPr>
              <a:t>How</a:t>
            </a:r>
            <a:r>
              <a:rPr lang="sv-SE" sz="2800" dirty="0">
                <a:cs typeface="Arial" panose="020B0604020202020204" pitchFamily="34" charset="0"/>
              </a:rPr>
              <a:t> to </a:t>
            </a:r>
            <a:r>
              <a:rPr lang="sv-SE" sz="2800" dirty="0" err="1">
                <a:cs typeface="Arial" panose="020B0604020202020204" pitchFamily="34" charset="0"/>
              </a:rPr>
              <a:t>write</a:t>
            </a:r>
            <a:r>
              <a:rPr lang="sv-SE" sz="2800" dirty="0">
                <a:cs typeface="Arial" panose="020B0604020202020204" pitchFamily="34" charset="0"/>
              </a:rPr>
              <a:t> a business plan 2</a:t>
            </a:r>
          </a:p>
        </p:txBody>
      </p:sp>
      <p:sp>
        <p:nvSpPr>
          <p:cNvPr id="12" name="TextBox 11">
            <a:extLst>
              <a:ext uri="{FF2B5EF4-FFF2-40B4-BE49-F238E27FC236}">
                <a16:creationId xmlns:a16="http://schemas.microsoft.com/office/drawing/2014/main" id="{00333444-5619-4C23-BE1C-D64AACC0C3A5}"/>
              </a:ext>
            </a:extLst>
          </p:cNvPr>
          <p:cNvSpPr txBox="1"/>
          <p:nvPr/>
        </p:nvSpPr>
        <p:spPr>
          <a:xfrm>
            <a:off x="4517926" y="2593987"/>
            <a:ext cx="5438171" cy="523220"/>
          </a:xfrm>
          <a:prstGeom prst="rect">
            <a:avLst/>
          </a:prstGeom>
          <a:noFill/>
        </p:spPr>
        <p:txBody>
          <a:bodyPr wrap="square" rtlCol="0">
            <a:spAutoFit/>
          </a:bodyPr>
          <a:lstStyle/>
          <a:p>
            <a:r>
              <a:rPr lang="sv-SE" sz="2800" dirty="0" err="1">
                <a:cs typeface="Arial" panose="020B0604020202020204" pitchFamily="34" charset="0"/>
              </a:rPr>
              <a:t>How</a:t>
            </a:r>
            <a:r>
              <a:rPr lang="sv-SE" sz="2800" dirty="0">
                <a:cs typeface="Arial" panose="020B0604020202020204" pitchFamily="34" charset="0"/>
              </a:rPr>
              <a:t> to </a:t>
            </a:r>
            <a:r>
              <a:rPr lang="sv-SE" sz="2800" dirty="0" err="1">
                <a:cs typeface="Arial" panose="020B0604020202020204" pitchFamily="34" charset="0"/>
              </a:rPr>
              <a:t>write</a:t>
            </a:r>
            <a:r>
              <a:rPr lang="sv-SE" sz="2800" dirty="0">
                <a:cs typeface="Arial" panose="020B0604020202020204" pitchFamily="34" charset="0"/>
              </a:rPr>
              <a:t> a business plan 1</a:t>
            </a:r>
          </a:p>
        </p:txBody>
      </p:sp>
      <p:pic>
        <p:nvPicPr>
          <p:cNvPr id="4" name="Grafik 3" descr="Ein Bild, das Text, Muster enthält.&#10;&#10;Automatisch generierte Beschreibung">
            <a:extLst>
              <a:ext uri="{FF2B5EF4-FFF2-40B4-BE49-F238E27FC236}">
                <a16:creationId xmlns:a16="http://schemas.microsoft.com/office/drawing/2014/main" id="{D88BA041-5D83-8533-B680-C0E6801A1D30}"/>
              </a:ext>
            </a:extLst>
          </p:cNvPr>
          <p:cNvPicPr>
            <a:picLocks noChangeAspect="1"/>
          </p:cNvPicPr>
          <p:nvPr/>
        </p:nvPicPr>
        <p:blipFill>
          <a:blip r:embed="rId6"/>
          <a:stretch>
            <a:fillRect/>
          </a:stretch>
        </p:blipFill>
        <p:spPr>
          <a:xfrm>
            <a:off x="9770202" y="4196523"/>
            <a:ext cx="1631003" cy="1631003"/>
          </a:xfrm>
          <a:prstGeom prst="rect">
            <a:avLst/>
          </a:prstGeom>
        </p:spPr>
      </p:pic>
      <p:pic>
        <p:nvPicPr>
          <p:cNvPr id="8" name="Grafik 7" descr="Ein Bild, das Text, Muster, weiß enthält.&#10;&#10;Automatisch generierte Beschreibung">
            <a:extLst>
              <a:ext uri="{FF2B5EF4-FFF2-40B4-BE49-F238E27FC236}">
                <a16:creationId xmlns:a16="http://schemas.microsoft.com/office/drawing/2014/main" id="{6488EDD0-0E80-D04C-0028-A3E11AE05BA2}"/>
              </a:ext>
            </a:extLst>
          </p:cNvPr>
          <p:cNvPicPr>
            <a:picLocks noChangeAspect="1"/>
          </p:cNvPicPr>
          <p:nvPr/>
        </p:nvPicPr>
        <p:blipFill>
          <a:blip r:embed="rId7"/>
          <a:stretch>
            <a:fillRect/>
          </a:stretch>
        </p:blipFill>
        <p:spPr>
          <a:xfrm>
            <a:off x="1552608" y="2022808"/>
            <a:ext cx="1631003" cy="1631003"/>
          </a:xfrm>
          <a:prstGeom prst="rect">
            <a:avLst/>
          </a:prstGeom>
        </p:spPr>
      </p:pic>
    </p:spTree>
    <p:extLst>
      <p:ext uri="{BB962C8B-B14F-4D97-AF65-F5344CB8AC3E}">
        <p14:creationId xmlns:p14="http://schemas.microsoft.com/office/powerpoint/2010/main" val="3828344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916F2205-A2FF-2580-1506-38F2005753F2}"/>
              </a:ext>
            </a:extLst>
          </p:cNvPr>
          <p:cNvSpPr>
            <a:spLocks noGrp="1"/>
          </p:cNvSpPr>
          <p:nvPr>
            <p:ph type="title"/>
          </p:nvPr>
        </p:nvSpPr>
        <p:spPr>
          <a:xfrm>
            <a:off x="1268186" y="365125"/>
            <a:ext cx="8008336" cy="1325563"/>
          </a:xfrm>
        </p:spPr>
        <p:txBody>
          <a:bodyPr/>
          <a:lstStyle/>
          <a:p>
            <a:r>
              <a:rPr lang="de-DE" dirty="0"/>
              <a:t>Communication </a:t>
            </a:r>
            <a:r>
              <a:rPr lang="de-DE" dirty="0" err="1"/>
              <a:t>vision</a:t>
            </a:r>
            <a:endParaRPr lang="de-AT" dirty="0"/>
          </a:p>
        </p:txBody>
      </p:sp>
      <p:sp>
        <p:nvSpPr>
          <p:cNvPr id="3" name="Content Placeholder 2"/>
          <p:cNvSpPr>
            <a:spLocks noGrp="1"/>
          </p:cNvSpPr>
          <p:nvPr>
            <p:ph idx="1"/>
          </p:nvPr>
        </p:nvSpPr>
        <p:spPr>
          <a:xfrm>
            <a:off x="1268186" y="1825625"/>
            <a:ext cx="10085614" cy="4351338"/>
          </a:xfrm>
        </p:spPr>
        <p:txBody>
          <a:bodyPr>
            <a:noAutofit/>
          </a:bodyPr>
          <a:lstStyle/>
          <a:p>
            <a:r>
              <a:rPr lang="en-GB" dirty="0"/>
              <a:t>Listen &amp; be listened to</a:t>
            </a:r>
          </a:p>
          <a:p>
            <a:r>
              <a:rPr lang="en-GB" dirty="0"/>
              <a:t>Keep it simple</a:t>
            </a:r>
          </a:p>
          <a:p>
            <a:r>
              <a:rPr lang="en-GB" dirty="0"/>
              <a:t>Use metaphors, analogies &amp; examples</a:t>
            </a:r>
          </a:p>
          <a:p>
            <a:r>
              <a:rPr lang="en-GB" dirty="0"/>
              <a:t>Use many different forums</a:t>
            </a:r>
          </a:p>
          <a:p>
            <a:r>
              <a:rPr lang="en-GB" dirty="0"/>
              <a:t>Repeat the message</a:t>
            </a:r>
          </a:p>
          <a:p>
            <a:r>
              <a:rPr lang="en-GB" dirty="0"/>
              <a:t>Lead by example</a:t>
            </a:r>
          </a:p>
          <a:p>
            <a:r>
              <a:rPr lang="en-GB" dirty="0"/>
              <a:t>Address small inconsistencies</a:t>
            </a:r>
          </a:p>
        </p:txBody>
      </p:sp>
      <p:sp>
        <p:nvSpPr>
          <p:cNvPr id="2" name="textruta 1">
            <a:extLst>
              <a:ext uri="{FF2B5EF4-FFF2-40B4-BE49-F238E27FC236}">
                <a16:creationId xmlns:a16="http://schemas.microsoft.com/office/drawing/2014/main" id="{DDDC8A70-2103-F80A-C452-C40A51F068F8}"/>
              </a:ext>
            </a:extLst>
          </p:cNvPr>
          <p:cNvSpPr txBox="1"/>
          <p:nvPr/>
        </p:nvSpPr>
        <p:spPr>
          <a:xfrm>
            <a:off x="1268186" y="5703627"/>
            <a:ext cx="9267568" cy="369332"/>
          </a:xfrm>
          <a:prstGeom prst="rect">
            <a:avLst/>
          </a:prstGeom>
          <a:noFill/>
        </p:spPr>
        <p:txBody>
          <a:bodyPr wrap="square" rtlCol="0">
            <a:spAutoFit/>
          </a:bodyPr>
          <a:lstStyle/>
          <a:p>
            <a:r>
              <a:rPr lang="sv-SE" b="1" dirty="0"/>
              <a:t>Source</a:t>
            </a:r>
            <a:r>
              <a:rPr lang="sv-SE" dirty="0"/>
              <a:t>:	</a:t>
            </a:r>
            <a:r>
              <a:rPr lang="en-US" dirty="0"/>
              <a:t>Kotter, J. P. (1996). </a:t>
            </a:r>
            <a:r>
              <a:rPr lang="en-US" i="1" dirty="0"/>
              <a:t>Leading change. </a:t>
            </a:r>
            <a:r>
              <a:rPr lang="en-US" dirty="0"/>
              <a:t>Boston, MA:</a:t>
            </a:r>
            <a:r>
              <a:rPr lang="en-US" i="1" dirty="0"/>
              <a:t>	</a:t>
            </a:r>
            <a:r>
              <a:rPr lang="en-US" dirty="0"/>
              <a:t>Harvard business School press.</a:t>
            </a:r>
            <a:endParaRPr lang="sv-SE" dirty="0"/>
          </a:p>
        </p:txBody>
      </p:sp>
    </p:spTree>
    <p:extLst>
      <p:ext uri="{BB962C8B-B14F-4D97-AF65-F5344CB8AC3E}">
        <p14:creationId xmlns:p14="http://schemas.microsoft.com/office/powerpoint/2010/main" val="14068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dissolv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FAF94CA-6FA6-96D2-CD3B-26D65118A6BA}"/>
              </a:ext>
            </a:extLst>
          </p:cNvPr>
          <p:cNvSpPr>
            <a:spLocks noGrp="1"/>
          </p:cNvSpPr>
          <p:nvPr>
            <p:ph type="title"/>
          </p:nvPr>
        </p:nvSpPr>
        <p:spPr>
          <a:xfrm>
            <a:off x="1268186" y="365125"/>
            <a:ext cx="8008336" cy="1325563"/>
          </a:xfrm>
        </p:spPr>
        <p:txBody>
          <a:bodyPr/>
          <a:lstStyle/>
          <a:p>
            <a:r>
              <a:rPr lang="en-GB" dirty="0"/>
              <a:t>To communicate the business value</a:t>
            </a:r>
          </a:p>
        </p:txBody>
      </p:sp>
      <p:sp>
        <p:nvSpPr>
          <p:cNvPr id="3" name="Platshållare för innehåll 2">
            <a:extLst>
              <a:ext uri="{FF2B5EF4-FFF2-40B4-BE49-F238E27FC236}">
                <a16:creationId xmlns:a16="http://schemas.microsoft.com/office/drawing/2014/main" id="{E3DCD778-CCBA-126E-A9C0-8F39581896E1}"/>
              </a:ext>
            </a:extLst>
          </p:cNvPr>
          <p:cNvSpPr>
            <a:spLocks noGrp="1"/>
          </p:cNvSpPr>
          <p:nvPr>
            <p:ph idx="1"/>
          </p:nvPr>
        </p:nvSpPr>
        <p:spPr>
          <a:xfrm>
            <a:off x="1268186" y="1825625"/>
            <a:ext cx="10085614" cy="4351338"/>
          </a:xfrm>
        </p:spPr>
        <p:txBody>
          <a:bodyPr vert="horz" lIns="91440" tIns="45720" rIns="91440" bIns="45720" rtlCol="0" anchor="t">
            <a:normAutofit/>
          </a:bodyPr>
          <a:lstStyle/>
          <a:p>
            <a:pPr marL="0" indent="0">
              <a:buNone/>
            </a:pPr>
            <a:endParaRPr lang="sv-SE" dirty="0"/>
          </a:p>
          <a:p>
            <a:pPr marL="0" indent="0">
              <a:buNone/>
            </a:pPr>
            <a:endParaRPr lang="sv-SE" dirty="0"/>
          </a:p>
          <a:p>
            <a:pPr marL="0" indent="0">
              <a:buNone/>
            </a:pPr>
            <a:r>
              <a:rPr lang="sv-SE" dirty="0"/>
              <a:t>Film: Tutorial about pitching the business plan</a:t>
            </a:r>
            <a:br>
              <a:rPr lang="sv-SE" dirty="0"/>
            </a:br>
            <a:endParaRPr lang="en-GB" dirty="0"/>
          </a:p>
        </p:txBody>
      </p:sp>
    </p:spTree>
    <p:extLst>
      <p:ext uri="{BB962C8B-B14F-4D97-AF65-F5344CB8AC3E}">
        <p14:creationId xmlns:p14="http://schemas.microsoft.com/office/powerpoint/2010/main" val="2755009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BDC7EB8B-D5F3-716F-E92A-163E109DF0F1}"/>
              </a:ext>
            </a:extLst>
          </p:cNvPr>
          <p:cNvSpPr>
            <a:spLocks noGrp="1"/>
          </p:cNvSpPr>
          <p:nvPr>
            <p:ph type="title"/>
          </p:nvPr>
        </p:nvSpPr>
        <p:spPr/>
        <p:txBody>
          <a:bodyPr/>
          <a:lstStyle/>
          <a:p>
            <a:r>
              <a:rPr lang="en-GB" sz="4400" b="0" dirty="0">
                <a:effectLst/>
              </a:rPr>
              <a:t>Acknowledgments</a:t>
            </a:r>
            <a:endParaRPr lang="de-AT" dirty="0"/>
          </a:p>
        </p:txBody>
      </p:sp>
      <p:sp>
        <p:nvSpPr>
          <p:cNvPr id="3" name="Content Placeholder 2"/>
          <p:cNvSpPr>
            <a:spLocks noGrp="1"/>
          </p:cNvSpPr>
          <p:nvPr>
            <p:ph idx="1"/>
          </p:nvPr>
        </p:nvSpPr>
        <p:spPr>
          <a:xfrm>
            <a:off x="1268186" y="1825625"/>
            <a:ext cx="10085614" cy="4351338"/>
          </a:xfrm>
        </p:spPr>
        <p:txBody>
          <a:bodyPr>
            <a:noAutofit/>
          </a:bodyPr>
          <a:lstStyle/>
          <a:p>
            <a:pPr marL="0" indent="0">
              <a:buNone/>
            </a:pPr>
            <a:r>
              <a:rPr lang="en-GB" sz="1800" dirty="0"/>
              <a:t>This Material is Part of the Education Package produced within the Erasmus+ Project: ENDORSE</a:t>
            </a:r>
          </a:p>
          <a:p>
            <a:pPr marL="0" indent="0">
              <a:buNone/>
            </a:pPr>
            <a:r>
              <a:rPr lang="en-GB" sz="1800" dirty="0"/>
              <a:t>Project Partners: </a:t>
            </a:r>
          </a:p>
          <a:p>
            <a:pPr marL="0" indent="0">
              <a:buNone/>
            </a:pPr>
            <a:endParaRPr lang="en-GB" sz="1800" dirty="0"/>
          </a:p>
          <a:p>
            <a:pPr marL="0" indent="0">
              <a:buNone/>
            </a:pPr>
            <a:endParaRPr lang="en-GB" sz="1800" dirty="0"/>
          </a:p>
          <a:p>
            <a:pPr marL="0" indent="0">
              <a:buNone/>
            </a:pPr>
            <a:endParaRPr lang="en-GB" sz="1800" dirty="0"/>
          </a:p>
          <a:p>
            <a:pPr marL="0" indent="0">
              <a:buNone/>
            </a:pPr>
            <a:r>
              <a:rPr lang="en-US" sz="1800" b="0" i="0" dirty="0">
                <a:solidFill>
                  <a:srgbClr val="333333"/>
                </a:solidFill>
                <a:effectLst/>
                <a:latin typeface="Source Sans Pro" panose="020B0503030403020204" pitchFamily="34" charset="0"/>
              </a:rPr>
              <a:t>ENDORSE Educational Material Entrepreneurship © 2024 by ENDORSE is licensed under </a:t>
            </a:r>
            <a:r>
              <a:rPr lang="en-US" sz="1800" b="0" i="0" u="none" strike="noStrike" dirty="0">
                <a:solidFill>
                  <a:srgbClr val="D14500"/>
                </a:solidFill>
                <a:effectLst/>
                <a:latin typeface="Source Sans Pro" panose="020B0503030403020204" pitchFamily="34" charset="0"/>
                <a:hlinkClick r:id="rId2"/>
              </a:rPr>
              <a:t>CC BY-SA 4.0</a:t>
            </a:r>
            <a:endParaRPr lang="en-US" sz="1800" b="0" i="0" u="none" strike="noStrike" dirty="0">
              <a:solidFill>
                <a:srgbClr val="D14500"/>
              </a:solidFill>
              <a:effectLst/>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endParaRPr lang="en-US" sz="1800" dirty="0">
              <a:solidFill>
                <a:srgbClr val="D14500"/>
              </a:solidFill>
              <a:latin typeface="Source Sans Pro" panose="020B0503030403020204" pitchFamily="34" charset="0"/>
            </a:endParaRPr>
          </a:p>
          <a:p>
            <a:pPr marL="0" indent="0">
              <a:buNone/>
            </a:pPr>
            <a:r>
              <a:rPr lang="en-US" sz="1800" dirty="0">
                <a:solidFill>
                  <a:srgbClr val="D14500"/>
                </a:solidFill>
                <a:latin typeface="Source Sans Pro" panose="020B0503030403020204" pitchFamily="34" charset="0"/>
              </a:rPr>
              <a:t>Logos of Partner Institutions and Erasmus+ are excepted. </a:t>
            </a:r>
            <a:endParaRPr lang="en-GB" sz="1800" dirty="0"/>
          </a:p>
        </p:txBody>
      </p:sp>
      <p:sp>
        <p:nvSpPr>
          <p:cNvPr id="12" name="AutoShape 8">
            <a:hlinkClick r:id="rId2"/>
            <a:extLst>
              <a:ext uri="{FF2B5EF4-FFF2-40B4-BE49-F238E27FC236}">
                <a16:creationId xmlns:a16="http://schemas.microsoft.com/office/drawing/2014/main" id="{A0277674-3939-649B-8A6F-3236C0E03DC5}"/>
              </a:ext>
            </a:extLst>
          </p:cNvPr>
          <p:cNvSpPr>
            <a:spLocks noChangeAspect="1" noChangeArrowheads="1"/>
          </p:cNvSpPr>
          <p:nvPr/>
        </p:nvSpPr>
        <p:spPr bwMode="auto">
          <a:xfrm>
            <a:off x="6456363"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sp>
        <p:nvSpPr>
          <p:cNvPr id="13" name="AutoShape 9">
            <a:extLst>
              <a:ext uri="{FF2B5EF4-FFF2-40B4-BE49-F238E27FC236}">
                <a16:creationId xmlns:a16="http://schemas.microsoft.com/office/drawing/2014/main" id="{13196A70-0C30-56C4-4812-1D84CBD9E264}"/>
              </a:ext>
            </a:extLst>
          </p:cNvPr>
          <p:cNvSpPr>
            <a:spLocks noChangeAspect="1" noChangeArrowheads="1"/>
          </p:cNvSpPr>
          <p:nvPr/>
        </p:nvSpPr>
        <p:spPr bwMode="auto">
          <a:xfrm>
            <a:off x="6727825" y="-92075"/>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pic>
        <p:nvPicPr>
          <p:cNvPr id="1049" name="Picture 25">
            <a:extLst>
              <a:ext uri="{FF2B5EF4-FFF2-40B4-BE49-F238E27FC236}">
                <a16:creationId xmlns:a16="http://schemas.microsoft.com/office/drawing/2014/main" id="{FE71E26D-F476-C3AD-6991-A81FFF3093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3870" y="4104971"/>
            <a:ext cx="1404618" cy="491442"/>
          </a:xfrm>
          <a:prstGeom prst="rect">
            <a:avLst/>
          </a:prstGeom>
          <a:noFill/>
          <a:extLst>
            <a:ext uri="{909E8E84-426E-40DD-AFC4-6F175D3DCCD1}">
              <a14:hiddenFill xmlns:a14="http://schemas.microsoft.com/office/drawing/2010/main">
                <a:solidFill>
                  <a:srgbClr val="FFFFFF"/>
                </a:solidFill>
              </a14:hiddenFill>
            </a:ext>
          </a:extLst>
        </p:spPr>
      </p:pic>
      <p:pic>
        <p:nvPicPr>
          <p:cNvPr id="26" name="Grafik 25" descr="Ein Bild, das Grafiken, Grafikdesign, Schrift, Text enthält.&#10;&#10;Automatisch generierte Beschreibung">
            <a:extLst>
              <a:ext uri="{FF2B5EF4-FFF2-40B4-BE49-F238E27FC236}">
                <a16:creationId xmlns:a16="http://schemas.microsoft.com/office/drawing/2014/main" id="{300094A6-AC58-82AE-CE9C-4FB0406665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6632" y="2685329"/>
            <a:ext cx="2137903" cy="370793"/>
          </a:xfrm>
          <a:prstGeom prst="rect">
            <a:avLst/>
          </a:prstGeom>
        </p:spPr>
      </p:pic>
      <p:pic>
        <p:nvPicPr>
          <p:cNvPr id="27" name="Grafik 26" descr="Ein Bild, das Text, Schrift, Poster, Design enthält.&#10;&#10;Automatisch generierte Beschreibung">
            <a:extLst>
              <a:ext uri="{FF2B5EF4-FFF2-40B4-BE49-F238E27FC236}">
                <a16:creationId xmlns:a16="http://schemas.microsoft.com/office/drawing/2014/main" id="{084A0702-48FB-BD5B-0B44-25BD832EF3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55089" y="2495820"/>
            <a:ext cx="606492" cy="714704"/>
          </a:xfrm>
          <a:prstGeom prst="rect">
            <a:avLst/>
          </a:prstGeom>
        </p:spPr>
      </p:pic>
      <p:pic>
        <p:nvPicPr>
          <p:cNvPr id="28" name="Grafik 27" descr="Ein Bild, das Schrift, Screenshot, Grafiken, Grafikdesign enthält.&#10;&#10;Automatisch generierte Beschreibung">
            <a:extLst>
              <a:ext uri="{FF2B5EF4-FFF2-40B4-BE49-F238E27FC236}">
                <a16:creationId xmlns:a16="http://schemas.microsoft.com/office/drawing/2014/main" id="{6028076D-4B8C-98EA-335C-C286F11244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11065" y="2603635"/>
            <a:ext cx="1828804" cy="499873"/>
          </a:xfrm>
          <a:prstGeom prst="rect">
            <a:avLst/>
          </a:prstGeom>
        </p:spPr>
      </p:pic>
      <p:pic>
        <p:nvPicPr>
          <p:cNvPr id="29" name="Grafik 28" descr="Ein Bild, das Schrift, Grafiken, Logo, Symbol enthält.&#10;&#10;Automatisch generierte Beschreibung">
            <a:extLst>
              <a:ext uri="{FF2B5EF4-FFF2-40B4-BE49-F238E27FC236}">
                <a16:creationId xmlns:a16="http://schemas.microsoft.com/office/drawing/2014/main" id="{D3128190-211F-6A5C-9E19-F25E4175C10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36899" y="2475375"/>
            <a:ext cx="1488144" cy="790703"/>
          </a:xfrm>
          <a:prstGeom prst="rect">
            <a:avLst/>
          </a:prstGeom>
        </p:spPr>
      </p:pic>
      <p:pic>
        <p:nvPicPr>
          <p:cNvPr id="30" name="Grafik 29" descr="Ein Bild, das Schrift, Logo, Grafiken, Grafikdesign enthält.&#10;&#10;Automatisch generierte Beschreibung">
            <a:extLst>
              <a:ext uri="{FF2B5EF4-FFF2-40B4-BE49-F238E27FC236}">
                <a16:creationId xmlns:a16="http://schemas.microsoft.com/office/drawing/2014/main" id="{49DEFB1A-B964-2CC2-7D02-7DE77BDF02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06440" y="2449057"/>
            <a:ext cx="1319543" cy="650975"/>
          </a:xfrm>
          <a:prstGeom prst="rect">
            <a:avLst/>
          </a:prstGeom>
        </p:spPr>
      </p:pic>
      <p:pic>
        <p:nvPicPr>
          <p:cNvPr id="31" name="Grafik 30" descr="Ein Bild, das Grafiken, Schrift, Logo, Symbol enthält.&#10;&#10;Automatisch generierte Beschreibung">
            <a:extLst>
              <a:ext uri="{FF2B5EF4-FFF2-40B4-BE49-F238E27FC236}">
                <a16:creationId xmlns:a16="http://schemas.microsoft.com/office/drawing/2014/main" id="{135A5B80-4E68-0EC6-CC2F-26BE263C45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53870" y="2592783"/>
            <a:ext cx="1174570" cy="520779"/>
          </a:xfrm>
          <a:prstGeom prst="rect">
            <a:avLst/>
          </a:prstGeom>
        </p:spPr>
      </p:pic>
    </p:spTree>
    <p:extLst>
      <p:ext uri="{BB962C8B-B14F-4D97-AF65-F5344CB8AC3E}">
        <p14:creationId xmlns:p14="http://schemas.microsoft.com/office/powerpoint/2010/main" val="2094950677"/>
      </p:ext>
    </p:extLst>
  </p:cSld>
  <p:clrMapOvr>
    <a:masterClrMapping/>
  </p:clrMapOvr>
</p:sld>
</file>

<file path=ppt/theme/theme1.xml><?xml version="1.0" encoding="utf-8"?>
<a:theme xmlns:a="http://schemas.openxmlformats.org/drawingml/2006/main" name="Endorseakt">
  <a:themeElements>
    <a:clrScheme name="Benutzerdefiniert 4">
      <a:dk1>
        <a:srgbClr val="0E385E"/>
      </a:dk1>
      <a:lt1>
        <a:srgbClr val="F2F2F2"/>
      </a:lt1>
      <a:dk2>
        <a:srgbClr val="212529"/>
      </a:dk2>
      <a:lt2>
        <a:srgbClr val="F2F2F2"/>
      </a:lt2>
      <a:accent1>
        <a:srgbClr val="F07921"/>
      </a:accent1>
      <a:accent2>
        <a:srgbClr val="01AD4B"/>
      </a:accent2>
      <a:accent3>
        <a:srgbClr val="0281B4"/>
      </a:accent3>
      <a:accent4>
        <a:srgbClr val="EE297B"/>
      </a:accent4>
      <a:accent5>
        <a:srgbClr val="FFFFFF"/>
      </a:accent5>
      <a:accent6>
        <a:srgbClr val="FFFFFF"/>
      </a:accent6>
      <a:hlink>
        <a:srgbClr val="2F4866"/>
      </a:hlink>
      <a:folHlink>
        <a:srgbClr val="D6D6D6"/>
      </a:folHlink>
    </a:clrScheme>
    <a:fontScheme name="Endorse">
      <a:majorFont>
        <a:latin typeface="Aptos Serif"/>
        <a:ea typeface=""/>
        <a:cs typeface=""/>
      </a:majorFont>
      <a:minorFont>
        <a:latin typeface="Assista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dorseakt" id="{82489726-E61E-41F5-9FA5-6D937E4727F4}" vid="{8FE2F443-450C-471B-8308-D3CB64386262}"/>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58FFDB33B04204D805D358742B5F84C" ma:contentTypeVersion="17" ma:contentTypeDescription="Create a new document." ma:contentTypeScope="" ma:versionID="24efd5afd261905a84412e3f7aa8361a">
  <xsd:schema xmlns:xsd="http://www.w3.org/2001/XMLSchema" xmlns:xs="http://www.w3.org/2001/XMLSchema" xmlns:p="http://schemas.microsoft.com/office/2006/metadata/properties" xmlns:ns2="323be961-96ff-4fd7-9242-58d5ac1cef53" xmlns:ns3="151c28b5-17be-487d-903d-7070014f18c7" targetNamespace="http://schemas.microsoft.com/office/2006/metadata/properties" ma:root="true" ma:fieldsID="c4e33cffffb4197a494f11fa833c082e" ns2:_="" ns3:_="">
    <xsd:import namespace="323be961-96ff-4fd7-9242-58d5ac1cef53"/>
    <xsd:import namespace="151c28b5-17be-487d-903d-7070014f18c7"/>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ServiceSearchProperties" minOccurs="0"/>
                <xsd:element ref="ns2:MediaLengthInSeconds" minOccurs="0"/>
                <xsd:element ref="ns2:MediaServiceLocation"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3be961-96ff-4fd7-9242-58d5ac1cef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c16438b7-21d0-4069-86e7-cecdf0f7fcb0"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1c28b5-17be-487d-903d-7070014f18c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47913ba-997b-4f17-9f13-3e2be4c79f60}" ma:internalName="TaxCatchAll" ma:showField="CatchAllData" ma:web="151c28b5-17be-487d-903d-7070014f18c7">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23be961-96ff-4fd7-9242-58d5ac1cef53">
      <Terms xmlns="http://schemas.microsoft.com/office/infopath/2007/PartnerControls"/>
    </lcf76f155ced4ddcb4097134ff3c332f>
    <TaxCatchAll xmlns="151c28b5-17be-487d-903d-7070014f18c7" xsi:nil="true"/>
  </documentManagement>
</p:properties>
</file>

<file path=customXml/itemProps1.xml><?xml version="1.0" encoding="utf-8"?>
<ds:datastoreItem xmlns:ds="http://schemas.openxmlformats.org/officeDocument/2006/customXml" ds:itemID="{84776174-58D7-4A6C-ADC9-131E8AD43DB0}">
  <ds:schemaRefs>
    <ds:schemaRef ds:uri="http://schemas.microsoft.com/sharepoint/v3/contenttype/forms"/>
  </ds:schemaRefs>
</ds:datastoreItem>
</file>

<file path=customXml/itemProps2.xml><?xml version="1.0" encoding="utf-8"?>
<ds:datastoreItem xmlns:ds="http://schemas.openxmlformats.org/officeDocument/2006/customXml" ds:itemID="{CE31E522-249D-411C-BF44-CAF84306F1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3be961-96ff-4fd7-9242-58d5ac1cef53"/>
    <ds:schemaRef ds:uri="151c28b5-17be-487d-903d-7070014f18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C419AAC-5780-4A5A-ADC1-C1ED69257832}">
  <ds:schemaRefs>
    <ds:schemaRef ds:uri="151c28b5-17be-487d-903d-7070014f18c7"/>
    <ds:schemaRef ds:uri="http://schemas.microsoft.com/office/infopath/2007/PartnerControls"/>
    <ds:schemaRef ds:uri="http://purl.org/dc/terms/"/>
    <ds:schemaRef ds:uri="http://schemas.microsoft.com/office/2006/metadata/properties"/>
    <ds:schemaRef ds:uri="323be961-96ff-4fd7-9242-58d5ac1cef53"/>
    <ds:schemaRef ds:uri="http://schemas.microsoft.com/office/2006/documentManagement/types"/>
    <ds:schemaRef ds:uri="http://purl.org/dc/elements/1.1/"/>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17</TotalTime>
  <Words>343</Words>
  <Application>Microsoft Office PowerPoint</Application>
  <PresentationFormat>Bredbild</PresentationFormat>
  <Paragraphs>51</Paragraphs>
  <Slides>7</Slides>
  <Notes>4</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7</vt:i4>
      </vt:variant>
    </vt:vector>
  </HeadingPairs>
  <TitlesOfParts>
    <vt:vector size="14" baseType="lpstr">
      <vt:lpstr>Aptos Serif</vt:lpstr>
      <vt:lpstr>Arial</vt:lpstr>
      <vt:lpstr>Assistant</vt:lpstr>
      <vt:lpstr>Calibri</vt:lpstr>
      <vt:lpstr>Source Sans Pro</vt:lpstr>
      <vt:lpstr>system-ui</vt:lpstr>
      <vt:lpstr>Endorseakt</vt:lpstr>
      <vt:lpstr>BUSINESS PLANNING AND ENTREPRENEURIAL ECOSYSTEM IN  BASIC UNIVERSITY REGIONS</vt:lpstr>
      <vt:lpstr>  2.7 Communication and pitching the business plan </vt:lpstr>
      <vt:lpstr>Steps in starting a business</vt:lpstr>
      <vt:lpstr>PowerPoint-presentation</vt:lpstr>
      <vt:lpstr>Communication vision</vt:lpstr>
      <vt:lpstr>To communicate the business value</vt:lpstr>
      <vt:lpstr>Acknowledgments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Alina Schoenberg</dc:creator>
  <cp:lastModifiedBy>Cecilia Dalborg</cp:lastModifiedBy>
  <cp:revision>117</cp:revision>
  <dcterms:created xsi:type="dcterms:W3CDTF">2022-04-04T19:32:46Z</dcterms:created>
  <dcterms:modified xsi:type="dcterms:W3CDTF">2024-05-15T11:34:54Z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0x010100558FFDB33B04204D805D358742B5F84C</vt:lpwstr>
  </property>
  <property fmtid="{D5CDD505-2E9C-101B-9397-08002B2CF9AE}" pid="3" name="MediaServiceImageTags">
    <vt:lpwstr/>
  </property>
</Properties>
</file>