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Lst>
  <p:notesMasterIdLst>
    <p:notesMasterId r:id="rId16"/>
  </p:notesMasterIdLst>
  <p:sldIdLst>
    <p:sldId id="495" r:id="rId5"/>
    <p:sldId id="491" r:id="rId6"/>
    <p:sldId id="496" r:id="rId7"/>
    <p:sldId id="441" r:id="rId8"/>
    <p:sldId id="443" r:id="rId9"/>
    <p:sldId id="459" r:id="rId10"/>
    <p:sldId id="497" r:id="rId11"/>
    <p:sldId id="453" r:id="rId12"/>
    <p:sldId id="454" r:id="rId13"/>
    <p:sldId id="433" r:id="rId14"/>
    <p:sldId id="494" r:id="rId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297B"/>
    <a:srgbClr val="0281B4"/>
    <a:srgbClr val="F07921"/>
    <a:srgbClr val="0D385E"/>
    <a:srgbClr val="01A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0F6EC8-39E0-E8BD-9F98-C5C9723B5842}" v="9" dt="2024-03-22T15:32:45.123"/>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3401"/>
  </p:normalViewPr>
  <p:slideViewPr>
    <p:cSldViewPr snapToGrid="0">
      <p:cViewPr varScale="1">
        <p:scale>
          <a:sx n="107" d="100"/>
          <a:sy n="107" d="100"/>
        </p:scale>
        <p:origin x="140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430F6EC8-39E0-E8BD-9F98-C5C9723B5842}"/>
    <pc:docChg chg="modSld">
      <pc:chgData name="" userId="" providerId="" clId="Web-{430F6EC8-39E0-E8BD-9F98-C5C9723B5842}" dt="2024-03-22T15:32:35.544" v="0" actId="20577"/>
      <pc:docMkLst>
        <pc:docMk/>
      </pc:docMkLst>
      <pc:sldChg chg="modSp">
        <pc:chgData name="" userId="" providerId="" clId="Web-{430F6EC8-39E0-E8BD-9F98-C5C9723B5842}" dt="2024-03-22T15:32:35.544" v="0" actId="20577"/>
        <pc:sldMkLst>
          <pc:docMk/>
          <pc:sldMk cId="3620944923" sldId="491"/>
        </pc:sldMkLst>
        <pc:spChg chg="mod">
          <ac:chgData name="" userId="" providerId="" clId="Web-{430F6EC8-39E0-E8BD-9F98-C5C9723B5842}" dt="2024-03-22T15:32:35.544" v="0" actId="20577"/>
          <ac:spMkLst>
            <pc:docMk/>
            <pc:sldMk cId="3620944923" sldId="491"/>
            <ac:spMk id="4" creationId="{07E0CBB6-C5F8-4624-9918-2ABBDA00096C}"/>
          </ac:spMkLst>
        </pc:spChg>
      </pc:sldChg>
    </pc:docChg>
  </pc:docChgLst>
  <pc:docChgLst>
    <pc:chgData name="von Friedrichs, Yvonne" userId="S::yvonne.vonfriedrichs_miun.se#ext#@imcfhkrems.onmicrosoft.com::1446dabb-076f-4b93-84a7-10efe9a3e9e5" providerId="AD" clId="Web-{430F6EC8-39E0-E8BD-9F98-C5C9723B5842}"/>
    <pc:docChg chg="modSld">
      <pc:chgData name="von Friedrichs, Yvonne" userId="S::yvonne.vonfriedrichs_miun.se#ext#@imcfhkrems.onmicrosoft.com::1446dabb-076f-4b93-84a7-10efe9a3e9e5" providerId="AD" clId="Web-{430F6EC8-39E0-E8BD-9F98-C5C9723B5842}" dt="2024-03-22T15:32:45.123" v="5" actId="20577"/>
      <pc:docMkLst>
        <pc:docMk/>
      </pc:docMkLst>
      <pc:sldChg chg="modSp">
        <pc:chgData name="von Friedrichs, Yvonne" userId="S::yvonne.vonfriedrichs_miun.se#ext#@imcfhkrems.onmicrosoft.com::1446dabb-076f-4b93-84a7-10efe9a3e9e5" providerId="AD" clId="Web-{430F6EC8-39E0-E8BD-9F98-C5C9723B5842}" dt="2024-03-22T15:32:45.123" v="5" actId="20577"/>
        <pc:sldMkLst>
          <pc:docMk/>
          <pc:sldMk cId="3620944923" sldId="491"/>
        </pc:sldMkLst>
        <pc:spChg chg="mod">
          <ac:chgData name="von Friedrichs, Yvonne" userId="S::yvonne.vonfriedrichs_miun.se#ext#@imcfhkrems.onmicrosoft.com::1446dabb-076f-4b93-84a7-10efe9a3e9e5" providerId="AD" clId="Web-{430F6EC8-39E0-E8BD-9F98-C5C9723B5842}" dt="2024-03-22T15:32:45.123" v="5" actId="20577"/>
          <ac:spMkLst>
            <pc:docMk/>
            <pc:sldMk cId="3620944923" sldId="491"/>
            <ac:spMk id="7" creationId="{873FA4FA-9E59-CAFC-9D21-7C99A28612C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31067B-9EE9-45DC-9429-4D0DB228533E}"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de-AT"/>
        </a:p>
      </dgm:t>
    </dgm:pt>
    <dgm:pt modelId="{6552CD69-F0B9-4DA4-BA5A-E496D66B7A42}">
      <dgm:prSet phldrT="[Text]"/>
      <dgm:spPr/>
      <dgm:t>
        <a:bodyPr/>
        <a:lstStyle/>
        <a:p>
          <a:r>
            <a:rPr lang="en-GB" b="1" dirty="0">
              <a:solidFill>
                <a:srgbClr val="FFFFFF"/>
              </a:solidFill>
              <a:latin typeface="Arial"/>
              <a:ea typeface="Calibri"/>
              <a:cs typeface="Times New Roman"/>
            </a:rPr>
            <a:t>Business skills profile</a:t>
          </a:r>
          <a:endParaRPr lang="de-AT" dirty="0"/>
        </a:p>
      </dgm:t>
    </dgm:pt>
    <dgm:pt modelId="{AB6D29F7-F908-41B7-8DE1-7EA03FBDDB5C}" type="parTrans" cxnId="{234D121D-F8A7-4EB3-806E-C6070B654F39}">
      <dgm:prSet/>
      <dgm:spPr/>
      <dgm:t>
        <a:bodyPr/>
        <a:lstStyle/>
        <a:p>
          <a:endParaRPr lang="de-AT"/>
        </a:p>
      </dgm:t>
    </dgm:pt>
    <dgm:pt modelId="{4B699423-BF75-42B5-BF12-D7B8D174A440}" type="sibTrans" cxnId="{234D121D-F8A7-4EB3-806E-C6070B654F39}">
      <dgm:prSet/>
      <dgm:spPr/>
      <dgm:t>
        <a:bodyPr/>
        <a:lstStyle/>
        <a:p>
          <a:endParaRPr lang="de-AT"/>
        </a:p>
      </dgm:t>
    </dgm:pt>
    <dgm:pt modelId="{25CDC04D-08E7-402C-9F1C-BAA7B504D0E4}">
      <dgm:prSet phldrT="[Text]"/>
      <dgm:spPr/>
      <dgm:t>
        <a:bodyPr/>
        <a:lstStyle/>
        <a:p>
          <a:r>
            <a:rPr lang="en-GB" b="1" dirty="0">
              <a:solidFill>
                <a:srgbClr val="FFFFFF"/>
              </a:solidFill>
              <a:latin typeface="Arial"/>
              <a:ea typeface="Calibri"/>
              <a:cs typeface="Times New Roman"/>
            </a:rPr>
            <a:t>Managers &amp; employees</a:t>
          </a:r>
          <a:endParaRPr lang="de-AT" dirty="0"/>
        </a:p>
      </dgm:t>
    </dgm:pt>
    <dgm:pt modelId="{77113897-FDE2-4548-8A1F-12103EDA3475}" type="parTrans" cxnId="{F18B1484-5DC5-4A7B-8813-51C380CFD939}">
      <dgm:prSet/>
      <dgm:spPr/>
      <dgm:t>
        <a:bodyPr/>
        <a:lstStyle/>
        <a:p>
          <a:endParaRPr lang="de-AT"/>
        </a:p>
      </dgm:t>
    </dgm:pt>
    <dgm:pt modelId="{035919CB-8D84-48CE-9C2A-F91E961B59BA}" type="sibTrans" cxnId="{F18B1484-5DC5-4A7B-8813-51C380CFD939}">
      <dgm:prSet/>
      <dgm:spPr/>
      <dgm:t>
        <a:bodyPr/>
        <a:lstStyle/>
        <a:p>
          <a:endParaRPr lang="de-AT"/>
        </a:p>
      </dgm:t>
    </dgm:pt>
    <dgm:pt modelId="{916FD933-1C61-4231-8FD6-18E0A4A0BBC2}">
      <dgm:prSet phldrT="[Text]"/>
      <dgm:spPr/>
      <dgm:t>
        <a:bodyPr/>
        <a:lstStyle/>
        <a:p>
          <a:r>
            <a:rPr lang="en-GB" b="1" dirty="0">
              <a:solidFill>
                <a:srgbClr val="FFFFFF"/>
              </a:solidFill>
              <a:latin typeface="Arial"/>
              <a:ea typeface="Calibri"/>
              <a:cs typeface="Times New Roman"/>
            </a:rPr>
            <a:t>Professional advisors</a:t>
          </a:r>
          <a:endParaRPr lang="de-AT" dirty="0"/>
        </a:p>
      </dgm:t>
    </dgm:pt>
    <dgm:pt modelId="{09F50828-9A85-4EC3-B834-94CD0FF51E7A}" type="parTrans" cxnId="{9CE298B3-2C38-44B4-88E8-F24349E0BDCF}">
      <dgm:prSet/>
      <dgm:spPr/>
      <dgm:t>
        <a:bodyPr/>
        <a:lstStyle/>
        <a:p>
          <a:endParaRPr lang="de-AT"/>
        </a:p>
      </dgm:t>
    </dgm:pt>
    <dgm:pt modelId="{9CC392D1-0B34-499E-A6A7-B950AA1C3029}" type="sibTrans" cxnId="{9CE298B3-2C38-44B4-88E8-F24349E0BDCF}">
      <dgm:prSet/>
      <dgm:spPr/>
      <dgm:t>
        <a:bodyPr/>
        <a:lstStyle/>
        <a:p>
          <a:endParaRPr lang="de-AT"/>
        </a:p>
      </dgm:t>
    </dgm:pt>
    <dgm:pt modelId="{DF5A08EE-0153-4683-ADEB-7F18C8384062}">
      <dgm:prSet phldrT="[Text]"/>
      <dgm:spPr/>
      <dgm:t>
        <a:bodyPr/>
        <a:lstStyle/>
        <a:p>
          <a:r>
            <a:rPr lang="en-GB" b="1" dirty="0">
              <a:solidFill>
                <a:srgbClr val="FFFFFF"/>
              </a:solidFill>
              <a:latin typeface="Arial"/>
              <a:ea typeface="Calibri"/>
              <a:cs typeface="Times New Roman"/>
            </a:rPr>
            <a:t>Investors</a:t>
          </a:r>
          <a:endParaRPr lang="de-AT" dirty="0"/>
        </a:p>
      </dgm:t>
    </dgm:pt>
    <dgm:pt modelId="{1DBA479A-1DA4-427D-AF0F-CAD33998E939}" type="parTrans" cxnId="{EF001E7C-5F47-4CAD-98EA-F1DA0782FFAB}">
      <dgm:prSet/>
      <dgm:spPr/>
      <dgm:t>
        <a:bodyPr/>
        <a:lstStyle/>
        <a:p>
          <a:endParaRPr lang="de-AT"/>
        </a:p>
      </dgm:t>
    </dgm:pt>
    <dgm:pt modelId="{EC30E8D6-FCDD-41D1-89BB-DE836D1CEFA0}" type="sibTrans" cxnId="{EF001E7C-5F47-4CAD-98EA-F1DA0782FFAB}">
      <dgm:prSet/>
      <dgm:spPr/>
      <dgm:t>
        <a:bodyPr/>
        <a:lstStyle/>
        <a:p>
          <a:endParaRPr lang="de-AT"/>
        </a:p>
      </dgm:t>
    </dgm:pt>
    <dgm:pt modelId="{0C4DC9BE-F85E-4DA5-A5A8-994C23DFFF94}">
      <dgm:prSet phldrT="[Text]"/>
      <dgm:spPr/>
      <dgm:t>
        <a:bodyPr/>
        <a:lstStyle/>
        <a:p>
          <a:r>
            <a:rPr lang="en-GB" b="1" dirty="0">
              <a:solidFill>
                <a:srgbClr val="FFFFFF"/>
              </a:solidFill>
              <a:latin typeface="Arial"/>
              <a:ea typeface="Calibri"/>
              <a:cs typeface="Times New Roman"/>
            </a:rPr>
            <a:t>Founder(s)</a:t>
          </a:r>
          <a:endParaRPr lang="de-AT" dirty="0"/>
        </a:p>
      </dgm:t>
    </dgm:pt>
    <dgm:pt modelId="{9C9EA9C6-0617-4E38-8AE1-E59D71A4BFA9}" type="parTrans" cxnId="{9118024A-BFB3-4917-B43E-25C7A80F21A0}">
      <dgm:prSet/>
      <dgm:spPr/>
      <dgm:t>
        <a:bodyPr/>
        <a:lstStyle/>
        <a:p>
          <a:endParaRPr lang="de-AT"/>
        </a:p>
      </dgm:t>
    </dgm:pt>
    <dgm:pt modelId="{59C845F9-AC10-465A-8101-A3792C708F79}" type="sibTrans" cxnId="{9118024A-BFB3-4917-B43E-25C7A80F21A0}">
      <dgm:prSet/>
      <dgm:spPr/>
      <dgm:t>
        <a:bodyPr/>
        <a:lstStyle/>
        <a:p>
          <a:endParaRPr lang="de-AT"/>
        </a:p>
      </dgm:t>
    </dgm:pt>
    <dgm:pt modelId="{FEA329EF-4B29-4844-A223-A3F5F0E37BDC}">
      <dgm:prSet phldrT="[Text]"/>
      <dgm:spPr/>
      <dgm:t>
        <a:bodyPr/>
        <a:lstStyle/>
        <a:p>
          <a:r>
            <a:rPr lang="en-GB" b="1" dirty="0">
              <a:solidFill>
                <a:srgbClr val="FFFFFF"/>
              </a:solidFill>
              <a:latin typeface="Arial"/>
              <a:ea typeface="Calibri"/>
              <a:cs typeface="Times New Roman"/>
            </a:rPr>
            <a:t>Partners</a:t>
          </a:r>
          <a:endParaRPr lang="de-AT" dirty="0"/>
        </a:p>
      </dgm:t>
    </dgm:pt>
    <dgm:pt modelId="{B5E2841B-145E-4E5C-8950-8FBCA16082AF}" type="parTrans" cxnId="{5A42FA12-BAD7-4B14-9E1F-03E6CCAF40EC}">
      <dgm:prSet/>
      <dgm:spPr/>
      <dgm:t>
        <a:bodyPr/>
        <a:lstStyle/>
        <a:p>
          <a:endParaRPr lang="de-AT"/>
        </a:p>
      </dgm:t>
    </dgm:pt>
    <dgm:pt modelId="{E8D757C6-68DC-48BB-B576-F98186A657C7}" type="sibTrans" cxnId="{5A42FA12-BAD7-4B14-9E1F-03E6CCAF40EC}">
      <dgm:prSet/>
      <dgm:spPr/>
      <dgm:t>
        <a:bodyPr/>
        <a:lstStyle/>
        <a:p>
          <a:endParaRPr lang="de-AT"/>
        </a:p>
      </dgm:t>
    </dgm:pt>
    <dgm:pt modelId="{5BE733C1-2DB1-4D6B-BB19-652A0E6687D1}">
      <dgm:prSet phldrT="[Text]"/>
      <dgm:spPr/>
      <dgm:t>
        <a:bodyPr/>
        <a:lstStyle/>
        <a:p>
          <a:r>
            <a:rPr lang="en-GB" b="1">
              <a:solidFill>
                <a:srgbClr val="FFFFFF"/>
              </a:solidFill>
              <a:latin typeface="Arial"/>
              <a:ea typeface="Calibri"/>
              <a:cs typeface="Times New Roman"/>
            </a:rPr>
            <a:t>Board of Directors</a:t>
          </a:r>
          <a:endParaRPr lang="de-AT" dirty="0"/>
        </a:p>
      </dgm:t>
    </dgm:pt>
    <dgm:pt modelId="{81A0F7AF-3BAC-45DD-87ED-F9C1EEC6C0BB}" type="parTrans" cxnId="{F6BFC463-7C78-4A10-A381-DDEB0FEF5E7A}">
      <dgm:prSet/>
      <dgm:spPr/>
      <dgm:t>
        <a:bodyPr/>
        <a:lstStyle/>
        <a:p>
          <a:endParaRPr lang="de-AT"/>
        </a:p>
      </dgm:t>
    </dgm:pt>
    <dgm:pt modelId="{F020DB5E-5A7C-4D35-B337-A3CEB963D5B6}" type="sibTrans" cxnId="{F6BFC463-7C78-4A10-A381-DDEB0FEF5E7A}">
      <dgm:prSet/>
      <dgm:spPr/>
      <dgm:t>
        <a:bodyPr/>
        <a:lstStyle/>
        <a:p>
          <a:endParaRPr lang="de-AT"/>
        </a:p>
      </dgm:t>
    </dgm:pt>
    <dgm:pt modelId="{415702C1-5CDF-4ACC-940C-56BEC9F895EB}" type="pres">
      <dgm:prSet presAssocID="{9E31067B-9EE9-45DC-9429-4D0DB228533E}" presName="composite" presStyleCnt="0">
        <dgm:presLayoutVars>
          <dgm:chMax val="1"/>
          <dgm:dir/>
          <dgm:resizeHandles val="exact"/>
        </dgm:presLayoutVars>
      </dgm:prSet>
      <dgm:spPr/>
    </dgm:pt>
    <dgm:pt modelId="{D4488A11-211D-49A0-8957-7E09AB4743B5}" type="pres">
      <dgm:prSet presAssocID="{9E31067B-9EE9-45DC-9429-4D0DB228533E}" presName="radial" presStyleCnt="0">
        <dgm:presLayoutVars>
          <dgm:animLvl val="ctr"/>
        </dgm:presLayoutVars>
      </dgm:prSet>
      <dgm:spPr/>
    </dgm:pt>
    <dgm:pt modelId="{1B07CCF7-895A-4FD2-860A-E793445139E3}" type="pres">
      <dgm:prSet presAssocID="{6552CD69-F0B9-4DA4-BA5A-E496D66B7A42}" presName="centerShape" presStyleLbl="vennNode1" presStyleIdx="0" presStyleCnt="7"/>
      <dgm:spPr/>
    </dgm:pt>
    <dgm:pt modelId="{F3162DEF-1F24-496E-9F30-1EA1081F8391}" type="pres">
      <dgm:prSet presAssocID="{25CDC04D-08E7-402C-9F1C-BAA7B504D0E4}" presName="node" presStyleLbl="vennNode1" presStyleIdx="1" presStyleCnt="7">
        <dgm:presLayoutVars>
          <dgm:bulletEnabled val="1"/>
        </dgm:presLayoutVars>
      </dgm:prSet>
      <dgm:spPr/>
    </dgm:pt>
    <dgm:pt modelId="{E6E13D86-F93D-4FE3-90EF-D0D4A6F18CDB}" type="pres">
      <dgm:prSet presAssocID="{916FD933-1C61-4231-8FD6-18E0A4A0BBC2}" presName="node" presStyleLbl="vennNode1" presStyleIdx="2" presStyleCnt="7">
        <dgm:presLayoutVars>
          <dgm:bulletEnabled val="1"/>
        </dgm:presLayoutVars>
      </dgm:prSet>
      <dgm:spPr/>
    </dgm:pt>
    <dgm:pt modelId="{F5376FB7-E56B-4F7D-BB8C-B18EAC54F6FD}" type="pres">
      <dgm:prSet presAssocID="{DF5A08EE-0153-4683-ADEB-7F18C8384062}" presName="node" presStyleLbl="vennNode1" presStyleIdx="3" presStyleCnt="7">
        <dgm:presLayoutVars>
          <dgm:bulletEnabled val="1"/>
        </dgm:presLayoutVars>
      </dgm:prSet>
      <dgm:spPr/>
    </dgm:pt>
    <dgm:pt modelId="{3A01FCB3-20F3-44B9-9504-714BCE768537}" type="pres">
      <dgm:prSet presAssocID="{FEA329EF-4B29-4844-A223-A3F5F0E37BDC}" presName="node" presStyleLbl="vennNode1" presStyleIdx="4" presStyleCnt="7">
        <dgm:presLayoutVars>
          <dgm:bulletEnabled val="1"/>
        </dgm:presLayoutVars>
      </dgm:prSet>
      <dgm:spPr/>
    </dgm:pt>
    <dgm:pt modelId="{429DCC5B-9149-4601-9464-F7564B792FDD}" type="pres">
      <dgm:prSet presAssocID="{5BE733C1-2DB1-4D6B-BB19-652A0E6687D1}" presName="node" presStyleLbl="vennNode1" presStyleIdx="5" presStyleCnt="7">
        <dgm:presLayoutVars>
          <dgm:bulletEnabled val="1"/>
        </dgm:presLayoutVars>
      </dgm:prSet>
      <dgm:spPr/>
    </dgm:pt>
    <dgm:pt modelId="{241EAFC8-91CA-48E5-8FC7-5D5F6095135F}" type="pres">
      <dgm:prSet presAssocID="{0C4DC9BE-F85E-4DA5-A5A8-994C23DFFF94}" presName="node" presStyleLbl="vennNode1" presStyleIdx="6" presStyleCnt="7">
        <dgm:presLayoutVars>
          <dgm:bulletEnabled val="1"/>
        </dgm:presLayoutVars>
      </dgm:prSet>
      <dgm:spPr/>
    </dgm:pt>
  </dgm:ptLst>
  <dgm:cxnLst>
    <dgm:cxn modelId="{5A42FA12-BAD7-4B14-9E1F-03E6CCAF40EC}" srcId="{6552CD69-F0B9-4DA4-BA5A-E496D66B7A42}" destId="{FEA329EF-4B29-4844-A223-A3F5F0E37BDC}" srcOrd="3" destOrd="0" parTransId="{B5E2841B-145E-4E5C-8950-8FBCA16082AF}" sibTransId="{E8D757C6-68DC-48BB-B576-F98186A657C7}"/>
    <dgm:cxn modelId="{234D121D-F8A7-4EB3-806E-C6070B654F39}" srcId="{9E31067B-9EE9-45DC-9429-4D0DB228533E}" destId="{6552CD69-F0B9-4DA4-BA5A-E496D66B7A42}" srcOrd="0" destOrd="0" parTransId="{AB6D29F7-F908-41B7-8DE1-7EA03FBDDB5C}" sibTransId="{4B699423-BF75-42B5-BF12-D7B8D174A440}"/>
    <dgm:cxn modelId="{BDF04A63-C60B-4BA9-82B5-63949606571F}" type="presOf" srcId="{5BE733C1-2DB1-4D6B-BB19-652A0E6687D1}" destId="{429DCC5B-9149-4601-9464-F7564B792FDD}" srcOrd="0" destOrd="0" presId="urn:microsoft.com/office/officeart/2005/8/layout/radial3"/>
    <dgm:cxn modelId="{F6BFC463-7C78-4A10-A381-DDEB0FEF5E7A}" srcId="{6552CD69-F0B9-4DA4-BA5A-E496D66B7A42}" destId="{5BE733C1-2DB1-4D6B-BB19-652A0E6687D1}" srcOrd="4" destOrd="0" parTransId="{81A0F7AF-3BAC-45DD-87ED-F9C1EEC6C0BB}" sibTransId="{F020DB5E-5A7C-4D35-B337-A3CEB963D5B6}"/>
    <dgm:cxn modelId="{B2A78E48-F437-43E2-8A06-79967A1F19C7}" type="presOf" srcId="{916FD933-1C61-4231-8FD6-18E0A4A0BBC2}" destId="{E6E13D86-F93D-4FE3-90EF-D0D4A6F18CDB}" srcOrd="0" destOrd="0" presId="urn:microsoft.com/office/officeart/2005/8/layout/radial3"/>
    <dgm:cxn modelId="{9118024A-BFB3-4917-B43E-25C7A80F21A0}" srcId="{6552CD69-F0B9-4DA4-BA5A-E496D66B7A42}" destId="{0C4DC9BE-F85E-4DA5-A5A8-994C23DFFF94}" srcOrd="5" destOrd="0" parTransId="{9C9EA9C6-0617-4E38-8AE1-E59D71A4BFA9}" sibTransId="{59C845F9-AC10-465A-8101-A3792C708F79}"/>
    <dgm:cxn modelId="{EF001E7C-5F47-4CAD-98EA-F1DA0782FFAB}" srcId="{6552CD69-F0B9-4DA4-BA5A-E496D66B7A42}" destId="{DF5A08EE-0153-4683-ADEB-7F18C8384062}" srcOrd="2" destOrd="0" parTransId="{1DBA479A-1DA4-427D-AF0F-CAD33998E939}" sibTransId="{EC30E8D6-FCDD-41D1-89BB-DE836D1CEFA0}"/>
    <dgm:cxn modelId="{F18B1484-5DC5-4A7B-8813-51C380CFD939}" srcId="{6552CD69-F0B9-4DA4-BA5A-E496D66B7A42}" destId="{25CDC04D-08E7-402C-9F1C-BAA7B504D0E4}" srcOrd="0" destOrd="0" parTransId="{77113897-FDE2-4548-8A1F-12103EDA3475}" sibTransId="{035919CB-8D84-48CE-9C2A-F91E961B59BA}"/>
    <dgm:cxn modelId="{60A8BAB2-64B3-4507-9D81-2C1369EDB68F}" type="presOf" srcId="{6552CD69-F0B9-4DA4-BA5A-E496D66B7A42}" destId="{1B07CCF7-895A-4FD2-860A-E793445139E3}" srcOrd="0" destOrd="0" presId="urn:microsoft.com/office/officeart/2005/8/layout/radial3"/>
    <dgm:cxn modelId="{9CE298B3-2C38-44B4-88E8-F24349E0BDCF}" srcId="{6552CD69-F0B9-4DA4-BA5A-E496D66B7A42}" destId="{916FD933-1C61-4231-8FD6-18E0A4A0BBC2}" srcOrd="1" destOrd="0" parTransId="{09F50828-9A85-4EC3-B834-94CD0FF51E7A}" sibTransId="{9CC392D1-0B34-499E-A6A7-B950AA1C3029}"/>
    <dgm:cxn modelId="{0029E3BD-8E2F-4034-93B4-4CBE91C58997}" type="presOf" srcId="{FEA329EF-4B29-4844-A223-A3F5F0E37BDC}" destId="{3A01FCB3-20F3-44B9-9504-714BCE768537}" srcOrd="0" destOrd="0" presId="urn:microsoft.com/office/officeart/2005/8/layout/radial3"/>
    <dgm:cxn modelId="{421283CA-2445-478B-B7F4-F34862ACB330}" type="presOf" srcId="{0C4DC9BE-F85E-4DA5-A5A8-994C23DFFF94}" destId="{241EAFC8-91CA-48E5-8FC7-5D5F6095135F}" srcOrd="0" destOrd="0" presId="urn:microsoft.com/office/officeart/2005/8/layout/radial3"/>
    <dgm:cxn modelId="{B877D1D0-3ED3-4FB0-9D4A-3A75259F58D3}" type="presOf" srcId="{25CDC04D-08E7-402C-9F1C-BAA7B504D0E4}" destId="{F3162DEF-1F24-496E-9F30-1EA1081F8391}" srcOrd="0" destOrd="0" presId="urn:microsoft.com/office/officeart/2005/8/layout/radial3"/>
    <dgm:cxn modelId="{D904A3E8-416A-499C-9445-90AD443883E9}" type="presOf" srcId="{9E31067B-9EE9-45DC-9429-4D0DB228533E}" destId="{415702C1-5CDF-4ACC-940C-56BEC9F895EB}" srcOrd="0" destOrd="0" presId="urn:microsoft.com/office/officeart/2005/8/layout/radial3"/>
    <dgm:cxn modelId="{8C7889FB-E7BC-472B-91D0-799DA9FFE689}" type="presOf" srcId="{DF5A08EE-0153-4683-ADEB-7F18C8384062}" destId="{F5376FB7-E56B-4F7D-BB8C-B18EAC54F6FD}" srcOrd="0" destOrd="0" presId="urn:microsoft.com/office/officeart/2005/8/layout/radial3"/>
    <dgm:cxn modelId="{900AC8E7-CE40-4445-A480-DAA45F09BCF5}" type="presParOf" srcId="{415702C1-5CDF-4ACC-940C-56BEC9F895EB}" destId="{D4488A11-211D-49A0-8957-7E09AB4743B5}" srcOrd="0" destOrd="0" presId="urn:microsoft.com/office/officeart/2005/8/layout/radial3"/>
    <dgm:cxn modelId="{073F6340-8BB0-42E3-9E2D-FE02D0C80A9A}" type="presParOf" srcId="{D4488A11-211D-49A0-8957-7E09AB4743B5}" destId="{1B07CCF7-895A-4FD2-860A-E793445139E3}" srcOrd="0" destOrd="0" presId="urn:microsoft.com/office/officeart/2005/8/layout/radial3"/>
    <dgm:cxn modelId="{4B23830A-1EDE-4CFA-9B83-7A1128211EC2}" type="presParOf" srcId="{D4488A11-211D-49A0-8957-7E09AB4743B5}" destId="{F3162DEF-1F24-496E-9F30-1EA1081F8391}" srcOrd="1" destOrd="0" presId="urn:microsoft.com/office/officeart/2005/8/layout/radial3"/>
    <dgm:cxn modelId="{9F12441A-0526-4BBC-9F57-5161F06BF964}" type="presParOf" srcId="{D4488A11-211D-49A0-8957-7E09AB4743B5}" destId="{E6E13D86-F93D-4FE3-90EF-D0D4A6F18CDB}" srcOrd="2" destOrd="0" presId="urn:microsoft.com/office/officeart/2005/8/layout/radial3"/>
    <dgm:cxn modelId="{A75CAA47-3700-4134-9C05-2A3A180DA514}" type="presParOf" srcId="{D4488A11-211D-49A0-8957-7E09AB4743B5}" destId="{F5376FB7-E56B-4F7D-BB8C-B18EAC54F6FD}" srcOrd="3" destOrd="0" presId="urn:microsoft.com/office/officeart/2005/8/layout/radial3"/>
    <dgm:cxn modelId="{4425F5BA-F145-4F45-9F97-0EDBBE40A2A1}" type="presParOf" srcId="{D4488A11-211D-49A0-8957-7E09AB4743B5}" destId="{3A01FCB3-20F3-44B9-9504-714BCE768537}" srcOrd="4" destOrd="0" presId="urn:microsoft.com/office/officeart/2005/8/layout/radial3"/>
    <dgm:cxn modelId="{F347AAF2-A26B-46FA-8435-83EBFB7F88AF}" type="presParOf" srcId="{D4488A11-211D-49A0-8957-7E09AB4743B5}" destId="{429DCC5B-9149-4601-9464-F7564B792FDD}" srcOrd="5" destOrd="0" presId="urn:microsoft.com/office/officeart/2005/8/layout/radial3"/>
    <dgm:cxn modelId="{0405A970-A303-464B-99B7-97B9E220AB17}" type="presParOf" srcId="{D4488A11-211D-49A0-8957-7E09AB4743B5}" destId="{241EAFC8-91CA-48E5-8FC7-5D5F6095135F}" srcOrd="6"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7CCF7-895A-4FD2-860A-E793445139E3}">
      <dsp:nvSpPr>
        <dsp:cNvPr id="0" name=""/>
        <dsp:cNvSpPr/>
      </dsp:nvSpPr>
      <dsp:spPr>
        <a:xfrm>
          <a:off x="2561166" y="1206500"/>
          <a:ext cx="3005666" cy="300566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GB" sz="3600" b="1" kern="1200" dirty="0">
              <a:solidFill>
                <a:srgbClr val="FFFFFF"/>
              </a:solidFill>
              <a:latin typeface="Arial"/>
              <a:ea typeface="Calibri"/>
              <a:cs typeface="Times New Roman"/>
            </a:rPr>
            <a:t>Business skills profile</a:t>
          </a:r>
          <a:endParaRPr lang="de-AT" sz="3600" kern="1200" dirty="0"/>
        </a:p>
      </dsp:txBody>
      <dsp:txXfrm>
        <a:off x="3001336" y="1646670"/>
        <a:ext cx="2125326" cy="2125326"/>
      </dsp:txXfrm>
    </dsp:sp>
    <dsp:sp modelId="{F3162DEF-1F24-496E-9F30-1EA1081F8391}">
      <dsp:nvSpPr>
        <dsp:cNvPr id="0" name=""/>
        <dsp:cNvSpPr/>
      </dsp:nvSpPr>
      <dsp:spPr>
        <a:xfrm>
          <a:off x="3312583" y="536"/>
          <a:ext cx="1502833" cy="150283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FFFFFF"/>
              </a:solidFill>
              <a:latin typeface="Arial"/>
              <a:ea typeface="Calibri"/>
              <a:cs typeface="Times New Roman"/>
            </a:rPr>
            <a:t>Managers &amp; employees</a:t>
          </a:r>
          <a:endParaRPr lang="de-AT" sz="1300" kern="1200" dirty="0"/>
        </a:p>
      </dsp:txBody>
      <dsp:txXfrm>
        <a:off x="3532668" y="220621"/>
        <a:ext cx="1062663" cy="1062663"/>
      </dsp:txXfrm>
    </dsp:sp>
    <dsp:sp modelId="{E6E13D86-F93D-4FE3-90EF-D0D4A6F18CDB}">
      <dsp:nvSpPr>
        <dsp:cNvPr id="0" name=""/>
        <dsp:cNvSpPr/>
      </dsp:nvSpPr>
      <dsp:spPr>
        <a:xfrm>
          <a:off x="5007724" y="979226"/>
          <a:ext cx="1502833" cy="150283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FFFFFF"/>
              </a:solidFill>
              <a:latin typeface="Arial"/>
              <a:ea typeface="Calibri"/>
              <a:cs typeface="Times New Roman"/>
            </a:rPr>
            <a:t>Professional advisors</a:t>
          </a:r>
          <a:endParaRPr lang="de-AT" sz="1300" kern="1200" dirty="0"/>
        </a:p>
      </dsp:txBody>
      <dsp:txXfrm>
        <a:off x="5227809" y="1199311"/>
        <a:ext cx="1062663" cy="1062663"/>
      </dsp:txXfrm>
    </dsp:sp>
    <dsp:sp modelId="{F5376FB7-E56B-4F7D-BB8C-B18EAC54F6FD}">
      <dsp:nvSpPr>
        <dsp:cNvPr id="0" name=""/>
        <dsp:cNvSpPr/>
      </dsp:nvSpPr>
      <dsp:spPr>
        <a:xfrm>
          <a:off x="5007724" y="2936606"/>
          <a:ext cx="1502833" cy="150283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FFFFFF"/>
              </a:solidFill>
              <a:latin typeface="Arial"/>
              <a:ea typeface="Calibri"/>
              <a:cs typeface="Times New Roman"/>
            </a:rPr>
            <a:t>Investors</a:t>
          </a:r>
          <a:endParaRPr lang="de-AT" sz="1300" kern="1200" dirty="0"/>
        </a:p>
      </dsp:txBody>
      <dsp:txXfrm>
        <a:off x="5227809" y="3156691"/>
        <a:ext cx="1062663" cy="1062663"/>
      </dsp:txXfrm>
    </dsp:sp>
    <dsp:sp modelId="{3A01FCB3-20F3-44B9-9504-714BCE768537}">
      <dsp:nvSpPr>
        <dsp:cNvPr id="0" name=""/>
        <dsp:cNvSpPr/>
      </dsp:nvSpPr>
      <dsp:spPr>
        <a:xfrm>
          <a:off x="3312583" y="3915297"/>
          <a:ext cx="1502833" cy="150283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FFFFFF"/>
              </a:solidFill>
              <a:latin typeface="Arial"/>
              <a:ea typeface="Calibri"/>
              <a:cs typeface="Times New Roman"/>
            </a:rPr>
            <a:t>Partners</a:t>
          </a:r>
          <a:endParaRPr lang="de-AT" sz="1300" kern="1200" dirty="0"/>
        </a:p>
      </dsp:txBody>
      <dsp:txXfrm>
        <a:off x="3532668" y="4135382"/>
        <a:ext cx="1062663" cy="1062663"/>
      </dsp:txXfrm>
    </dsp:sp>
    <dsp:sp modelId="{429DCC5B-9149-4601-9464-F7564B792FDD}">
      <dsp:nvSpPr>
        <dsp:cNvPr id="0" name=""/>
        <dsp:cNvSpPr/>
      </dsp:nvSpPr>
      <dsp:spPr>
        <a:xfrm>
          <a:off x="1617442" y="2936606"/>
          <a:ext cx="1502833" cy="150283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a:solidFill>
                <a:srgbClr val="FFFFFF"/>
              </a:solidFill>
              <a:latin typeface="Arial"/>
              <a:ea typeface="Calibri"/>
              <a:cs typeface="Times New Roman"/>
            </a:rPr>
            <a:t>Board of Directors</a:t>
          </a:r>
          <a:endParaRPr lang="de-AT" sz="1300" kern="1200" dirty="0"/>
        </a:p>
      </dsp:txBody>
      <dsp:txXfrm>
        <a:off x="1837527" y="3156691"/>
        <a:ext cx="1062663" cy="1062663"/>
      </dsp:txXfrm>
    </dsp:sp>
    <dsp:sp modelId="{241EAFC8-91CA-48E5-8FC7-5D5F6095135F}">
      <dsp:nvSpPr>
        <dsp:cNvPr id="0" name=""/>
        <dsp:cNvSpPr/>
      </dsp:nvSpPr>
      <dsp:spPr>
        <a:xfrm>
          <a:off x="1617442" y="979226"/>
          <a:ext cx="1502833" cy="150283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FFFFFF"/>
              </a:solidFill>
              <a:latin typeface="Arial"/>
              <a:ea typeface="Calibri"/>
              <a:cs typeface="Times New Roman"/>
            </a:rPr>
            <a:t>Founder(s)</a:t>
          </a:r>
          <a:endParaRPr lang="de-AT" sz="1300" kern="1200" dirty="0"/>
        </a:p>
      </dsp:txBody>
      <dsp:txXfrm>
        <a:off x="1837527" y="1199311"/>
        <a:ext cx="1062663" cy="1062663"/>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dirty="0">
                <a:solidFill>
                  <a:schemeClr val="tx1"/>
                </a:solidFill>
                <a:effectLst/>
                <a:latin typeface="+mn-lt"/>
                <a:ea typeface="+mn-ea"/>
                <a:cs typeface="+mn-cs"/>
              </a:rPr>
              <a:t>Today's dynamic economy requires people who can take advantage of opportunities, take initiative and solve problems in creative ways. This course gives you the knowledge and skills to independently and critically approach the entrepreneurial processes that take place in all sectors of society, i.e. in businesses, in the public sector and in the civil society. It gives you tools to drive or facilitate entrepreneurship by starting your own business, developing local communities or to work with development processes in established companies, authorities, and non-profit organizations.</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The </a:t>
            </a:r>
            <a:r>
              <a:rPr lang="sv-SE" dirty="0" err="1"/>
              <a:t>ability</a:t>
            </a:r>
            <a:r>
              <a:rPr lang="sv-SE" dirty="0"/>
              <a:t> to </a:t>
            </a:r>
            <a:r>
              <a:rPr lang="sv-SE" dirty="0" err="1"/>
              <a:t>work</a:t>
            </a:r>
            <a:r>
              <a:rPr lang="sv-SE" dirty="0"/>
              <a:t> </a:t>
            </a:r>
            <a:r>
              <a:rPr lang="sv-SE" dirty="0" err="1"/>
              <a:t>effectively</a:t>
            </a:r>
            <a:r>
              <a:rPr lang="sv-SE" dirty="0"/>
              <a:t> as a team is </a:t>
            </a:r>
            <a:r>
              <a:rPr lang="sv-SE" dirty="0" err="1"/>
              <a:t>important</a:t>
            </a:r>
            <a:r>
              <a:rPr lang="sv-SE" dirty="0"/>
              <a:t> at </a:t>
            </a:r>
            <a:r>
              <a:rPr lang="sv-SE" dirty="0" err="1"/>
              <a:t>any</a:t>
            </a:r>
            <a:r>
              <a:rPr lang="sv-SE" dirty="0"/>
              <a:t> </a:t>
            </a:r>
            <a:r>
              <a:rPr lang="sv-SE" dirty="0" err="1"/>
              <a:t>level</a:t>
            </a:r>
            <a:r>
              <a:rPr lang="sv-SE" dirty="0"/>
              <a:t>. Team </a:t>
            </a:r>
            <a:r>
              <a:rPr lang="sv-SE" dirty="0" err="1"/>
              <a:t>members</a:t>
            </a:r>
            <a:r>
              <a:rPr lang="sv-SE" dirty="0"/>
              <a:t> </a:t>
            </a:r>
            <a:r>
              <a:rPr lang="sv-SE" dirty="0" err="1"/>
              <a:t>bring</a:t>
            </a:r>
            <a:r>
              <a:rPr lang="sv-SE" dirty="0"/>
              <a:t> </a:t>
            </a:r>
            <a:r>
              <a:rPr lang="sv-SE" dirty="0" err="1"/>
              <a:t>with</a:t>
            </a:r>
            <a:r>
              <a:rPr lang="sv-SE" dirty="0"/>
              <a:t> </a:t>
            </a:r>
            <a:r>
              <a:rPr lang="sv-SE" dirty="0" err="1"/>
              <a:t>them</a:t>
            </a:r>
            <a:r>
              <a:rPr lang="sv-SE" dirty="0"/>
              <a:t> information and </a:t>
            </a:r>
            <a:r>
              <a:rPr lang="sv-SE" dirty="0" err="1"/>
              <a:t>experiences</a:t>
            </a:r>
            <a:r>
              <a:rPr lang="sv-SE" dirty="0"/>
              <a:t> , as </a:t>
            </a:r>
            <a:r>
              <a:rPr lang="sv-SE" dirty="0" err="1"/>
              <a:t>well</a:t>
            </a:r>
            <a:r>
              <a:rPr lang="sv-SE" dirty="0"/>
              <a:t> as </a:t>
            </a:r>
            <a:r>
              <a:rPr lang="sv-SE" dirty="0" err="1"/>
              <a:t>technical</a:t>
            </a:r>
            <a:r>
              <a:rPr lang="sv-SE" dirty="0"/>
              <a:t> and management </a:t>
            </a:r>
            <a:r>
              <a:rPr lang="sv-SE" dirty="0" err="1"/>
              <a:t>knowledge</a:t>
            </a:r>
            <a:r>
              <a:rPr lang="sv-SE" dirty="0"/>
              <a:t>. </a:t>
            </a:r>
            <a:r>
              <a:rPr lang="sv-SE" dirty="0" err="1"/>
              <a:t>Selecting</a:t>
            </a:r>
            <a:r>
              <a:rPr lang="sv-SE" dirty="0"/>
              <a:t> an </a:t>
            </a:r>
            <a:r>
              <a:rPr lang="sv-SE" dirty="0" err="1"/>
              <a:t>effective</a:t>
            </a:r>
            <a:r>
              <a:rPr lang="sv-SE" dirty="0"/>
              <a:t> team </a:t>
            </a:r>
            <a:r>
              <a:rPr lang="sv-SE" dirty="0" err="1"/>
              <a:t>will</a:t>
            </a:r>
            <a:r>
              <a:rPr lang="sv-SE" dirty="0"/>
              <a:t> </a:t>
            </a:r>
            <a:r>
              <a:rPr lang="sv-SE" dirty="0" err="1"/>
              <a:t>therefore</a:t>
            </a:r>
            <a:r>
              <a:rPr lang="sv-SE" dirty="0"/>
              <a:t> </a:t>
            </a:r>
            <a:r>
              <a:rPr lang="sv-SE" dirty="0" err="1"/>
              <a:t>depend</a:t>
            </a:r>
            <a:r>
              <a:rPr lang="sv-SE" dirty="0"/>
              <a:t> </a:t>
            </a:r>
            <a:r>
              <a:rPr lang="sv-SE" dirty="0" err="1"/>
              <a:t>upon</a:t>
            </a:r>
            <a:r>
              <a:rPr lang="sv-SE" dirty="0"/>
              <a:t> the </a:t>
            </a:r>
            <a:r>
              <a:rPr lang="sv-SE" dirty="0" err="1"/>
              <a:t>skills</a:t>
            </a:r>
            <a:r>
              <a:rPr lang="sv-SE" dirty="0"/>
              <a:t> </a:t>
            </a:r>
            <a:r>
              <a:rPr lang="sv-SE" dirty="0" err="1"/>
              <a:t>profiles</a:t>
            </a:r>
            <a:r>
              <a:rPr lang="sv-SE" dirty="0"/>
              <a:t> and </a:t>
            </a:r>
            <a:r>
              <a:rPr lang="sv-SE" dirty="0" err="1"/>
              <a:t>individual</a:t>
            </a:r>
            <a:r>
              <a:rPr lang="sv-SE" dirty="0"/>
              <a:t> </a:t>
            </a:r>
            <a:r>
              <a:rPr lang="sv-SE" dirty="0" err="1"/>
              <a:t>job</a:t>
            </a:r>
            <a:r>
              <a:rPr lang="sv-SE" dirty="0"/>
              <a:t> </a:t>
            </a:r>
            <a:r>
              <a:rPr lang="sv-SE" dirty="0" err="1"/>
              <a:t>descriptions</a:t>
            </a:r>
            <a:r>
              <a:rPr lang="sv-SE" dirty="0"/>
              <a:t> and person </a:t>
            </a:r>
            <a:r>
              <a:rPr lang="sv-SE" dirty="0" err="1"/>
              <a:t>specifications</a:t>
            </a:r>
            <a:r>
              <a:rPr lang="sv-SE" dirty="0"/>
              <a:t> </a:t>
            </a:r>
            <a:r>
              <a:rPr lang="sv-SE" dirty="0" err="1"/>
              <a:t>you</a:t>
            </a:r>
            <a:r>
              <a:rPr lang="sv-SE" dirty="0"/>
              <a:t> </a:t>
            </a:r>
            <a:r>
              <a:rPr lang="sv-SE" dirty="0" err="1"/>
              <a:t>develop</a:t>
            </a:r>
            <a:r>
              <a:rPr lang="sv-SE" dirty="0"/>
              <a:t>. </a:t>
            </a:r>
          </a:p>
        </p:txBody>
      </p:sp>
      <p:sp>
        <p:nvSpPr>
          <p:cNvPr id="4" name="Slide Number Placeholder 3"/>
          <p:cNvSpPr>
            <a:spLocks noGrp="1"/>
          </p:cNvSpPr>
          <p:nvPr>
            <p:ph type="sldNum" sz="quarter" idx="5"/>
          </p:nvPr>
        </p:nvSpPr>
        <p:spPr/>
        <p:txBody>
          <a:bodyPr/>
          <a:lstStyle/>
          <a:p>
            <a:fld id="{6A403E6A-0E51-A24C-B8B0-7EAE05311EE0}" type="slidenum">
              <a:rPr lang="en-GB" smtClean="0"/>
              <a:t>3</a:t>
            </a:fld>
            <a:endParaRPr lang="en-GB"/>
          </a:p>
        </p:txBody>
      </p:sp>
    </p:spTree>
    <p:extLst>
      <p:ext uri="{BB962C8B-B14F-4D97-AF65-F5344CB8AC3E}">
        <p14:creationId xmlns:p14="http://schemas.microsoft.com/office/powerpoint/2010/main" val="3448386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BD075C-D0CD-4F41-93C9-0B6DF6D55B16}" type="slidenum">
              <a:rPr lang="en-GB" smtClean="0"/>
              <a:t>5</a:t>
            </a:fld>
            <a:endParaRPr lang="en-GB"/>
          </a:p>
        </p:txBody>
      </p:sp>
    </p:spTree>
    <p:extLst>
      <p:ext uri="{BB962C8B-B14F-4D97-AF65-F5344CB8AC3E}">
        <p14:creationId xmlns:p14="http://schemas.microsoft.com/office/powerpoint/2010/main" val="1892667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All personal relationships </a:t>
            </a:r>
            <a:r>
              <a:rPr lang="sv-SE" dirty="0" err="1"/>
              <a:t>are</a:t>
            </a:r>
            <a:r>
              <a:rPr lang="sv-SE" dirty="0"/>
              <a:t> </a:t>
            </a:r>
            <a:r>
              <a:rPr lang="sv-SE" dirty="0" err="1"/>
              <a:t>bade</a:t>
            </a:r>
            <a:r>
              <a:rPr lang="sv-SE" dirty="0"/>
              <a:t> </a:t>
            </a:r>
            <a:r>
              <a:rPr lang="sv-SE" dirty="0" err="1"/>
              <a:t>upon</a:t>
            </a:r>
            <a:r>
              <a:rPr lang="sv-SE" dirty="0"/>
              <a:t> trust. It is the </a:t>
            </a:r>
            <a:r>
              <a:rPr lang="sv-SE" dirty="0" err="1"/>
              <a:t>cornerstone</a:t>
            </a:r>
            <a:r>
              <a:rPr lang="sv-SE" dirty="0"/>
              <a:t> of a </a:t>
            </a:r>
            <a:r>
              <a:rPr lang="sv-SE" dirty="0" err="1"/>
              <a:t>good</a:t>
            </a:r>
            <a:r>
              <a:rPr lang="sv-SE" dirty="0"/>
              <a:t> team. It binds </a:t>
            </a:r>
            <a:r>
              <a:rPr lang="sv-SE" dirty="0" err="1"/>
              <a:t>them</a:t>
            </a:r>
            <a:r>
              <a:rPr lang="sv-SE" dirty="0"/>
              <a:t> </a:t>
            </a:r>
            <a:r>
              <a:rPr lang="sv-SE" dirty="0" err="1"/>
              <a:t>together</a:t>
            </a:r>
            <a:r>
              <a:rPr lang="sv-SE" dirty="0"/>
              <a:t>. </a:t>
            </a:r>
            <a:r>
              <a:rPr lang="sv-SE" dirty="0" err="1"/>
              <a:t>This</a:t>
            </a:r>
            <a:r>
              <a:rPr lang="sv-SE" dirty="0"/>
              <a:t> </a:t>
            </a:r>
            <a:r>
              <a:rPr lang="sv-SE" dirty="0" err="1"/>
              <a:t>involves</a:t>
            </a:r>
            <a:r>
              <a:rPr lang="sv-SE" dirty="0"/>
              <a:t> </a:t>
            </a:r>
            <a:r>
              <a:rPr lang="sv-SE" dirty="0" err="1"/>
              <a:t>being</a:t>
            </a:r>
            <a:r>
              <a:rPr lang="sv-SE" dirty="0"/>
              <a:t> </a:t>
            </a:r>
            <a:r>
              <a:rPr lang="sv-SE" dirty="0" err="1"/>
              <a:t>open</a:t>
            </a:r>
            <a:r>
              <a:rPr lang="sv-SE" dirty="0"/>
              <a:t> and </a:t>
            </a:r>
            <a:r>
              <a:rPr lang="sv-SE" dirty="0" err="1"/>
              <a:t>spontaneous</a:t>
            </a:r>
            <a:r>
              <a:rPr lang="sv-SE" dirty="0"/>
              <a:t>, </a:t>
            </a:r>
            <a:r>
              <a:rPr lang="sv-SE" dirty="0" err="1"/>
              <a:t>honest</a:t>
            </a:r>
            <a:r>
              <a:rPr lang="sv-SE" dirty="0"/>
              <a:t> and </a:t>
            </a:r>
            <a:r>
              <a:rPr lang="sv-SE" dirty="0" err="1"/>
              <a:t>direct</a:t>
            </a:r>
            <a:r>
              <a:rPr lang="sv-SE" dirty="0"/>
              <a:t>, </a:t>
            </a:r>
            <a:r>
              <a:rPr lang="sv-SE" dirty="0" err="1"/>
              <a:t>being</a:t>
            </a:r>
            <a:r>
              <a:rPr lang="sv-SE" dirty="0"/>
              <a:t> </a:t>
            </a:r>
            <a:r>
              <a:rPr lang="sv-SE" dirty="0" err="1"/>
              <a:t>supportive</a:t>
            </a:r>
            <a:r>
              <a:rPr lang="sv-SE" dirty="0"/>
              <a:t> of </a:t>
            </a:r>
            <a:r>
              <a:rPr lang="sv-SE" dirty="0" err="1"/>
              <a:t>other</a:t>
            </a:r>
            <a:r>
              <a:rPr lang="sv-SE" dirty="0"/>
              <a:t> </a:t>
            </a:r>
            <a:r>
              <a:rPr lang="sv-SE" dirty="0" err="1"/>
              <a:t>individuals</a:t>
            </a:r>
            <a:r>
              <a:rPr lang="sv-SE" dirty="0"/>
              <a:t> and </a:t>
            </a:r>
            <a:r>
              <a:rPr lang="sv-SE" dirty="0" err="1"/>
              <a:t>having</a:t>
            </a:r>
            <a:r>
              <a:rPr lang="sv-SE" dirty="0"/>
              <a:t> </a:t>
            </a:r>
            <a:r>
              <a:rPr lang="sv-SE" dirty="0" err="1"/>
              <a:t>their</a:t>
            </a:r>
            <a:r>
              <a:rPr lang="sv-SE" dirty="0"/>
              <a:t> interests at </a:t>
            </a:r>
            <a:r>
              <a:rPr lang="sv-SE" dirty="0" err="1"/>
              <a:t>hearrt</a:t>
            </a:r>
            <a:r>
              <a:rPr lang="sv-SE" dirty="0"/>
              <a:t>. </a:t>
            </a:r>
            <a:r>
              <a:rPr lang="sv-SE" dirty="0" err="1"/>
              <a:t>But</a:t>
            </a:r>
            <a:r>
              <a:rPr lang="sv-SE" dirty="0"/>
              <a:t> trust </a:t>
            </a:r>
            <a:r>
              <a:rPr lang="sv-SE" dirty="0" err="1"/>
              <a:t>needs</a:t>
            </a:r>
            <a:r>
              <a:rPr lang="sv-SE" dirty="0"/>
              <a:t> to be </a:t>
            </a:r>
            <a:r>
              <a:rPr lang="sv-SE" dirty="0" err="1"/>
              <a:t>earned</a:t>
            </a:r>
            <a:r>
              <a:rPr lang="sv-SE" dirty="0"/>
              <a:t>, it </a:t>
            </a:r>
            <a:r>
              <a:rPr lang="sv-SE" dirty="0" err="1"/>
              <a:t>does</a:t>
            </a:r>
            <a:r>
              <a:rPr lang="sv-SE" dirty="0"/>
              <a:t> not come as of right and </a:t>
            </a:r>
            <a:r>
              <a:rPr lang="sv-SE" dirty="0" err="1"/>
              <a:t>therefore</a:t>
            </a:r>
            <a:r>
              <a:rPr lang="sv-SE" dirty="0"/>
              <a:t> </a:t>
            </a:r>
            <a:r>
              <a:rPr lang="sv-SE" dirty="0" err="1"/>
              <a:t>needs</a:t>
            </a:r>
            <a:r>
              <a:rPr lang="sv-SE" dirty="0"/>
              <a:t> to be </a:t>
            </a:r>
            <a:r>
              <a:rPr lang="sv-SE" dirty="0" err="1"/>
              <a:t>built</a:t>
            </a:r>
            <a:r>
              <a:rPr lang="sv-SE" dirty="0"/>
              <a:t> </a:t>
            </a:r>
            <a:r>
              <a:rPr lang="sv-SE" dirty="0" err="1"/>
              <a:t>up</a:t>
            </a:r>
            <a:r>
              <a:rPr lang="sv-SE" dirty="0"/>
              <a:t> </a:t>
            </a:r>
            <a:r>
              <a:rPr lang="sv-SE" dirty="0" err="1"/>
              <a:t>between</a:t>
            </a:r>
            <a:r>
              <a:rPr lang="sv-SE" dirty="0"/>
              <a:t> </a:t>
            </a:r>
            <a:r>
              <a:rPr lang="sv-SE" dirty="0" err="1"/>
              <a:t>individual</a:t>
            </a:r>
            <a:r>
              <a:rPr lang="sv-SE" dirty="0"/>
              <a:t> </a:t>
            </a:r>
            <a:r>
              <a:rPr lang="sv-SE" dirty="0" err="1"/>
              <a:t>memers</a:t>
            </a:r>
            <a:r>
              <a:rPr lang="sv-SE" dirty="0"/>
              <a:t> of the team over </a:t>
            </a:r>
            <a:r>
              <a:rPr lang="sv-SE" dirty="0" err="1"/>
              <a:t>time</a:t>
            </a:r>
            <a:r>
              <a:rPr lang="sv-SE" dirty="0"/>
              <a:t>. </a:t>
            </a:r>
          </a:p>
          <a:p>
            <a:r>
              <a:rPr lang="sv-SE" dirty="0"/>
              <a:t>Different </a:t>
            </a:r>
            <a:r>
              <a:rPr lang="sv-SE" dirty="0" err="1"/>
              <a:t>phases</a:t>
            </a:r>
            <a:r>
              <a:rPr lang="sv-SE" dirty="0"/>
              <a:t>: </a:t>
            </a:r>
            <a:r>
              <a:rPr lang="sv-SE" dirty="0" err="1"/>
              <a:t>Testing</a:t>
            </a:r>
            <a:r>
              <a:rPr lang="sv-SE" dirty="0"/>
              <a:t>, Infighting, </a:t>
            </a:r>
            <a:r>
              <a:rPr lang="sv-SE" dirty="0" err="1"/>
              <a:t>Getting</a:t>
            </a:r>
            <a:r>
              <a:rPr lang="sv-SE" dirty="0"/>
              <a:t> </a:t>
            </a:r>
            <a:r>
              <a:rPr lang="sv-SE" dirty="0" err="1"/>
              <a:t>organised</a:t>
            </a:r>
            <a:r>
              <a:rPr lang="sv-SE" dirty="0"/>
              <a:t> and </a:t>
            </a:r>
            <a:r>
              <a:rPr lang="sv-SE" dirty="0" err="1"/>
              <a:t>mature</a:t>
            </a:r>
            <a:r>
              <a:rPr lang="sv-SE" dirty="0"/>
              <a:t> </a:t>
            </a:r>
            <a:r>
              <a:rPr lang="sv-SE" dirty="0" err="1"/>
              <a:t>effectiveness</a:t>
            </a:r>
            <a:r>
              <a:rPr lang="sv-SE" dirty="0"/>
              <a:t>. An </a:t>
            </a:r>
            <a:r>
              <a:rPr lang="sv-SE" dirty="0" err="1"/>
              <a:t>effective</a:t>
            </a:r>
            <a:r>
              <a:rPr lang="sv-SE" dirty="0"/>
              <a:t> team </a:t>
            </a:r>
            <a:r>
              <a:rPr lang="sv-SE" dirty="0" err="1"/>
              <a:t>will</a:t>
            </a:r>
            <a:r>
              <a:rPr lang="sv-SE" dirty="0"/>
              <a:t> </a:t>
            </a:r>
            <a:r>
              <a:rPr lang="sv-SE" dirty="0" err="1"/>
              <a:t>generate</a:t>
            </a:r>
            <a:r>
              <a:rPr lang="sv-SE" dirty="0"/>
              <a:t> team norms of </a:t>
            </a:r>
            <a:r>
              <a:rPr lang="sv-SE" dirty="0" err="1"/>
              <a:t>behaviour</a:t>
            </a:r>
            <a:r>
              <a:rPr lang="sv-SE" dirty="0"/>
              <a:t> and </a:t>
            </a:r>
            <a:r>
              <a:rPr lang="sv-SE" dirty="0" err="1"/>
              <a:t>that</a:t>
            </a:r>
            <a:r>
              <a:rPr lang="sv-SE" dirty="0"/>
              <a:t> </a:t>
            </a:r>
            <a:r>
              <a:rPr lang="sv-SE" dirty="0" err="1"/>
              <a:t>can</a:t>
            </a:r>
            <a:r>
              <a:rPr lang="sv-SE" dirty="0"/>
              <a:t> be a </a:t>
            </a:r>
            <a:r>
              <a:rPr lang="sv-SE" dirty="0" err="1"/>
              <a:t>powerful</a:t>
            </a:r>
            <a:r>
              <a:rPr lang="sv-SE" dirty="0"/>
              <a:t> force for </a:t>
            </a:r>
            <a:r>
              <a:rPr lang="sv-SE" dirty="0" err="1"/>
              <a:t>confrmity</a:t>
            </a:r>
            <a:r>
              <a:rPr lang="sv-SE" dirty="0"/>
              <a:t> and </a:t>
            </a:r>
            <a:r>
              <a:rPr lang="sv-SE" dirty="0" err="1"/>
              <a:t>suggest</a:t>
            </a:r>
            <a:r>
              <a:rPr lang="sv-SE" dirty="0"/>
              <a:t> </a:t>
            </a:r>
            <a:r>
              <a:rPr lang="sv-SE" dirty="0" err="1"/>
              <a:t>skill</a:t>
            </a:r>
            <a:r>
              <a:rPr lang="sv-SE" dirty="0"/>
              <a:t>-ful handling. </a:t>
            </a:r>
          </a:p>
        </p:txBody>
      </p:sp>
      <p:sp>
        <p:nvSpPr>
          <p:cNvPr id="4" name="Slide Number Placeholder 3"/>
          <p:cNvSpPr>
            <a:spLocks noGrp="1"/>
          </p:cNvSpPr>
          <p:nvPr>
            <p:ph type="sldNum" sz="quarter" idx="5"/>
          </p:nvPr>
        </p:nvSpPr>
        <p:spPr/>
        <p:txBody>
          <a:bodyPr/>
          <a:lstStyle/>
          <a:p>
            <a:fld id="{6A403E6A-0E51-A24C-B8B0-7EAE05311EE0}" type="slidenum">
              <a:rPr lang="en-GB" smtClean="0"/>
              <a:t>6</a:t>
            </a:fld>
            <a:endParaRPr lang="en-GB"/>
          </a:p>
        </p:txBody>
      </p:sp>
    </p:spTree>
    <p:extLst>
      <p:ext uri="{BB962C8B-B14F-4D97-AF65-F5344CB8AC3E}">
        <p14:creationId xmlns:p14="http://schemas.microsoft.com/office/powerpoint/2010/main" val="1284687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All personal relationships are based upon trust. It is the </a:t>
            </a:r>
            <a:r>
              <a:rPr lang="sv-SE" dirty="0" err="1"/>
              <a:t>cornerstone</a:t>
            </a:r>
            <a:r>
              <a:rPr lang="sv-SE" dirty="0"/>
              <a:t> of a </a:t>
            </a:r>
            <a:r>
              <a:rPr lang="sv-SE" dirty="0" err="1"/>
              <a:t>good</a:t>
            </a:r>
            <a:r>
              <a:rPr lang="sv-SE" dirty="0"/>
              <a:t> team. It binds </a:t>
            </a:r>
            <a:r>
              <a:rPr lang="sv-SE" dirty="0" err="1"/>
              <a:t>them</a:t>
            </a:r>
            <a:r>
              <a:rPr lang="sv-SE" dirty="0"/>
              <a:t> </a:t>
            </a:r>
            <a:r>
              <a:rPr lang="sv-SE" dirty="0" err="1"/>
              <a:t>together</a:t>
            </a:r>
            <a:r>
              <a:rPr lang="sv-SE" dirty="0"/>
              <a:t>. </a:t>
            </a:r>
            <a:r>
              <a:rPr lang="sv-SE" dirty="0" err="1"/>
              <a:t>This</a:t>
            </a:r>
            <a:r>
              <a:rPr lang="sv-SE" dirty="0"/>
              <a:t> </a:t>
            </a:r>
            <a:r>
              <a:rPr lang="sv-SE" dirty="0" err="1"/>
              <a:t>involves</a:t>
            </a:r>
            <a:r>
              <a:rPr lang="sv-SE" dirty="0"/>
              <a:t> </a:t>
            </a:r>
            <a:r>
              <a:rPr lang="sv-SE" dirty="0" err="1"/>
              <a:t>being</a:t>
            </a:r>
            <a:r>
              <a:rPr lang="sv-SE" dirty="0"/>
              <a:t> </a:t>
            </a:r>
            <a:r>
              <a:rPr lang="sv-SE" dirty="0" err="1"/>
              <a:t>open</a:t>
            </a:r>
            <a:r>
              <a:rPr lang="sv-SE" dirty="0"/>
              <a:t> and </a:t>
            </a:r>
            <a:r>
              <a:rPr lang="sv-SE" dirty="0" err="1"/>
              <a:t>spontaneous</a:t>
            </a:r>
            <a:r>
              <a:rPr lang="sv-SE" dirty="0"/>
              <a:t>, </a:t>
            </a:r>
            <a:r>
              <a:rPr lang="sv-SE" dirty="0" err="1"/>
              <a:t>honest</a:t>
            </a:r>
            <a:r>
              <a:rPr lang="sv-SE" dirty="0"/>
              <a:t> and </a:t>
            </a:r>
            <a:r>
              <a:rPr lang="sv-SE" dirty="0" err="1"/>
              <a:t>direct</a:t>
            </a:r>
            <a:r>
              <a:rPr lang="sv-SE" dirty="0"/>
              <a:t>, </a:t>
            </a:r>
            <a:r>
              <a:rPr lang="sv-SE" dirty="0" err="1"/>
              <a:t>being</a:t>
            </a:r>
            <a:r>
              <a:rPr lang="sv-SE" dirty="0"/>
              <a:t> </a:t>
            </a:r>
            <a:r>
              <a:rPr lang="sv-SE" dirty="0" err="1"/>
              <a:t>supportive</a:t>
            </a:r>
            <a:r>
              <a:rPr lang="sv-SE" dirty="0"/>
              <a:t> of </a:t>
            </a:r>
            <a:r>
              <a:rPr lang="sv-SE" dirty="0" err="1"/>
              <a:t>other</a:t>
            </a:r>
            <a:r>
              <a:rPr lang="sv-SE" dirty="0"/>
              <a:t> </a:t>
            </a:r>
            <a:r>
              <a:rPr lang="sv-SE" dirty="0" err="1"/>
              <a:t>individuals</a:t>
            </a:r>
            <a:r>
              <a:rPr lang="sv-SE" dirty="0"/>
              <a:t> and </a:t>
            </a:r>
            <a:r>
              <a:rPr lang="sv-SE" dirty="0" err="1"/>
              <a:t>having</a:t>
            </a:r>
            <a:r>
              <a:rPr lang="sv-SE" dirty="0"/>
              <a:t> </a:t>
            </a:r>
            <a:r>
              <a:rPr lang="sv-SE" dirty="0" err="1"/>
              <a:t>their</a:t>
            </a:r>
            <a:r>
              <a:rPr lang="sv-SE" dirty="0"/>
              <a:t> interests at </a:t>
            </a:r>
            <a:r>
              <a:rPr lang="sv-SE" dirty="0" err="1"/>
              <a:t>hearrt</a:t>
            </a:r>
            <a:r>
              <a:rPr lang="sv-SE" dirty="0"/>
              <a:t>. </a:t>
            </a:r>
            <a:r>
              <a:rPr lang="sv-SE" dirty="0" err="1"/>
              <a:t>But</a:t>
            </a:r>
            <a:r>
              <a:rPr lang="sv-SE" dirty="0"/>
              <a:t> trust </a:t>
            </a:r>
            <a:r>
              <a:rPr lang="sv-SE" dirty="0" err="1"/>
              <a:t>needs</a:t>
            </a:r>
            <a:r>
              <a:rPr lang="sv-SE" dirty="0"/>
              <a:t> to be </a:t>
            </a:r>
            <a:r>
              <a:rPr lang="sv-SE" dirty="0" err="1"/>
              <a:t>earned</a:t>
            </a:r>
            <a:r>
              <a:rPr lang="sv-SE" dirty="0"/>
              <a:t>, it </a:t>
            </a:r>
            <a:r>
              <a:rPr lang="sv-SE" dirty="0" err="1"/>
              <a:t>does</a:t>
            </a:r>
            <a:r>
              <a:rPr lang="sv-SE" dirty="0"/>
              <a:t> not come as of right and </a:t>
            </a:r>
            <a:r>
              <a:rPr lang="sv-SE" dirty="0" err="1"/>
              <a:t>therefore</a:t>
            </a:r>
            <a:r>
              <a:rPr lang="sv-SE" dirty="0"/>
              <a:t> </a:t>
            </a:r>
            <a:r>
              <a:rPr lang="sv-SE" dirty="0" err="1"/>
              <a:t>needs</a:t>
            </a:r>
            <a:r>
              <a:rPr lang="sv-SE" dirty="0"/>
              <a:t> to be </a:t>
            </a:r>
            <a:r>
              <a:rPr lang="sv-SE" dirty="0" err="1"/>
              <a:t>built</a:t>
            </a:r>
            <a:r>
              <a:rPr lang="sv-SE" dirty="0"/>
              <a:t> </a:t>
            </a:r>
            <a:r>
              <a:rPr lang="sv-SE" dirty="0" err="1"/>
              <a:t>up</a:t>
            </a:r>
            <a:r>
              <a:rPr lang="sv-SE" dirty="0"/>
              <a:t> </a:t>
            </a:r>
            <a:r>
              <a:rPr lang="sv-SE" dirty="0" err="1"/>
              <a:t>between</a:t>
            </a:r>
            <a:r>
              <a:rPr lang="sv-SE" dirty="0"/>
              <a:t> </a:t>
            </a:r>
            <a:r>
              <a:rPr lang="sv-SE" dirty="0" err="1"/>
              <a:t>individual</a:t>
            </a:r>
            <a:r>
              <a:rPr lang="sv-SE" dirty="0"/>
              <a:t> </a:t>
            </a:r>
            <a:r>
              <a:rPr lang="sv-SE" dirty="0" err="1"/>
              <a:t>memers</a:t>
            </a:r>
            <a:r>
              <a:rPr lang="sv-SE" dirty="0"/>
              <a:t> of the team over </a:t>
            </a:r>
            <a:r>
              <a:rPr lang="sv-SE" dirty="0" err="1"/>
              <a:t>time</a:t>
            </a:r>
            <a:r>
              <a:rPr lang="sv-SE" dirty="0"/>
              <a:t>. </a:t>
            </a:r>
          </a:p>
          <a:p>
            <a:r>
              <a:rPr lang="sv-SE" dirty="0"/>
              <a:t>Different </a:t>
            </a:r>
            <a:r>
              <a:rPr lang="sv-SE" dirty="0" err="1"/>
              <a:t>phases</a:t>
            </a:r>
            <a:r>
              <a:rPr lang="sv-SE" dirty="0"/>
              <a:t>: </a:t>
            </a:r>
            <a:r>
              <a:rPr lang="sv-SE" dirty="0" err="1"/>
              <a:t>Testing</a:t>
            </a:r>
            <a:r>
              <a:rPr lang="sv-SE" dirty="0"/>
              <a:t>, Infighting, </a:t>
            </a:r>
            <a:r>
              <a:rPr lang="sv-SE" dirty="0" err="1"/>
              <a:t>Getting</a:t>
            </a:r>
            <a:r>
              <a:rPr lang="sv-SE" dirty="0"/>
              <a:t> </a:t>
            </a:r>
            <a:r>
              <a:rPr lang="sv-SE" dirty="0" err="1"/>
              <a:t>organised</a:t>
            </a:r>
            <a:r>
              <a:rPr lang="sv-SE" dirty="0"/>
              <a:t> and </a:t>
            </a:r>
            <a:r>
              <a:rPr lang="sv-SE" dirty="0" err="1"/>
              <a:t>mature</a:t>
            </a:r>
            <a:r>
              <a:rPr lang="sv-SE" dirty="0"/>
              <a:t> </a:t>
            </a:r>
            <a:r>
              <a:rPr lang="sv-SE" dirty="0" err="1"/>
              <a:t>effectiveness</a:t>
            </a:r>
            <a:r>
              <a:rPr lang="sv-SE" dirty="0"/>
              <a:t>. An </a:t>
            </a:r>
            <a:r>
              <a:rPr lang="sv-SE" dirty="0" err="1"/>
              <a:t>effective</a:t>
            </a:r>
            <a:r>
              <a:rPr lang="sv-SE" dirty="0"/>
              <a:t> team </a:t>
            </a:r>
            <a:r>
              <a:rPr lang="sv-SE" dirty="0" err="1"/>
              <a:t>will</a:t>
            </a:r>
            <a:r>
              <a:rPr lang="sv-SE" dirty="0"/>
              <a:t> </a:t>
            </a:r>
            <a:r>
              <a:rPr lang="sv-SE" dirty="0" err="1"/>
              <a:t>generate</a:t>
            </a:r>
            <a:r>
              <a:rPr lang="sv-SE" dirty="0"/>
              <a:t> team norms of </a:t>
            </a:r>
            <a:r>
              <a:rPr lang="sv-SE" dirty="0" err="1"/>
              <a:t>behaviour</a:t>
            </a:r>
            <a:r>
              <a:rPr lang="sv-SE" dirty="0"/>
              <a:t> and </a:t>
            </a:r>
            <a:r>
              <a:rPr lang="sv-SE" dirty="0" err="1"/>
              <a:t>that</a:t>
            </a:r>
            <a:r>
              <a:rPr lang="sv-SE" dirty="0"/>
              <a:t> </a:t>
            </a:r>
            <a:r>
              <a:rPr lang="sv-SE" dirty="0" err="1"/>
              <a:t>can</a:t>
            </a:r>
            <a:r>
              <a:rPr lang="sv-SE" dirty="0"/>
              <a:t> be a </a:t>
            </a:r>
            <a:r>
              <a:rPr lang="sv-SE" dirty="0" err="1"/>
              <a:t>powerful</a:t>
            </a:r>
            <a:r>
              <a:rPr lang="sv-SE" dirty="0"/>
              <a:t> force for </a:t>
            </a:r>
            <a:r>
              <a:rPr lang="sv-SE" dirty="0" err="1"/>
              <a:t>confrmity</a:t>
            </a:r>
            <a:r>
              <a:rPr lang="sv-SE" dirty="0"/>
              <a:t> and </a:t>
            </a:r>
            <a:r>
              <a:rPr lang="sv-SE" dirty="0" err="1"/>
              <a:t>suggest</a:t>
            </a:r>
            <a:r>
              <a:rPr lang="sv-SE" dirty="0"/>
              <a:t> </a:t>
            </a:r>
            <a:r>
              <a:rPr lang="sv-SE" dirty="0" err="1"/>
              <a:t>skill</a:t>
            </a:r>
            <a:r>
              <a:rPr lang="sv-SE" dirty="0"/>
              <a:t>-ful handling. </a:t>
            </a:r>
          </a:p>
        </p:txBody>
      </p:sp>
      <p:sp>
        <p:nvSpPr>
          <p:cNvPr id="4" name="Slide Number Placeholder 3"/>
          <p:cNvSpPr>
            <a:spLocks noGrp="1"/>
          </p:cNvSpPr>
          <p:nvPr>
            <p:ph type="sldNum" sz="quarter" idx="5"/>
          </p:nvPr>
        </p:nvSpPr>
        <p:spPr/>
        <p:txBody>
          <a:bodyPr/>
          <a:lstStyle/>
          <a:p>
            <a:fld id="{6A403E6A-0E51-A24C-B8B0-7EAE05311EE0}" type="slidenum">
              <a:rPr lang="en-GB" smtClean="0"/>
              <a:t>7</a:t>
            </a:fld>
            <a:endParaRPr lang="en-GB"/>
          </a:p>
        </p:txBody>
      </p:sp>
    </p:spTree>
    <p:extLst>
      <p:ext uri="{BB962C8B-B14F-4D97-AF65-F5344CB8AC3E}">
        <p14:creationId xmlns:p14="http://schemas.microsoft.com/office/powerpoint/2010/main" val="3036402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1307965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DEEEAAA2-3852-42AD-8DB1-576754850E4D}"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962431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DEEEAAA2-3852-42AD-8DB1-576754850E4D}"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4182581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DEEEAAA2-3852-42AD-8DB1-576754850E4D}"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4015258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DEEEAAA2-3852-42AD-8DB1-576754850E4D}"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4010104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DEEEAAA2-3852-42AD-8DB1-576754850E4D}"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179171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DEEEAAA2-3852-42AD-8DB1-576754850E4D}"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931246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DEEEAAA2-3852-42AD-8DB1-576754850E4D}"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3411119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DEEEAAA2-3852-42AD-8DB1-576754850E4D}"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1181434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DEEEAAA2-3852-42AD-8DB1-576754850E4D}"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C5872F7B-9254-4360-837F-B66B40DE41C1}"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3883421457"/>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C5872F7B-9254-4360-837F-B66B40DE41C1}" type="slidenum">
              <a:rPr lang="de-AT" smtClean="0"/>
              <a:t>‹#›</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3170063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20236064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DEEEAAA2-3852-42AD-8DB1-576754850E4D}"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C5872F7B-9254-4360-837F-B66B40DE41C1}"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2019446312"/>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Tree>
    <p:extLst>
      <p:ext uri="{BB962C8B-B14F-4D97-AF65-F5344CB8AC3E}">
        <p14:creationId xmlns:p14="http://schemas.microsoft.com/office/powerpoint/2010/main" val="4151136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DEEEAAA2-3852-42AD-8DB1-576754850E4D}"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2075994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DEEEAAA2-3852-42AD-8DB1-576754850E4D}"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1337085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DEEEAAA2-3852-42AD-8DB1-576754850E4D}"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1448729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DEEEAAA2-3852-42AD-8DB1-576754850E4D}"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3401582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DEEEAAA2-3852-42AD-8DB1-576754850E4D}"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1056675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DEEEAAA2-3852-42AD-8DB1-576754850E4D}"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C5872F7B-9254-4360-837F-B66B40DE41C1}" type="slidenum">
              <a:rPr lang="de-AT" smtClean="0"/>
              <a:t>‹#›</a:t>
            </a:fld>
            <a:endParaRPr lang="de-AT"/>
          </a:p>
        </p:txBody>
      </p:sp>
    </p:spTree>
    <p:extLst>
      <p:ext uri="{BB962C8B-B14F-4D97-AF65-F5344CB8AC3E}">
        <p14:creationId xmlns:p14="http://schemas.microsoft.com/office/powerpoint/2010/main" val="1182709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141987664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U7nEgYOcb5c" TargetMode="Externa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youtube.com/watch?v=M1kSIerx-F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noFill/>
        </p:spPr>
        <p:txBody>
          <a:bodyPr wrap="square" rtlCol="0">
            <a:spAutoFit/>
          </a:bodyPr>
          <a:lstStyle/>
          <a:p>
            <a:br>
              <a:rPr lang="de-DE" dirty="0"/>
            </a:br>
            <a:r>
              <a:rPr lang="sv-SE" dirty="0"/>
              <a:t>Entrepreneurship and New business creation </a:t>
            </a:r>
            <a:endParaRPr lang="en-GB" dirty="0"/>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p:txBody>
          <a:bodyPr>
            <a:normAutofit lnSpcReduction="10000"/>
          </a:bodyPr>
          <a:lstStyle/>
          <a:p>
            <a:r>
              <a:rPr lang="sv-SE" dirty="0"/>
              <a:t>(2 ECTS, 50-60 h)</a:t>
            </a:r>
            <a:endParaRPr lang="de-AT" dirty="0"/>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DACA0077-EB8E-2151-6E16-5FC333AF20CC}"/>
              </a:ext>
            </a:extLst>
          </p:cNvPr>
          <p:cNvSpPr>
            <a:spLocks noGrp="1"/>
          </p:cNvSpPr>
          <p:nvPr>
            <p:ph type="title"/>
          </p:nvPr>
        </p:nvSpPr>
        <p:spPr/>
        <p:txBody>
          <a:bodyPr/>
          <a:lstStyle/>
          <a:p>
            <a:r>
              <a:rPr lang="de-DE" dirty="0" err="1"/>
              <a:t>Assignment</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endParaRPr lang="en-GB" dirty="0"/>
          </a:p>
          <a:p>
            <a:pPr marL="0" indent="0">
              <a:buNone/>
            </a:pPr>
            <a:r>
              <a:rPr lang="en-GB" dirty="0"/>
              <a:t>Identify the skills you need in a new company :</a:t>
            </a:r>
          </a:p>
          <a:p>
            <a:pPr marL="0" indent="0">
              <a:buNone/>
            </a:pPr>
            <a:endParaRPr lang="en-GB" dirty="0"/>
          </a:p>
          <a:p>
            <a:pPr lvl="1"/>
            <a:r>
              <a:rPr lang="en-GB" dirty="0"/>
              <a:t>List the skills, knowledge &amp; competences required </a:t>
            </a:r>
          </a:p>
          <a:p>
            <a:pPr lvl="1"/>
            <a:r>
              <a:rPr lang="en-GB" dirty="0"/>
              <a:t>Classify roles as ‘key’, ‘important’ or ‘desirable’.</a:t>
            </a:r>
          </a:p>
          <a:p>
            <a:pPr lvl="1"/>
            <a:r>
              <a:rPr lang="en-GB" dirty="0"/>
              <a:t>List the areas where professional help &amp; advice is needed.</a:t>
            </a:r>
          </a:p>
        </p:txBody>
      </p:sp>
    </p:spTree>
    <p:extLst>
      <p:ext uri="{BB962C8B-B14F-4D97-AF65-F5344CB8AC3E}">
        <p14:creationId xmlns:p14="http://schemas.microsoft.com/office/powerpoint/2010/main" val="2329372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a:effectLst/>
              </a:rPr>
              <a:t>Acknowledgments</a:t>
            </a:r>
            <a:endParaRPr lang="de-AT"/>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a:t>Part of the Education Material produced within the Erasmus+ Project: ENDORSE</a:t>
            </a:r>
          </a:p>
          <a:p>
            <a:pPr marL="0" indent="0">
              <a:buNone/>
            </a:pPr>
            <a:r>
              <a:rPr lang="en-GB" sz="1800"/>
              <a:t>Project Partners: </a:t>
            </a:r>
          </a:p>
          <a:p>
            <a:pPr marL="0" indent="0">
              <a:buNone/>
            </a:pPr>
            <a:endParaRPr lang="en-GB" sz="1800"/>
          </a:p>
          <a:p>
            <a:pPr marL="0" indent="0">
              <a:buNone/>
            </a:pPr>
            <a:endParaRPr lang="en-GB" sz="1800"/>
          </a:p>
          <a:p>
            <a:pPr marL="0" indent="0">
              <a:buNone/>
            </a:pPr>
            <a:r>
              <a:rPr lang="en-US" sz="1800" b="0" i="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a:solidFill>
                  <a:srgbClr val="D14500"/>
                </a:solidFill>
                <a:effectLst/>
                <a:latin typeface="Source Sans Pro" panose="020B0503030403020204" pitchFamily="34" charset="0"/>
                <a:hlinkClick r:id="rId2"/>
              </a:rPr>
              <a:t>CC BY-SA 4.0</a:t>
            </a:r>
            <a:endParaRPr lang="en-US" sz="1800" b="0" i="0" u="none" strike="noStrike">
              <a:solidFill>
                <a:srgbClr val="D14500"/>
              </a:solidFill>
              <a:effectLst/>
              <a:latin typeface="Source Sans Pro" panose="020B0503030403020204" pitchFamily="34" charset="0"/>
            </a:endParaRPr>
          </a:p>
          <a:p>
            <a:pPr marL="0" indent="0">
              <a:buNone/>
            </a:pPr>
            <a:endParaRPr lang="en-US" sz="1800">
              <a:solidFill>
                <a:srgbClr val="D14500"/>
              </a:solidFill>
              <a:latin typeface="Source Sans Pro" panose="020B0503030403020204" pitchFamily="34" charset="0"/>
            </a:endParaRPr>
          </a:p>
          <a:p>
            <a:pPr marL="0" indent="0">
              <a:buNone/>
            </a:pPr>
            <a:r>
              <a:rPr lang="en-US" sz="1800">
                <a:solidFill>
                  <a:srgbClr val="D14500"/>
                </a:solidFill>
                <a:latin typeface="Source Sans Pro" panose="020B0503030403020204" pitchFamily="34" charset="0"/>
              </a:rPr>
              <a:t>Logos of Partner Institutions and Erasmus+ are excepted. </a:t>
            </a:r>
          </a:p>
          <a:p>
            <a:pPr marL="0" indent="0">
              <a:buNone/>
            </a:pPr>
            <a:endParaRPr lang="en-US" sz="1800">
              <a:solidFill>
                <a:schemeClr val="tx1"/>
              </a:solidFill>
            </a:endParaRPr>
          </a:p>
          <a:p>
            <a:pPr marL="0" indent="0">
              <a:buNone/>
            </a:pPr>
            <a:r>
              <a:rPr lang="en-US" sz="1800">
                <a:solidFill>
                  <a:schemeClr val="tx1"/>
                </a:solidFill>
              </a:rPr>
              <a:t>Although we researched carefully there is still the possibility for mistakes – review the Material for your use cases. Please note that we are not responsible for the content of any linked site or any link contained in a linked site.</a:t>
            </a:r>
            <a:endParaRPr lang="en-GB" sz="1800">
              <a:solidFill>
                <a:schemeClr val="tx1"/>
              </a:solidFill>
            </a:endParaRPr>
          </a:p>
          <a:p>
            <a:pPr marL="0" indent="0">
              <a:buNone/>
            </a:pPr>
            <a:endParaRPr lang="en-GB" sz="180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5459" y="3708841"/>
            <a:ext cx="1054232" cy="368850"/>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8221" y="2645992"/>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6678" y="2456483"/>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2654" y="2564298"/>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58488" y="2436038"/>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28029" y="2409720"/>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75459" y="2553446"/>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1180905"/>
            <a:ext cx="7821386" cy="1426224"/>
          </a:xfrm>
          <a:noFill/>
        </p:spPr>
        <p:txBody>
          <a:bodyPr wrap="square" rtlCol="0">
            <a:spAutoFit/>
          </a:bodyPr>
          <a:lstStyle/>
          <a:p>
            <a:r>
              <a:rPr lang="en-US" dirty="0"/>
              <a:t>2.4  Navigating the entrepreneurial process </a:t>
            </a:r>
            <a:endParaRPr lang="en-GB" dirty="0"/>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r>
              <a:rPr lang="en-US"/>
              <a:t>2.4.1 Cost Revenue analysis </a:t>
            </a:r>
            <a:endParaRPr lang="en-US" dirty="0"/>
          </a:p>
          <a:p>
            <a:r>
              <a:rPr lang="en-US"/>
              <a:t>2.4.2 Financing  </a:t>
            </a:r>
            <a:endParaRPr lang="en-US">
              <a:cs typeface="Assistant"/>
            </a:endParaRPr>
          </a:p>
          <a:p>
            <a:r>
              <a:rPr lang="en-US" b="1"/>
              <a:t>2.4.3 </a:t>
            </a:r>
            <a:r>
              <a:rPr lang="en-US" b="1" dirty="0" err="1"/>
              <a:t>Organisation</a:t>
            </a:r>
            <a:r>
              <a:rPr lang="en-US" b="1" dirty="0"/>
              <a:t> and management </a:t>
            </a:r>
          </a:p>
          <a:p>
            <a:r>
              <a:rPr lang="en-US"/>
              <a:t>2.4.4  Marketing </a:t>
            </a:r>
            <a:endParaRPr lang="en-US">
              <a:cs typeface="Assistant"/>
            </a:endParaRPr>
          </a:p>
          <a:p>
            <a:endParaRPr lang="de-AT" dirty="0"/>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
        <p:nvSpPr>
          <p:cNvPr id="2" name="Sprechblase: rechteckig mit abgerundeten Ecken 1">
            <a:extLst>
              <a:ext uri="{FF2B5EF4-FFF2-40B4-BE49-F238E27FC236}">
                <a16:creationId xmlns:a16="http://schemas.microsoft.com/office/drawing/2014/main" id="{E75078C9-3627-BF08-2B95-F322AE544D65}"/>
              </a:ext>
            </a:extLst>
          </p:cNvPr>
          <p:cNvSpPr/>
          <p:nvPr/>
        </p:nvSpPr>
        <p:spPr>
          <a:xfrm>
            <a:off x="8452758" y="5186635"/>
            <a:ext cx="2906485" cy="1273629"/>
          </a:xfrm>
          <a:prstGeom prst="roundRect">
            <a:avLst/>
          </a:prstGeom>
          <a:solidFill>
            <a:schemeClr val="bg2"/>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2400" dirty="0">
                <a:solidFill>
                  <a:schemeClr val="tx1"/>
                </a:solidFill>
                <a:cs typeface="Assistant"/>
              </a:rPr>
              <a:t>People, </a:t>
            </a:r>
            <a:r>
              <a:rPr lang="de-DE" sz="2400" dirty="0" err="1">
                <a:solidFill>
                  <a:schemeClr val="tx1"/>
                </a:solidFill>
                <a:cs typeface="Assistant"/>
              </a:rPr>
              <a:t>people</a:t>
            </a:r>
            <a:r>
              <a:rPr lang="de-DE" sz="2400" dirty="0">
                <a:solidFill>
                  <a:schemeClr val="tx1"/>
                </a:solidFill>
                <a:cs typeface="Assistant"/>
              </a:rPr>
              <a:t>, </a:t>
            </a:r>
            <a:r>
              <a:rPr lang="de-DE" sz="2400" dirty="0" err="1">
                <a:solidFill>
                  <a:schemeClr val="tx1"/>
                </a:solidFill>
                <a:cs typeface="Assistant"/>
              </a:rPr>
              <a:t>people</a:t>
            </a:r>
            <a:endParaRPr lang="de-DE" sz="2400" dirty="0">
              <a:solidFill>
                <a:schemeClr val="tx1"/>
              </a:solidFill>
              <a:cs typeface="Assistant"/>
            </a:endParaRPr>
          </a:p>
        </p:txBody>
      </p:sp>
    </p:spTree>
    <p:extLst>
      <p:ext uri="{BB962C8B-B14F-4D97-AF65-F5344CB8AC3E}">
        <p14:creationId xmlns:p14="http://schemas.microsoft.com/office/powerpoint/2010/main" val="362094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5" name="Rectangle 33"/>
          <p:cNvSpPr>
            <a:spLocks noChangeArrowheads="1"/>
          </p:cNvSpPr>
          <p:nvPr/>
        </p:nvSpPr>
        <p:spPr bwMode="auto">
          <a:xfrm>
            <a:off x="1524001" y="2725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tLang="en-US">
              <a:latin typeface="Arial" pitchFamily="34" charset="0"/>
              <a:cs typeface="Arial" pitchFamily="34" charset="0"/>
            </a:endParaRPr>
          </a:p>
        </p:txBody>
      </p:sp>
      <p:sp>
        <p:nvSpPr>
          <p:cNvPr id="28" name="Titel 27">
            <a:extLst>
              <a:ext uri="{FF2B5EF4-FFF2-40B4-BE49-F238E27FC236}">
                <a16:creationId xmlns:a16="http://schemas.microsoft.com/office/drawing/2014/main" id="{0463BF04-C37E-B2A2-F3CA-AE3D247EC69B}"/>
              </a:ext>
            </a:extLst>
          </p:cNvPr>
          <p:cNvSpPr>
            <a:spLocks noGrp="1"/>
          </p:cNvSpPr>
          <p:nvPr>
            <p:ph type="title"/>
          </p:nvPr>
        </p:nvSpPr>
        <p:spPr/>
        <p:txBody>
          <a:bodyPr/>
          <a:lstStyle/>
          <a:p>
            <a:r>
              <a:rPr lang="de-DE" dirty="0"/>
              <a:t>Meeting </a:t>
            </a:r>
            <a:r>
              <a:rPr lang="de-DE" dirty="0" err="1"/>
              <a:t>the</a:t>
            </a:r>
            <a:r>
              <a:rPr lang="de-DE" dirty="0"/>
              <a:t> </a:t>
            </a:r>
            <a:r>
              <a:rPr lang="de-DE" dirty="0" err="1"/>
              <a:t>skills</a:t>
            </a:r>
            <a:r>
              <a:rPr lang="de-DE" dirty="0"/>
              <a:t> </a:t>
            </a:r>
            <a:r>
              <a:rPr lang="de-DE" dirty="0" err="1"/>
              <a:t>needs</a:t>
            </a:r>
            <a:endParaRPr lang="de-AT" dirty="0"/>
          </a:p>
        </p:txBody>
      </p:sp>
      <p:graphicFrame>
        <p:nvGraphicFramePr>
          <p:cNvPr id="22" name="Diagramm 21">
            <a:extLst>
              <a:ext uri="{FF2B5EF4-FFF2-40B4-BE49-F238E27FC236}">
                <a16:creationId xmlns:a16="http://schemas.microsoft.com/office/drawing/2014/main" id="{E6429F44-A6A4-FD0D-BF6A-12414965A256}"/>
              </a:ext>
            </a:extLst>
          </p:cNvPr>
          <p:cNvGraphicFramePr/>
          <p:nvPr>
            <p:extLst>
              <p:ext uri="{D42A27DB-BD31-4B8C-83A1-F6EECF244321}">
                <p14:modId xmlns:p14="http://schemas.microsoft.com/office/powerpoint/2010/main" val="2468849691"/>
              </p:ext>
            </p:extLst>
          </p:nvPr>
        </p:nvGraphicFramePr>
        <p:xfrm>
          <a:off x="468836" y="1342889"/>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Textfeld 28">
            <a:extLst>
              <a:ext uri="{FF2B5EF4-FFF2-40B4-BE49-F238E27FC236}">
                <a16:creationId xmlns:a16="http://schemas.microsoft.com/office/drawing/2014/main" id="{1FCE2996-8045-E45B-97BD-7F8429BB9EF6}"/>
              </a:ext>
            </a:extLst>
          </p:cNvPr>
          <p:cNvSpPr txBox="1"/>
          <p:nvPr/>
        </p:nvSpPr>
        <p:spPr>
          <a:xfrm>
            <a:off x="7737919" y="3219974"/>
            <a:ext cx="3842778" cy="1664495"/>
          </a:xfrm>
          <a:prstGeom prst="rect">
            <a:avLst/>
          </a:prstGeom>
          <a:noFill/>
        </p:spPr>
        <p:txBody>
          <a:bodyPr wrap="square">
            <a:spAutoFit/>
          </a:bodyPr>
          <a:lstStyle/>
          <a:p>
            <a:pPr marL="285750" indent="-285750">
              <a:lnSpc>
                <a:spcPct val="115000"/>
              </a:lnSpc>
              <a:buClr>
                <a:schemeClr val="tx2"/>
              </a:buClr>
              <a:buFont typeface="Arial" panose="020B0604020202020204" pitchFamily="34" charset="0"/>
              <a:buChar char="•"/>
            </a:pPr>
            <a:r>
              <a:rPr lang="en-GB" dirty="0">
                <a:ea typeface="Calibri"/>
                <a:cs typeface="Times New Roman"/>
              </a:rPr>
              <a:t>Key/important/desirable</a:t>
            </a:r>
          </a:p>
          <a:p>
            <a:pPr marL="285750" indent="-285750">
              <a:lnSpc>
                <a:spcPct val="115000"/>
              </a:lnSpc>
              <a:buClr>
                <a:schemeClr val="tx2"/>
              </a:buClr>
              <a:buFont typeface="Arial" panose="020B0604020202020204" pitchFamily="34" charset="0"/>
              <a:buChar char="•"/>
            </a:pPr>
            <a:r>
              <a:rPr lang="en-GB" dirty="0">
                <a:ea typeface="Calibri"/>
                <a:cs typeface="Times New Roman"/>
              </a:rPr>
              <a:t>Full/part-time</a:t>
            </a:r>
          </a:p>
          <a:p>
            <a:pPr marL="285750" indent="-285750">
              <a:lnSpc>
                <a:spcPct val="115000"/>
              </a:lnSpc>
              <a:buClr>
                <a:schemeClr val="tx2"/>
              </a:buClr>
              <a:buFont typeface="Arial" panose="020B0604020202020204" pitchFamily="34" charset="0"/>
              <a:buChar char="•"/>
            </a:pPr>
            <a:r>
              <a:rPr lang="en-GB" dirty="0">
                <a:ea typeface="Calibri"/>
                <a:cs typeface="Times New Roman"/>
              </a:rPr>
              <a:t>Regular hours/shift work</a:t>
            </a:r>
          </a:p>
          <a:p>
            <a:pPr marL="285750" indent="-285750">
              <a:lnSpc>
                <a:spcPct val="115000"/>
              </a:lnSpc>
              <a:buClr>
                <a:schemeClr val="tx2"/>
              </a:buClr>
              <a:buFont typeface="Arial" panose="020B0604020202020204" pitchFamily="34" charset="0"/>
              <a:buChar char="•"/>
            </a:pPr>
            <a:r>
              <a:rPr lang="en-GB" dirty="0">
                <a:ea typeface="Calibri"/>
                <a:cs typeface="Times New Roman"/>
              </a:rPr>
              <a:t>Fixed wage/salary commission/piece-work</a:t>
            </a:r>
          </a:p>
        </p:txBody>
      </p:sp>
    </p:spTree>
    <p:extLst>
      <p:ext uri="{BB962C8B-B14F-4D97-AF65-F5344CB8AC3E}">
        <p14:creationId xmlns:p14="http://schemas.microsoft.com/office/powerpoint/2010/main" val="1229663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0EED8EE4-C5C9-1009-842C-2CA114CB17F9}"/>
              </a:ext>
            </a:extLst>
          </p:cNvPr>
          <p:cNvSpPr>
            <a:spLocks noGrp="1"/>
          </p:cNvSpPr>
          <p:nvPr>
            <p:ph type="title"/>
          </p:nvPr>
        </p:nvSpPr>
        <p:spPr/>
        <p:txBody>
          <a:bodyPr/>
          <a:lstStyle/>
          <a:p>
            <a:r>
              <a:rPr lang="de-DE" dirty="0"/>
              <a:t>Person </a:t>
            </a:r>
            <a:r>
              <a:rPr lang="de-DE" dirty="0" err="1"/>
              <a:t>specification</a:t>
            </a:r>
            <a:endParaRPr lang="de-AT" dirty="0"/>
          </a:p>
        </p:txBody>
      </p:sp>
      <p:sp>
        <p:nvSpPr>
          <p:cNvPr id="5" name="Content Placeholder 4"/>
          <p:cNvSpPr>
            <a:spLocks noGrp="1"/>
          </p:cNvSpPr>
          <p:nvPr>
            <p:ph idx="1"/>
          </p:nvPr>
        </p:nvSpPr>
        <p:spPr>
          <a:xfrm>
            <a:off x="1268186" y="1825625"/>
            <a:ext cx="10085614" cy="4351338"/>
          </a:xfrm>
        </p:spPr>
        <p:txBody>
          <a:bodyPr>
            <a:noAutofit/>
          </a:bodyPr>
          <a:lstStyle/>
          <a:p>
            <a:pPr lvl="0"/>
            <a:r>
              <a:rPr lang="en-US" dirty="0"/>
              <a:t>Educational attainment</a:t>
            </a:r>
            <a:endParaRPr lang="en-GB" dirty="0"/>
          </a:p>
          <a:p>
            <a:pPr lvl="0"/>
            <a:r>
              <a:rPr lang="en-US" dirty="0"/>
              <a:t>Experience – e.g. retail sales </a:t>
            </a:r>
            <a:endParaRPr lang="en-GB" dirty="0"/>
          </a:p>
          <a:p>
            <a:pPr lvl="0"/>
            <a:r>
              <a:rPr lang="en-US" dirty="0"/>
              <a:t>Knowledge – e.g. marketing</a:t>
            </a:r>
            <a:endParaRPr lang="en-GB" dirty="0"/>
          </a:p>
          <a:p>
            <a:r>
              <a:rPr lang="en-GB" dirty="0"/>
              <a:t>Skills/abilities – e.g. team-working</a:t>
            </a:r>
          </a:p>
          <a:p>
            <a:pPr lvl="0"/>
            <a:r>
              <a:rPr lang="en-US" dirty="0"/>
              <a:t>Personal attributes – e.g. flexibility </a:t>
            </a:r>
            <a:endParaRPr lang="en-GB" dirty="0"/>
          </a:p>
          <a:p>
            <a:r>
              <a:rPr lang="en-US" dirty="0"/>
              <a:t>Personal characteristics – e.g. friendly </a:t>
            </a:r>
            <a:endParaRPr lang="en-GB" dirty="0"/>
          </a:p>
          <a:p>
            <a:r>
              <a:rPr lang="en-GB" dirty="0"/>
              <a:t>Personal circumstances – e.g. able to work evenings</a:t>
            </a:r>
          </a:p>
        </p:txBody>
      </p:sp>
    </p:spTree>
    <p:extLst>
      <p:ext uri="{BB962C8B-B14F-4D97-AF65-F5344CB8AC3E}">
        <p14:creationId xmlns:p14="http://schemas.microsoft.com/office/powerpoint/2010/main" val="2071330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6DAC170-A2A8-8B35-ECCD-4701BFAF6733}"/>
              </a:ext>
            </a:extLst>
          </p:cNvPr>
          <p:cNvSpPr>
            <a:spLocks noGrp="1"/>
          </p:cNvSpPr>
          <p:nvPr>
            <p:ph type="title"/>
          </p:nvPr>
        </p:nvSpPr>
        <p:spPr/>
        <p:txBody>
          <a:bodyPr/>
          <a:lstStyle/>
          <a:p>
            <a:r>
              <a:rPr lang="de-DE" dirty="0"/>
              <a:t>Professional </a:t>
            </a:r>
            <a:r>
              <a:rPr lang="de-DE" dirty="0" err="1"/>
              <a:t>advisors</a:t>
            </a:r>
            <a:endParaRPr lang="de-AT" dirty="0"/>
          </a:p>
        </p:txBody>
      </p:sp>
      <p:sp>
        <p:nvSpPr>
          <p:cNvPr id="5" name="Content Placeholder 4"/>
          <p:cNvSpPr>
            <a:spLocks noGrp="1"/>
          </p:cNvSpPr>
          <p:nvPr>
            <p:ph idx="1"/>
          </p:nvPr>
        </p:nvSpPr>
        <p:spPr>
          <a:xfrm>
            <a:off x="1268186" y="1825625"/>
            <a:ext cx="10085614" cy="4351338"/>
          </a:xfrm>
        </p:spPr>
        <p:txBody>
          <a:bodyPr>
            <a:noAutofit/>
          </a:bodyPr>
          <a:lstStyle/>
          <a:p>
            <a:pPr lvl="0"/>
            <a:r>
              <a:rPr lang="en-GB" dirty="0"/>
              <a:t>Accountants</a:t>
            </a:r>
          </a:p>
          <a:p>
            <a:pPr lvl="0"/>
            <a:r>
              <a:rPr lang="en-GB" dirty="0"/>
              <a:t>Lawyers/attorneys</a:t>
            </a:r>
          </a:p>
          <a:p>
            <a:pPr lvl="0"/>
            <a:r>
              <a:rPr lang="en-GB" dirty="0"/>
              <a:t>Business consultants</a:t>
            </a:r>
          </a:p>
          <a:p>
            <a:pPr lvl="0"/>
            <a:r>
              <a:rPr lang="en-GB" dirty="0"/>
              <a:t>Board of Directors</a:t>
            </a:r>
          </a:p>
          <a:p>
            <a:pPr lvl="0"/>
            <a:r>
              <a:rPr lang="en-GB" dirty="0"/>
              <a:t>Equity investors</a:t>
            </a:r>
          </a:p>
          <a:p>
            <a:pPr lvl="0"/>
            <a:r>
              <a:rPr lang="en-GB" dirty="0"/>
              <a:t>Other partners</a:t>
            </a:r>
          </a:p>
        </p:txBody>
      </p:sp>
    </p:spTree>
    <p:extLst>
      <p:ext uri="{BB962C8B-B14F-4D97-AF65-F5344CB8AC3E}">
        <p14:creationId xmlns:p14="http://schemas.microsoft.com/office/powerpoint/2010/main" val="3543819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312283" y="1130378"/>
            <a:ext cx="2880320" cy="2015936"/>
          </a:xfrm>
          <a:prstGeom prst="rect">
            <a:avLst/>
          </a:prstGeom>
          <a:noFill/>
        </p:spPr>
        <p:txBody>
          <a:bodyPr wrap="square" rtlCol="0">
            <a:spAutoFit/>
          </a:bodyPr>
          <a:lstStyle/>
          <a:p>
            <a:r>
              <a:rPr lang="en-GB" sz="2000" b="1" dirty="0">
                <a:solidFill>
                  <a:schemeClr val="tx2"/>
                </a:solidFill>
              </a:rPr>
              <a:t>Phase 1</a:t>
            </a:r>
          </a:p>
          <a:p>
            <a:pPr>
              <a:spcAft>
                <a:spcPts val="600"/>
              </a:spcAft>
            </a:pPr>
            <a:r>
              <a:rPr lang="en-GB" sz="2000" b="1" dirty="0">
                <a:solidFill>
                  <a:schemeClr val="tx2"/>
                </a:solidFill>
              </a:rPr>
              <a:t>Testing</a:t>
            </a:r>
          </a:p>
          <a:p>
            <a:pPr marL="285750" indent="-285750">
              <a:buClr>
                <a:schemeClr val="tx2"/>
              </a:buClr>
              <a:buFont typeface="Wingdings" panose="05000000000000000000" pitchFamily="2" charset="2"/>
              <a:buChar char="Ø"/>
            </a:pPr>
            <a:r>
              <a:rPr lang="en-GB" sz="2000" b="1" dirty="0">
                <a:solidFill>
                  <a:schemeClr val="bg1">
                    <a:lumMod val="50000"/>
                  </a:schemeClr>
                </a:solidFill>
              </a:rPr>
              <a:t>Polite</a:t>
            </a:r>
          </a:p>
          <a:p>
            <a:pPr marL="285750" indent="-285750">
              <a:buClr>
                <a:schemeClr val="tx2"/>
              </a:buClr>
              <a:buFont typeface="Wingdings" panose="05000000000000000000" pitchFamily="2" charset="2"/>
              <a:buChar char="Ø"/>
            </a:pPr>
            <a:r>
              <a:rPr lang="en-GB" sz="2000" b="1" dirty="0">
                <a:solidFill>
                  <a:schemeClr val="bg1">
                    <a:lumMod val="50000"/>
                  </a:schemeClr>
                </a:solidFill>
              </a:rPr>
              <a:t>Impersonal</a:t>
            </a:r>
          </a:p>
          <a:p>
            <a:pPr marL="285750" indent="-285750">
              <a:buClr>
                <a:schemeClr val="tx2"/>
              </a:buClr>
              <a:buFont typeface="Wingdings" panose="05000000000000000000" pitchFamily="2" charset="2"/>
              <a:buChar char="Ø"/>
            </a:pPr>
            <a:r>
              <a:rPr lang="en-GB" sz="2000" b="1" dirty="0">
                <a:solidFill>
                  <a:schemeClr val="bg1">
                    <a:lumMod val="50000"/>
                  </a:schemeClr>
                </a:solidFill>
              </a:rPr>
              <a:t>Watchful</a:t>
            </a:r>
          </a:p>
          <a:p>
            <a:pPr marL="285750" indent="-285750">
              <a:buClr>
                <a:schemeClr val="tx2"/>
              </a:buClr>
              <a:buFont typeface="Wingdings" panose="05000000000000000000" pitchFamily="2" charset="2"/>
              <a:buChar char="Ø"/>
            </a:pPr>
            <a:r>
              <a:rPr lang="en-GB" sz="2000" b="1" dirty="0">
                <a:solidFill>
                  <a:schemeClr val="bg1">
                    <a:lumMod val="50000"/>
                  </a:schemeClr>
                </a:solidFill>
              </a:rPr>
              <a:t>Guarded</a:t>
            </a:r>
          </a:p>
        </p:txBody>
      </p:sp>
      <p:sp>
        <p:nvSpPr>
          <p:cNvPr id="8" name="TextBox 7"/>
          <p:cNvSpPr txBox="1"/>
          <p:nvPr/>
        </p:nvSpPr>
        <p:spPr>
          <a:xfrm>
            <a:off x="7104112" y="4201632"/>
            <a:ext cx="2880320" cy="2323713"/>
          </a:xfrm>
          <a:prstGeom prst="rect">
            <a:avLst/>
          </a:prstGeom>
          <a:noFill/>
        </p:spPr>
        <p:txBody>
          <a:bodyPr wrap="square" rtlCol="0">
            <a:spAutoFit/>
          </a:bodyPr>
          <a:lstStyle/>
          <a:p>
            <a:r>
              <a:rPr lang="en-GB" sz="2000" b="1" dirty="0">
                <a:solidFill>
                  <a:schemeClr val="tx2"/>
                </a:solidFill>
              </a:rPr>
              <a:t>Phase 2</a:t>
            </a:r>
          </a:p>
          <a:p>
            <a:pPr>
              <a:spcAft>
                <a:spcPts val="600"/>
              </a:spcAft>
            </a:pPr>
            <a:r>
              <a:rPr lang="en-GB" sz="2000" b="1" dirty="0">
                <a:solidFill>
                  <a:schemeClr val="tx2"/>
                </a:solidFill>
              </a:rPr>
              <a:t>Infighting</a:t>
            </a:r>
          </a:p>
          <a:p>
            <a:pPr marL="285750" indent="-285750">
              <a:buClr>
                <a:schemeClr val="tx2"/>
              </a:buClr>
              <a:buFont typeface="Wingdings" panose="05000000000000000000" pitchFamily="2" charset="2"/>
              <a:buChar char="Ø"/>
            </a:pPr>
            <a:r>
              <a:rPr lang="en-GB" sz="2000" b="1" dirty="0">
                <a:solidFill>
                  <a:schemeClr val="bg1">
                    <a:lumMod val="50000"/>
                  </a:schemeClr>
                </a:solidFill>
              </a:rPr>
              <a:t>Controlling conflict</a:t>
            </a:r>
          </a:p>
          <a:p>
            <a:pPr marL="285750" indent="-285750">
              <a:buClr>
                <a:schemeClr val="tx2"/>
              </a:buClr>
              <a:buFont typeface="Wingdings" panose="05000000000000000000" pitchFamily="2" charset="2"/>
              <a:buChar char="Ø"/>
            </a:pPr>
            <a:r>
              <a:rPr lang="en-GB" sz="2000" b="1" dirty="0">
                <a:solidFill>
                  <a:schemeClr val="bg1">
                    <a:lumMod val="50000"/>
                  </a:schemeClr>
                </a:solidFill>
              </a:rPr>
              <a:t>Controlling people</a:t>
            </a:r>
          </a:p>
          <a:p>
            <a:pPr marL="285750" indent="-285750">
              <a:buClr>
                <a:schemeClr val="tx2"/>
              </a:buClr>
              <a:buFont typeface="Wingdings" panose="05000000000000000000" pitchFamily="2" charset="2"/>
              <a:buChar char="Ø"/>
            </a:pPr>
            <a:r>
              <a:rPr lang="en-GB" sz="2000" b="1" dirty="0">
                <a:solidFill>
                  <a:schemeClr val="bg1">
                    <a:lumMod val="50000"/>
                  </a:schemeClr>
                </a:solidFill>
              </a:rPr>
              <a:t>Opting out</a:t>
            </a:r>
          </a:p>
          <a:p>
            <a:pPr marL="285750" indent="-285750">
              <a:buClr>
                <a:schemeClr val="tx2"/>
              </a:buClr>
              <a:buFont typeface="Wingdings" panose="05000000000000000000" pitchFamily="2" charset="2"/>
              <a:buChar char="Ø"/>
            </a:pPr>
            <a:r>
              <a:rPr lang="en-GB" sz="2000" b="1" dirty="0">
                <a:solidFill>
                  <a:schemeClr val="bg1">
                    <a:lumMod val="50000"/>
                  </a:schemeClr>
                </a:solidFill>
              </a:rPr>
              <a:t>Difficulties</a:t>
            </a:r>
          </a:p>
          <a:p>
            <a:pPr marL="285750" indent="-285750">
              <a:buClr>
                <a:schemeClr val="tx2"/>
              </a:buClr>
              <a:buFont typeface="Wingdings" panose="05000000000000000000" pitchFamily="2" charset="2"/>
              <a:buChar char="Ø"/>
            </a:pPr>
            <a:r>
              <a:rPr lang="en-GB" sz="2000" b="1" dirty="0">
                <a:solidFill>
                  <a:schemeClr val="bg1">
                    <a:lumMod val="50000"/>
                  </a:schemeClr>
                </a:solidFill>
              </a:rPr>
              <a:t>Feeling stuck</a:t>
            </a:r>
          </a:p>
        </p:txBody>
      </p:sp>
      <p:sp>
        <p:nvSpPr>
          <p:cNvPr id="7" name="TextBox 6"/>
          <p:cNvSpPr txBox="1"/>
          <p:nvPr/>
        </p:nvSpPr>
        <p:spPr>
          <a:xfrm>
            <a:off x="1339704" y="3981460"/>
            <a:ext cx="3748185" cy="2015936"/>
          </a:xfrm>
          <a:prstGeom prst="rect">
            <a:avLst/>
          </a:prstGeom>
          <a:noFill/>
        </p:spPr>
        <p:txBody>
          <a:bodyPr wrap="square" rtlCol="0">
            <a:spAutoFit/>
          </a:bodyPr>
          <a:lstStyle/>
          <a:p>
            <a:r>
              <a:rPr lang="en-GB" sz="2000" b="1" dirty="0">
                <a:solidFill>
                  <a:schemeClr val="tx2"/>
                </a:solidFill>
              </a:rPr>
              <a:t>Phase 3</a:t>
            </a:r>
          </a:p>
          <a:p>
            <a:pPr>
              <a:spcAft>
                <a:spcPts val="600"/>
              </a:spcAft>
            </a:pPr>
            <a:r>
              <a:rPr lang="en-GB" sz="2000" b="1" dirty="0">
                <a:solidFill>
                  <a:schemeClr val="tx2"/>
                </a:solidFill>
              </a:rPr>
              <a:t>Getting organized</a:t>
            </a:r>
          </a:p>
          <a:p>
            <a:pPr marL="285750" indent="-285750">
              <a:buClr>
                <a:schemeClr val="tx2"/>
              </a:buClr>
              <a:buFont typeface="Wingdings" panose="05000000000000000000" pitchFamily="2" charset="2"/>
              <a:buChar char="Ø"/>
            </a:pPr>
            <a:r>
              <a:rPr lang="en-GB" sz="2000" b="1" dirty="0">
                <a:solidFill>
                  <a:schemeClr val="bg1">
                    <a:lumMod val="50000"/>
                  </a:schemeClr>
                </a:solidFill>
              </a:rPr>
              <a:t>Developing skills</a:t>
            </a:r>
          </a:p>
          <a:p>
            <a:pPr marL="285750" indent="-285750">
              <a:buClr>
                <a:schemeClr val="tx2"/>
              </a:buClr>
              <a:buFont typeface="Wingdings" panose="05000000000000000000" pitchFamily="2" charset="2"/>
              <a:buChar char="Ø"/>
            </a:pPr>
            <a:r>
              <a:rPr lang="en-GB" sz="2000" b="1" dirty="0">
                <a:solidFill>
                  <a:schemeClr val="bg1">
                    <a:lumMod val="50000"/>
                  </a:schemeClr>
                </a:solidFill>
              </a:rPr>
              <a:t>Establishing procedures</a:t>
            </a:r>
          </a:p>
          <a:p>
            <a:pPr marL="285750" indent="-285750">
              <a:buClr>
                <a:schemeClr val="tx2"/>
              </a:buClr>
              <a:buFont typeface="Wingdings" panose="05000000000000000000" pitchFamily="2" charset="2"/>
              <a:buChar char="Ø"/>
            </a:pPr>
            <a:r>
              <a:rPr lang="en-GB" sz="2000" b="1" dirty="0">
                <a:solidFill>
                  <a:schemeClr val="bg1">
                    <a:lumMod val="50000"/>
                  </a:schemeClr>
                </a:solidFill>
              </a:rPr>
              <a:t>Giving feedback</a:t>
            </a:r>
          </a:p>
          <a:p>
            <a:pPr marL="285750" indent="-285750">
              <a:buClr>
                <a:schemeClr val="tx2"/>
              </a:buClr>
              <a:buFont typeface="Wingdings" panose="05000000000000000000" pitchFamily="2" charset="2"/>
              <a:buChar char="Ø"/>
            </a:pPr>
            <a:r>
              <a:rPr lang="en-GB" sz="2000" b="1" dirty="0">
                <a:solidFill>
                  <a:schemeClr val="bg1">
                    <a:lumMod val="50000"/>
                  </a:schemeClr>
                </a:solidFill>
              </a:rPr>
              <a:t>Confronting issues</a:t>
            </a:r>
          </a:p>
        </p:txBody>
      </p:sp>
      <p:sp>
        <p:nvSpPr>
          <p:cNvPr id="6" name="TextBox 5"/>
          <p:cNvSpPr txBox="1"/>
          <p:nvPr/>
        </p:nvSpPr>
        <p:spPr>
          <a:xfrm>
            <a:off x="1538771" y="1066257"/>
            <a:ext cx="2880320" cy="2323713"/>
          </a:xfrm>
          <a:prstGeom prst="rect">
            <a:avLst/>
          </a:prstGeom>
          <a:noFill/>
        </p:spPr>
        <p:txBody>
          <a:bodyPr wrap="square" rtlCol="0">
            <a:spAutoFit/>
          </a:bodyPr>
          <a:lstStyle/>
          <a:p>
            <a:r>
              <a:rPr lang="en-GB" sz="2000" b="1" dirty="0">
                <a:solidFill>
                  <a:schemeClr val="tx2"/>
                </a:solidFill>
              </a:rPr>
              <a:t>Phase 4</a:t>
            </a:r>
          </a:p>
          <a:p>
            <a:pPr>
              <a:spcAft>
                <a:spcPts val="600"/>
              </a:spcAft>
            </a:pPr>
            <a:r>
              <a:rPr lang="en-GB" sz="2000" b="1" dirty="0">
                <a:solidFill>
                  <a:schemeClr val="tx2"/>
                </a:solidFill>
              </a:rPr>
              <a:t>Mature effectiveness</a:t>
            </a:r>
          </a:p>
          <a:p>
            <a:pPr marL="285750" indent="-285750">
              <a:buClr>
                <a:schemeClr val="tx2"/>
              </a:buClr>
              <a:buFont typeface="Wingdings" panose="05000000000000000000" pitchFamily="2" charset="2"/>
              <a:buChar char="Ø"/>
            </a:pPr>
            <a:r>
              <a:rPr lang="en-GB" sz="2000" b="1" dirty="0">
                <a:solidFill>
                  <a:schemeClr val="bg1">
                    <a:lumMod val="50000"/>
                  </a:schemeClr>
                </a:solidFill>
              </a:rPr>
              <a:t>Resourceful</a:t>
            </a:r>
          </a:p>
          <a:p>
            <a:pPr marL="285750" indent="-285750">
              <a:buClr>
                <a:schemeClr val="tx2"/>
              </a:buClr>
              <a:buFont typeface="Wingdings" panose="05000000000000000000" pitchFamily="2" charset="2"/>
              <a:buChar char="Ø"/>
            </a:pPr>
            <a:r>
              <a:rPr lang="en-GB" sz="2000" b="1" dirty="0">
                <a:solidFill>
                  <a:schemeClr val="bg1">
                    <a:lumMod val="50000"/>
                  </a:schemeClr>
                </a:solidFill>
              </a:rPr>
              <a:t>Flexible</a:t>
            </a:r>
          </a:p>
          <a:p>
            <a:pPr marL="285750" indent="-285750">
              <a:buClr>
                <a:schemeClr val="tx2"/>
              </a:buClr>
              <a:buFont typeface="Wingdings" panose="05000000000000000000" pitchFamily="2" charset="2"/>
              <a:buChar char="Ø"/>
            </a:pPr>
            <a:r>
              <a:rPr lang="en-GB" sz="2000" b="1" dirty="0">
                <a:solidFill>
                  <a:schemeClr val="bg1">
                    <a:lumMod val="50000"/>
                  </a:schemeClr>
                </a:solidFill>
              </a:rPr>
              <a:t>Open</a:t>
            </a:r>
          </a:p>
          <a:p>
            <a:pPr marL="285750" indent="-285750">
              <a:buClr>
                <a:schemeClr val="tx2"/>
              </a:buClr>
              <a:buFont typeface="Wingdings" panose="05000000000000000000" pitchFamily="2" charset="2"/>
              <a:buChar char="Ø"/>
            </a:pPr>
            <a:r>
              <a:rPr lang="en-GB" sz="2000" b="1" dirty="0">
                <a:solidFill>
                  <a:schemeClr val="bg1">
                    <a:lumMod val="50000"/>
                  </a:schemeClr>
                </a:solidFill>
              </a:rPr>
              <a:t>Effective</a:t>
            </a:r>
          </a:p>
          <a:p>
            <a:pPr marL="285750" indent="-285750">
              <a:buClr>
                <a:schemeClr val="tx2"/>
              </a:buClr>
              <a:buFont typeface="Wingdings" panose="05000000000000000000" pitchFamily="2" charset="2"/>
              <a:buChar char="Ø"/>
            </a:pPr>
            <a:r>
              <a:rPr lang="en-GB" sz="2000" b="1" dirty="0">
                <a:solidFill>
                  <a:schemeClr val="bg1">
                    <a:lumMod val="50000"/>
                  </a:schemeClr>
                </a:solidFill>
              </a:rPr>
              <a:t>Close &amp; supportive</a:t>
            </a:r>
          </a:p>
        </p:txBody>
      </p:sp>
      <p:sp>
        <p:nvSpPr>
          <p:cNvPr id="3" name="Title 2"/>
          <p:cNvSpPr txBox="1">
            <a:spLocks/>
          </p:cNvSpPr>
          <p:nvPr/>
        </p:nvSpPr>
        <p:spPr>
          <a:xfrm>
            <a:off x="1981200" y="-27384"/>
            <a:ext cx="8229600" cy="887988"/>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b="0" dirty="0">
                <a:effectLst/>
                <a:latin typeface="+mj-lt"/>
              </a:rPr>
              <a:t>Developing the venture team</a:t>
            </a:r>
          </a:p>
        </p:txBody>
      </p:sp>
      <p:sp>
        <p:nvSpPr>
          <p:cNvPr id="2" name="Slide Number Placeholder 1"/>
          <p:cNvSpPr>
            <a:spLocks noGrp="1"/>
          </p:cNvSpPr>
          <p:nvPr>
            <p:ph type="sldNum" sz="quarter" idx="12"/>
          </p:nvPr>
        </p:nvSpPr>
        <p:spPr/>
        <p:txBody>
          <a:bodyPr/>
          <a:lstStyle/>
          <a:p>
            <a:fld id="{C3F65BB1-9206-4D7F-97F9-47DCC7DC6334}" type="slidenum">
              <a:rPr lang="en-GB" smtClean="0"/>
              <a:pPr/>
              <a:t>6</a:t>
            </a:fld>
            <a:endParaRPr lang="en-GB" dirty="0"/>
          </a:p>
        </p:txBody>
      </p:sp>
    </p:spTree>
    <p:extLst>
      <p:ext uri="{BB962C8B-B14F-4D97-AF65-F5344CB8AC3E}">
        <p14:creationId xmlns:p14="http://schemas.microsoft.com/office/powerpoint/2010/main" val="288120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pieren 21">
            <a:extLst>
              <a:ext uri="{FF2B5EF4-FFF2-40B4-BE49-F238E27FC236}">
                <a16:creationId xmlns:a16="http://schemas.microsoft.com/office/drawing/2014/main" id="{2508D430-11F1-7CFF-706B-446831D2795A}"/>
              </a:ext>
            </a:extLst>
          </p:cNvPr>
          <p:cNvGrpSpPr/>
          <p:nvPr/>
        </p:nvGrpSpPr>
        <p:grpSpPr>
          <a:xfrm>
            <a:off x="2877233" y="1374806"/>
            <a:ext cx="6437535" cy="5285849"/>
            <a:chOff x="2915478" y="1374806"/>
            <a:chExt cx="6437535" cy="5285849"/>
          </a:xfrm>
        </p:grpSpPr>
        <p:sp>
          <p:nvSpPr>
            <p:cNvPr id="10" name="Freihandform: Form 9">
              <a:extLst>
                <a:ext uri="{FF2B5EF4-FFF2-40B4-BE49-F238E27FC236}">
                  <a16:creationId xmlns:a16="http://schemas.microsoft.com/office/drawing/2014/main" id="{085D627C-69EA-91AE-C812-7AE19DCDFDFB}"/>
                </a:ext>
              </a:extLst>
            </p:cNvPr>
            <p:cNvSpPr/>
            <p:nvPr/>
          </p:nvSpPr>
          <p:spPr>
            <a:xfrm>
              <a:off x="6297225" y="4163331"/>
              <a:ext cx="3055788" cy="2497324"/>
            </a:xfrm>
            <a:custGeom>
              <a:avLst/>
              <a:gdLst>
                <a:gd name="connsiteX0" fmla="*/ 0 w 2676821"/>
                <a:gd name="connsiteY0" fmla="*/ 173397 h 1733973"/>
                <a:gd name="connsiteX1" fmla="*/ 173397 w 2676821"/>
                <a:gd name="connsiteY1" fmla="*/ 0 h 1733973"/>
                <a:gd name="connsiteX2" fmla="*/ 2503424 w 2676821"/>
                <a:gd name="connsiteY2" fmla="*/ 0 h 1733973"/>
                <a:gd name="connsiteX3" fmla="*/ 2676821 w 2676821"/>
                <a:gd name="connsiteY3" fmla="*/ 173397 h 1733973"/>
                <a:gd name="connsiteX4" fmla="*/ 2676821 w 2676821"/>
                <a:gd name="connsiteY4" fmla="*/ 1560576 h 1733973"/>
                <a:gd name="connsiteX5" fmla="*/ 2503424 w 2676821"/>
                <a:gd name="connsiteY5" fmla="*/ 1733973 h 1733973"/>
                <a:gd name="connsiteX6" fmla="*/ 173397 w 2676821"/>
                <a:gd name="connsiteY6" fmla="*/ 1733973 h 1733973"/>
                <a:gd name="connsiteX7" fmla="*/ 0 w 2676821"/>
                <a:gd name="connsiteY7" fmla="*/ 1560576 h 1733973"/>
                <a:gd name="connsiteX8" fmla="*/ 0 w 2676821"/>
                <a:gd name="connsiteY8" fmla="*/ 173397 h 173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6821" h="1733973">
                  <a:moveTo>
                    <a:pt x="0" y="173397"/>
                  </a:moveTo>
                  <a:cubicBezTo>
                    <a:pt x="0" y="77632"/>
                    <a:pt x="77632" y="0"/>
                    <a:pt x="173397" y="0"/>
                  </a:cubicBezTo>
                  <a:lnTo>
                    <a:pt x="2503424" y="0"/>
                  </a:lnTo>
                  <a:cubicBezTo>
                    <a:pt x="2599189" y="0"/>
                    <a:pt x="2676821" y="77632"/>
                    <a:pt x="2676821" y="173397"/>
                  </a:cubicBezTo>
                  <a:lnTo>
                    <a:pt x="2676821" y="1560576"/>
                  </a:lnTo>
                  <a:cubicBezTo>
                    <a:pt x="2676821" y="1656341"/>
                    <a:pt x="2599189" y="1733973"/>
                    <a:pt x="2503424" y="1733973"/>
                  </a:cubicBezTo>
                  <a:lnTo>
                    <a:pt x="173397" y="1733973"/>
                  </a:lnTo>
                  <a:cubicBezTo>
                    <a:pt x="77632" y="1733973"/>
                    <a:pt x="0" y="1656341"/>
                    <a:pt x="0" y="1560576"/>
                  </a:cubicBezTo>
                  <a:lnTo>
                    <a:pt x="0" y="17339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4476" tIns="524923" rIns="91430" bIns="91430" numCol="1" spcCol="1270" anchor="b" anchorCtr="0">
              <a:noAutofit/>
            </a:bodyPr>
            <a:lstStyle/>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Giving feedback</a:t>
              </a:r>
            </a:p>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Confronting issues</a:t>
              </a:r>
              <a:endParaRPr lang="en-GB" sz="1400" b="0" kern="1200" dirty="0">
                <a:solidFill>
                  <a:schemeClr val="tx1"/>
                </a:solidFill>
                <a:latin typeface="+mn-lt"/>
              </a:endParaRPr>
            </a:p>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Developing skills</a:t>
              </a:r>
            </a:p>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Establishing procedures</a:t>
              </a:r>
            </a:p>
          </p:txBody>
        </p:sp>
        <p:sp>
          <p:nvSpPr>
            <p:cNvPr id="11" name="Freihandform: Form 10">
              <a:extLst>
                <a:ext uri="{FF2B5EF4-FFF2-40B4-BE49-F238E27FC236}">
                  <a16:creationId xmlns:a16="http://schemas.microsoft.com/office/drawing/2014/main" id="{CC6EBDB3-96E9-5B7D-8ECC-37FCABEC3869}"/>
                </a:ext>
              </a:extLst>
            </p:cNvPr>
            <p:cNvSpPr/>
            <p:nvPr/>
          </p:nvSpPr>
          <p:spPr>
            <a:xfrm>
              <a:off x="2915478" y="4163331"/>
              <a:ext cx="3055788" cy="2497324"/>
            </a:xfrm>
            <a:custGeom>
              <a:avLst/>
              <a:gdLst>
                <a:gd name="connsiteX0" fmla="*/ 0 w 2676821"/>
                <a:gd name="connsiteY0" fmla="*/ 173397 h 1733973"/>
                <a:gd name="connsiteX1" fmla="*/ 173397 w 2676821"/>
                <a:gd name="connsiteY1" fmla="*/ 0 h 1733973"/>
                <a:gd name="connsiteX2" fmla="*/ 2503424 w 2676821"/>
                <a:gd name="connsiteY2" fmla="*/ 0 h 1733973"/>
                <a:gd name="connsiteX3" fmla="*/ 2676821 w 2676821"/>
                <a:gd name="connsiteY3" fmla="*/ 173397 h 1733973"/>
                <a:gd name="connsiteX4" fmla="*/ 2676821 w 2676821"/>
                <a:gd name="connsiteY4" fmla="*/ 1560576 h 1733973"/>
                <a:gd name="connsiteX5" fmla="*/ 2503424 w 2676821"/>
                <a:gd name="connsiteY5" fmla="*/ 1733973 h 1733973"/>
                <a:gd name="connsiteX6" fmla="*/ 173397 w 2676821"/>
                <a:gd name="connsiteY6" fmla="*/ 1733973 h 1733973"/>
                <a:gd name="connsiteX7" fmla="*/ 0 w 2676821"/>
                <a:gd name="connsiteY7" fmla="*/ 1560576 h 1733973"/>
                <a:gd name="connsiteX8" fmla="*/ 0 w 2676821"/>
                <a:gd name="connsiteY8" fmla="*/ 173397 h 173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6821" h="1733973">
                  <a:moveTo>
                    <a:pt x="0" y="173397"/>
                  </a:moveTo>
                  <a:cubicBezTo>
                    <a:pt x="0" y="77632"/>
                    <a:pt x="77632" y="0"/>
                    <a:pt x="173397" y="0"/>
                  </a:cubicBezTo>
                  <a:lnTo>
                    <a:pt x="2503424" y="0"/>
                  </a:lnTo>
                  <a:cubicBezTo>
                    <a:pt x="2599189" y="0"/>
                    <a:pt x="2676821" y="77632"/>
                    <a:pt x="2676821" y="173397"/>
                  </a:cubicBezTo>
                  <a:lnTo>
                    <a:pt x="2676821" y="1560576"/>
                  </a:lnTo>
                  <a:cubicBezTo>
                    <a:pt x="2676821" y="1656341"/>
                    <a:pt x="2599189" y="1733973"/>
                    <a:pt x="2503424" y="1733973"/>
                  </a:cubicBezTo>
                  <a:lnTo>
                    <a:pt x="173397" y="1733973"/>
                  </a:lnTo>
                  <a:cubicBezTo>
                    <a:pt x="77632" y="1733973"/>
                    <a:pt x="0" y="1656341"/>
                    <a:pt x="0" y="1560576"/>
                  </a:cubicBezTo>
                  <a:lnTo>
                    <a:pt x="0" y="17339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30" tIns="524923" rIns="894476" bIns="91430" numCol="1" spcCol="1270" anchor="b" anchorCtr="0">
              <a:noAutofit/>
            </a:bodyPr>
            <a:lstStyle/>
            <a:p>
              <a:pPr marL="114300" lvl="1" indent="-114300" algn="l" defTabSz="622300">
                <a:lnSpc>
                  <a:spcPct val="90000"/>
                </a:lnSpc>
                <a:spcBef>
                  <a:spcPct val="0"/>
                </a:spcBef>
                <a:spcAft>
                  <a:spcPct val="15000"/>
                </a:spcAft>
                <a:buClr>
                  <a:schemeClr val="tx2"/>
                </a:buClr>
                <a:buFont typeface="Arial" panose="020B0604020202020204" pitchFamily="34" charset="0"/>
                <a:buNone/>
              </a:pPr>
              <a:r>
                <a:rPr lang="en-GB" sz="1600" b="0" kern="1200" dirty="0">
                  <a:solidFill>
                    <a:schemeClr val="tx1"/>
                  </a:solidFill>
                  <a:latin typeface="+mn-lt"/>
                </a:rPr>
                <a:t>Resourceful</a:t>
              </a:r>
              <a:endParaRPr lang="de-AT" sz="1600" b="0" kern="1200" dirty="0">
                <a:solidFill>
                  <a:schemeClr val="tx1"/>
                </a:solidFill>
                <a:latin typeface="+mn-lt"/>
              </a:endParaRPr>
            </a:p>
            <a:p>
              <a:pPr marL="114300" lvl="1" indent="-114300" algn="l" defTabSz="622300">
                <a:lnSpc>
                  <a:spcPct val="90000"/>
                </a:lnSpc>
                <a:spcBef>
                  <a:spcPct val="0"/>
                </a:spcBef>
                <a:spcAft>
                  <a:spcPct val="15000"/>
                </a:spcAft>
                <a:buClr>
                  <a:schemeClr val="tx2"/>
                </a:buClr>
                <a:buFont typeface="Arial" panose="020B0604020202020204" pitchFamily="34" charset="0"/>
                <a:buNone/>
              </a:pPr>
              <a:r>
                <a:rPr lang="en-GB" sz="1600" b="0" kern="1200" dirty="0">
                  <a:solidFill>
                    <a:schemeClr val="tx1"/>
                  </a:solidFill>
                  <a:latin typeface="+mn-lt"/>
                </a:rPr>
                <a:t>Flexible</a:t>
              </a:r>
              <a:endParaRPr lang="de-AT" sz="1600" b="0" kern="1200" dirty="0">
                <a:solidFill>
                  <a:schemeClr val="tx1"/>
                </a:solidFill>
                <a:latin typeface="+mn-lt"/>
              </a:endParaRPr>
            </a:p>
            <a:p>
              <a:pPr marL="114300" lvl="1" indent="-114300" algn="l" defTabSz="622300">
                <a:lnSpc>
                  <a:spcPct val="90000"/>
                </a:lnSpc>
                <a:spcBef>
                  <a:spcPct val="0"/>
                </a:spcBef>
                <a:spcAft>
                  <a:spcPct val="15000"/>
                </a:spcAft>
                <a:buClr>
                  <a:schemeClr val="tx2"/>
                </a:buClr>
                <a:buFont typeface="Arial" panose="020B0604020202020204" pitchFamily="34" charset="0"/>
                <a:buNone/>
              </a:pPr>
              <a:r>
                <a:rPr lang="en-GB" sz="1600" b="0" kern="1200" dirty="0">
                  <a:solidFill>
                    <a:schemeClr val="tx1"/>
                  </a:solidFill>
                  <a:latin typeface="+mn-lt"/>
                </a:rPr>
                <a:t>Open</a:t>
              </a:r>
              <a:endParaRPr lang="de-AT" sz="1600" b="0" kern="1200" dirty="0">
                <a:solidFill>
                  <a:schemeClr val="tx1"/>
                </a:solidFill>
                <a:latin typeface="+mn-lt"/>
              </a:endParaRPr>
            </a:p>
            <a:p>
              <a:pPr marL="114300" lvl="1" indent="-114300" algn="l" defTabSz="622300">
                <a:lnSpc>
                  <a:spcPct val="90000"/>
                </a:lnSpc>
                <a:spcBef>
                  <a:spcPct val="0"/>
                </a:spcBef>
                <a:spcAft>
                  <a:spcPct val="15000"/>
                </a:spcAft>
                <a:buClr>
                  <a:schemeClr val="tx2"/>
                </a:buClr>
                <a:buFont typeface="Arial" panose="020B0604020202020204" pitchFamily="34" charset="0"/>
                <a:buNone/>
              </a:pPr>
              <a:r>
                <a:rPr lang="en-GB" sz="1600" b="0" kern="1200" dirty="0">
                  <a:solidFill>
                    <a:schemeClr val="tx1"/>
                  </a:solidFill>
                  <a:latin typeface="+mn-lt"/>
                </a:rPr>
                <a:t>Effective</a:t>
              </a:r>
              <a:endParaRPr lang="de-AT" sz="1600" b="0" kern="1200" dirty="0">
                <a:solidFill>
                  <a:schemeClr val="tx1"/>
                </a:solidFill>
                <a:latin typeface="+mn-lt"/>
              </a:endParaRPr>
            </a:p>
            <a:p>
              <a:pPr marL="114300" lvl="1" indent="-114300" algn="l" defTabSz="622300">
                <a:lnSpc>
                  <a:spcPct val="90000"/>
                </a:lnSpc>
                <a:spcBef>
                  <a:spcPct val="0"/>
                </a:spcBef>
                <a:spcAft>
                  <a:spcPct val="15000"/>
                </a:spcAft>
                <a:buClr>
                  <a:schemeClr val="tx2"/>
                </a:buClr>
                <a:buFont typeface="Arial" panose="020B0604020202020204" pitchFamily="34" charset="0"/>
                <a:buNone/>
              </a:pPr>
              <a:r>
                <a:rPr lang="en-GB" sz="1600" b="0" kern="1200" dirty="0">
                  <a:solidFill>
                    <a:schemeClr val="tx1"/>
                  </a:solidFill>
                  <a:latin typeface="+mn-lt"/>
                </a:rPr>
                <a:t>Close &amp; supportive</a:t>
              </a:r>
              <a:endParaRPr lang="de-AT" sz="1600" b="0" kern="1200" dirty="0">
                <a:solidFill>
                  <a:schemeClr val="tx1"/>
                </a:solidFill>
                <a:latin typeface="+mn-lt"/>
              </a:endParaRPr>
            </a:p>
          </p:txBody>
        </p:sp>
        <p:sp>
          <p:nvSpPr>
            <p:cNvPr id="12" name="Freihandform: Form 11">
              <a:extLst>
                <a:ext uri="{FF2B5EF4-FFF2-40B4-BE49-F238E27FC236}">
                  <a16:creationId xmlns:a16="http://schemas.microsoft.com/office/drawing/2014/main" id="{40E5352F-A229-8CB6-4E70-C4C8616FBC05}"/>
                </a:ext>
              </a:extLst>
            </p:cNvPr>
            <p:cNvSpPr/>
            <p:nvPr/>
          </p:nvSpPr>
          <p:spPr>
            <a:xfrm>
              <a:off x="6297225" y="1374806"/>
              <a:ext cx="3055788" cy="2417541"/>
            </a:xfrm>
            <a:custGeom>
              <a:avLst/>
              <a:gdLst>
                <a:gd name="connsiteX0" fmla="*/ 0 w 2676821"/>
                <a:gd name="connsiteY0" fmla="*/ 173397 h 1733973"/>
                <a:gd name="connsiteX1" fmla="*/ 173397 w 2676821"/>
                <a:gd name="connsiteY1" fmla="*/ 0 h 1733973"/>
                <a:gd name="connsiteX2" fmla="*/ 2503424 w 2676821"/>
                <a:gd name="connsiteY2" fmla="*/ 0 h 1733973"/>
                <a:gd name="connsiteX3" fmla="*/ 2676821 w 2676821"/>
                <a:gd name="connsiteY3" fmla="*/ 173397 h 1733973"/>
                <a:gd name="connsiteX4" fmla="*/ 2676821 w 2676821"/>
                <a:gd name="connsiteY4" fmla="*/ 1560576 h 1733973"/>
                <a:gd name="connsiteX5" fmla="*/ 2503424 w 2676821"/>
                <a:gd name="connsiteY5" fmla="*/ 1733973 h 1733973"/>
                <a:gd name="connsiteX6" fmla="*/ 173397 w 2676821"/>
                <a:gd name="connsiteY6" fmla="*/ 1733973 h 1733973"/>
                <a:gd name="connsiteX7" fmla="*/ 0 w 2676821"/>
                <a:gd name="connsiteY7" fmla="*/ 1560576 h 1733973"/>
                <a:gd name="connsiteX8" fmla="*/ 0 w 2676821"/>
                <a:gd name="connsiteY8" fmla="*/ 173397 h 173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6821" h="1733973">
                  <a:moveTo>
                    <a:pt x="0" y="173397"/>
                  </a:moveTo>
                  <a:cubicBezTo>
                    <a:pt x="0" y="77632"/>
                    <a:pt x="77632" y="0"/>
                    <a:pt x="173397" y="0"/>
                  </a:cubicBezTo>
                  <a:lnTo>
                    <a:pt x="2503424" y="0"/>
                  </a:lnTo>
                  <a:cubicBezTo>
                    <a:pt x="2599189" y="0"/>
                    <a:pt x="2676821" y="77632"/>
                    <a:pt x="2676821" y="173397"/>
                  </a:cubicBezTo>
                  <a:lnTo>
                    <a:pt x="2676821" y="1560576"/>
                  </a:lnTo>
                  <a:cubicBezTo>
                    <a:pt x="2676821" y="1656341"/>
                    <a:pt x="2599189" y="1733973"/>
                    <a:pt x="2503424" y="1733973"/>
                  </a:cubicBezTo>
                  <a:lnTo>
                    <a:pt x="173397" y="1733973"/>
                  </a:lnTo>
                  <a:cubicBezTo>
                    <a:pt x="77632" y="1733973"/>
                    <a:pt x="0" y="1656341"/>
                    <a:pt x="0" y="1560576"/>
                  </a:cubicBezTo>
                  <a:lnTo>
                    <a:pt x="0" y="17339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4476" tIns="91430" rIns="91430" bIns="524923" numCol="1" spcCol="1270" anchor="t" anchorCtr="0">
              <a:noAutofit/>
            </a:bodyPr>
            <a:lstStyle/>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Controlling conflict</a:t>
              </a:r>
            </a:p>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Controlling people</a:t>
              </a:r>
            </a:p>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Opting out</a:t>
              </a:r>
            </a:p>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Difficulties</a:t>
              </a:r>
            </a:p>
            <a:p>
              <a:pPr marL="114300" lvl="1" indent="-114300" algn="r"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Feeling stuck</a:t>
              </a:r>
            </a:p>
          </p:txBody>
        </p:sp>
        <p:sp>
          <p:nvSpPr>
            <p:cNvPr id="13" name="Freihandform: Form 12">
              <a:extLst>
                <a:ext uri="{FF2B5EF4-FFF2-40B4-BE49-F238E27FC236}">
                  <a16:creationId xmlns:a16="http://schemas.microsoft.com/office/drawing/2014/main" id="{76A04947-1D86-1626-A0FD-704A59E68F23}"/>
                </a:ext>
              </a:extLst>
            </p:cNvPr>
            <p:cNvSpPr/>
            <p:nvPr/>
          </p:nvSpPr>
          <p:spPr>
            <a:xfrm>
              <a:off x="2915478" y="1374806"/>
              <a:ext cx="2998869" cy="2406673"/>
            </a:xfrm>
            <a:custGeom>
              <a:avLst/>
              <a:gdLst>
                <a:gd name="connsiteX0" fmla="*/ 0 w 2676821"/>
                <a:gd name="connsiteY0" fmla="*/ 173397 h 1733973"/>
                <a:gd name="connsiteX1" fmla="*/ 173397 w 2676821"/>
                <a:gd name="connsiteY1" fmla="*/ 0 h 1733973"/>
                <a:gd name="connsiteX2" fmla="*/ 2503424 w 2676821"/>
                <a:gd name="connsiteY2" fmla="*/ 0 h 1733973"/>
                <a:gd name="connsiteX3" fmla="*/ 2676821 w 2676821"/>
                <a:gd name="connsiteY3" fmla="*/ 173397 h 1733973"/>
                <a:gd name="connsiteX4" fmla="*/ 2676821 w 2676821"/>
                <a:gd name="connsiteY4" fmla="*/ 1560576 h 1733973"/>
                <a:gd name="connsiteX5" fmla="*/ 2503424 w 2676821"/>
                <a:gd name="connsiteY5" fmla="*/ 1733973 h 1733973"/>
                <a:gd name="connsiteX6" fmla="*/ 173397 w 2676821"/>
                <a:gd name="connsiteY6" fmla="*/ 1733973 h 1733973"/>
                <a:gd name="connsiteX7" fmla="*/ 0 w 2676821"/>
                <a:gd name="connsiteY7" fmla="*/ 1560576 h 1733973"/>
                <a:gd name="connsiteX8" fmla="*/ 0 w 2676821"/>
                <a:gd name="connsiteY8" fmla="*/ 173397 h 1733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6821" h="1733973">
                  <a:moveTo>
                    <a:pt x="0" y="173397"/>
                  </a:moveTo>
                  <a:cubicBezTo>
                    <a:pt x="0" y="77632"/>
                    <a:pt x="77632" y="0"/>
                    <a:pt x="173397" y="0"/>
                  </a:cubicBezTo>
                  <a:lnTo>
                    <a:pt x="2503424" y="0"/>
                  </a:lnTo>
                  <a:cubicBezTo>
                    <a:pt x="2599189" y="0"/>
                    <a:pt x="2676821" y="77632"/>
                    <a:pt x="2676821" y="173397"/>
                  </a:cubicBezTo>
                  <a:lnTo>
                    <a:pt x="2676821" y="1560576"/>
                  </a:lnTo>
                  <a:cubicBezTo>
                    <a:pt x="2676821" y="1656341"/>
                    <a:pt x="2599189" y="1733973"/>
                    <a:pt x="2503424" y="1733973"/>
                  </a:cubicBezTo>
                  <a:lnTo>
                    <a:pt x="173397" y="1733973"/>
                  </a:lnTo>
                  <a:cubicBezTo>
                    <a:pt x="77632" y="1733973"/>
                    <a:pt x="0" y="1656341"/>
                    <a:pt x="0" y="1560576"/>
                  </a:cubicBezTo>
                  <a:lnTo>
                    <a:pt x="0" y="17339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30" tIns="91430" rIns="894476" bIns="524923" numCol="1" spcCol="1270" anchor="t" anchorCtr="0">
              <a:noAutofit/>
            </a:bodyPr>
            <a:lstStyle/>
            <a:p>
              <a:pPr marL="114300" lvl="1" indent="-114300" algn="l"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Polite</a:t>
              </a:r>
            </a:p>
            <a:p>
              <a:pPr marL="114300" lvl="1" indent="-114300" algn="l"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Impersonal</a:t>
              </a:r>
            </a:p>
            <a:p>
              <a:pPr marL="114300" lvl="1" indent="-114300" algn="l"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Watchful</a:t>
              </a:r>
            </a:p>
            <a:p>
              <a:pPr marL="114300" lvl="1" indent="-114300" algn="l" defTabSz="622300">
                <a:lnSpc>
                  <a:spcPct val="90000"/>
                </a:lnSpc>
                <a:spcBef>
                  <a:spcPct val="0"/>
                </a:spcBef>
                <a:spcAft>
                  <a:spcPct val="15000"/>
                </a:spcAft>
                <a:buFont typeface="Arial" panose="020B0604020202020204" pitchFamily="34" charset="0"/>
                <a:buNone/>
              </a:pPr>
              <a:r>
                <a:rPr lang="en-GB" sz="1600" b="0" kern="1200" dirty="0">
                  <a:solidFill>
                    <a:schemeClr val="tx1"/>
                  </a:solidFill>
                  <a:latin typeface="+mn-lt"/>
                </a:rPr>
                <a:t>Guarded</a:t>
              </a:r>
            </a:p>
          </p:txBody>
        </p:sp>
        <p:sp>
          <p:nvSpPr>
            <p:cNvPr id="14" name="Freihandform: Form 13">
              <a:extLst>
                <a:ext uri="{FF2B5EF4-FFF2-40B4-BE49-F238E27FC236}">
                  <a16:creationId xmlns:a16="http://schemas.microsoft.com/office/drawing/2014/main" id="{E3067B52-AB52-3D92-D99C-0A868DCBB0D8}"/>
                </a:ext>
              </a:extLst>
            </p:cNvPr>
            <p:cNvSpPr/>
            <p:nvPr/>
          </p:nvSpPr>
          <p:spPr>
            <a:xfrm>
              <a:off x="3902812" y="1833996"/>
              <a:ext cx="2231434" cy="2117324"/>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0" y="2346282"/>
                  </a:moveTo>
                  <a:cubicBezTo>
                    <a:pt x="0" y="1050466"/>
                    <a:pt x="1050466" y="0"/>
                    <a:pt x="2346282" y="0"/>
                  </a:cubicBezTo>
                  <a:lnTo>
                    <a:pt x="2346282" y="2346282"/>
                  </a:lnTo>
                  <a:lnTo>
                    <a:pt x="0" y="234628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26" tIns="815226" rIns="128016" bIns="128016" numCol="1" spcCol="1270" anchor="ctr" anchorCtr="0">
              <a:noAutofit/>
            </a:bodyPr>
            <a:lstStyle/>
            <a:p>
              <a:pPr marL="0" lvl="0" indent="0" algn="ctr" defTabSz="800100">
                <a:lnSpc>
                  <a:spcPct val="90000"/>
                </a:lnSpc>
                <a:spcBef>
                  <a:spcPct val="0"/>
                </a:spcBef>
                <a:spcAft>
                  <a:spcPct val="35000"/>
                </a:spcAft>
                <a:buNone/>
              </a:pPr>
              <a:r>
                <a:rPr lang="en-GB" b="1" kern="1200" dirty="0">
                  <a:solidFill>
                    <a:schemeClr val="tx1"/>
                  </a:solidFill>
                </a:rPr>
                <a:t>Phase 1</a:t>
              </a:r>
              <a:br>
                <a:rPr lang="en-GB" b="0" kern="1200" dirty="0">
                  <a:solidFill>
                    <a:schemeClr val="tx1"/>
                  </a:solidFill>
                </a:rPr>
              </a:br>
              <a:r>
                <a:rPr lang="en-GB" b="0" kern="1200" dirty="0">
                  <a:solidFill>
                    <a:schemeClr val="tx1"/>
                  </a:solidFill>
                </a:rPr>
                <a:t>Testing</a:t>
              </a:r>
              <a:endParaRPr lang="de-AT" b="0" kern="1200" dirty="0">
                <a:solidFill>
                  <a:schemeClr val="tx1"/>
                </a:solidFill>
              </a:endParaRPr>
            </a:p>
          </p:txBody>
        </p:sp>
        <p:sp>
          <p:nvSpPr>
            <p:cNvPr id="15" name="Freihandform: Form 14">
              <a:extLst>
                <a:ext uri="{FF2B5EF4-FFF2-40B4-BE49-F238E27FC236}">
                  <a16:creationId xmlns:a16="http://schemas.microsoft.com/office/drawing/2014/main" id="{A23E80A8-086A-392F-F914-38AA2DDE58FD}"/>
                </a:ext>
              </a:extLst>
            </p:cNvPr>
            <p:cNvSpPr/>
            <p:nvPr/>
          </p:nvSpPr>
          <p:spPr>
            <a:xfrm>
              <a:off x="6134245" y="1844864"/>
              <a:ext cx="2231434" cy="2117324"/>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0" y="0"/>
                  </a:moveTo>
                  <a:cubicBezTo>
                    <a:pt x="1295816" y="0"/>
                    <a:pt x="2346282" y="1050466"/>
                    <a:pt x="2346282" y="2346282"/>
                  </a:cubicBezTo>
                  <a:lnTo>
                    <a:pt x="0" y="2346282"/>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815226" rIns="815226" bIns="128016" numCol="1" spcCol="1270" anchor="ctr" anchorCtr="0">
              <a:noAutofit/>
            </a:bodyPr>
            <a:lstStyle/>
            <a:p>
              <a:pPr marL="0" lvl="0" indent="0" algn="ctr" defTabSz="800100">
                <a:lnSpc>
                  <a:spcPct val="90000"/>
                </a:lnSpc>
                <a:spcBef>
                  <a:spcPct val="0"/>
                </a:spcBef>
                <a:spcAft>
                  <a:spcPct val="35000"/>
                </a:spcAft>
                <a:buNone/>
              </a:pPr>
              <a:r>
                <a:rPr lang="en-GB" b="1" kern="1200" dirty="0">
                  <a:solidFill>
                    <a:schemeClr val="tx1"/>
                  </a:solidFill>
                </a:rPr>
                <a:t>Phase 2</a:t>
              </a:r>
              <a:br>
                <a:rPr lang="en-GB" b="0" kern="1200" dirty="0">
                  <a:solidFill>
                    <a:schemeClr val="tx1"/>
                  </a:solidFill>
                </a:rPr>
              </a:br>
              <a:r>
                <a:rPr lang="en-GB" b="0" kern="1200" dirty="0">
                  <a:solidFill>
                    <a:schemeClr val="tx1"/>
                  </a:solidFill>
                </a:rPr>
                <a:t>Infighting</a:t>
              </a:r>
              <a:endParaRPr lang="de-AT" b="0" kern="1200" dirty="0">
                <a:solidFill>
                  <a:schemeClr val="tx1"/>
                </a:solidFill>
              </a:endParaRPr>
            </a:p>
          </p:txBody>
        </p:sp>
        <p:sp>
          <p:nvSpPr>
            <p:cNvPr id="16" name="Freihandform: Form 15">
              <a:extLst>
                <a:ext uri="{FF2B5EF4-FFF2-40B4-BE49-F238E27FC236}">
                  <a16:creationId xmlns:a16="http://schemas.microsoft.com/office/drawing/2014/main" id="{3650A16E-6671-FA5C-E3DE-99575A4D3DB7}"/>
                </a:ext>
              </a:extLst>
            </p:cNvPr>
            <p:cNvSpPr/>
            <p:nvPr/>
          </p:nvSpPr>
          <p:spPr>
            <a:xfrm>
              <a:off x="6134245" y="3951320"/>
              <a:ext cx="2231434" cy="2117324"/>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2346282" y="0"/>
                  </a:moveTo>
                  <a:cubicBezTo>
                    <a:pt x="2346282" y="1295816"/>
                    <a:pt x="1295816" y="2346282"/>
                    <a:pt x="0" y="2346282"/>
                  </a:cubicBezTo>
                  <a:lnTo>
                    <a:pt x="0" y="0"/>
                  </a:lnTo>
                  <a:lnTo>
                    <a:pt x="2346282"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128017" rIns="815226" bIns="815226" numCol="1" spcCol="1270" anchor="ctr" anchorCtr="0">
              <a:noAutofit/>
            </a:bodyPr>
            <a:lstStyle/>
            <a:p>
              <a:pPr marL="0" lvl="0" indent="0" algn="ctr" defTabSz="800100">
                <a:lnSpc>
                  <a:spcPct val="90000"/>
                </a:lnSpc>
                <a:spcBef>
                  <a:spcPct val="0"/>
                </a:spcBef>
                <a:spcAft>
                  <a:spcPct val="35000"/>
                </a:spcAft>
                <a:buNone/>
              </a:pPr>
              <a:r>
                <a:rPr lang="en-GB" b="1" kern="1200" dirty="0">
                  <a:solidFill>
                    <a:schemeClr val="tx1"/>
                  </a:solidFill>
                </a:rPr>
                <a:t>Phase 3</a:t>
              </a:r>
              <a:br>
                <a:rPr lang="en-GB" b="0" kern="1200" dirty="0">
                  <a:solidFill>
                    <a:schemeClr val="tx1"/>
                  </a:solidFill>
                </a:rPr>
              </a:br>
              <a:r>
                <a:rPr lang="en-GB" b="0" kern="1200" dirty="0">
                  <a:solidFill>
                    <a:schemeClr val="tx1"/>
                  </a:solidFill>
                </a:rPr>
                <a:t>Getting organized</a:t>
              </a:r>
            </a:p>
          </p:txBody>
        </p:sp>
        <p:sp>
          <p:nvSpPr>
            <p:cNvPr id="17" name="Freihandform: Form 16">
              <a:extLst>
                <a:ext uri="{FF2B5EF4-FFF2-40B4-BE49-F238E27FC236}">
                  <a16:creationId xmlns:a16="http://schemas.microsoft.com/office/drawing/2014/main" id="{6DA6AE1B-4C16-7CCA-250A-01E67645999D}"/>
                </a:ext>
              </a:extLst>
            </p:cNvPr>
            <p:cNvSpPr/>
            <p:nvPr/>
          </p:nvSpPr>
          <p:spPr>
            <a:xfrm>
              <a:off x="3902812" y="3951320"/>
              <a:ext cx="2231434" cy="2117324"/>
            </a:xfrm>
            <a:custGeom>
              <a:avLst/>
              <a:gdLst>
                <a:gd name="connsiteX0" fmla="*/ 0 w 2346282"/>
                <a:gd name="connsiteY0" fmla="*/ 2346282 h 2346282"/>
                <a:gd name="connsiteX1" fmla="*/ 2346282 w 2346282"/>
                <a:gd name="connsiteY1" fmla="*/ 0 h 2346282"/>
                <a:gd name="connsiteX2" fmla="*/ 2346282 w 2346282"/>
                <a:gd name="connsiteY2" fmla="*/ 2346282 h 2346282"/>
                <a:gd name="connsiteX3" fmla="*/ 0 w 2346282"/>
                <a:gd name="connsiteY3" fmla="*/ 2346282 h 2346282"/>
              </a:gdLst>
              <a:ahLst/>
              <a:cxnLst>
                <a:cxn ang="0">
                  <a:pos x="connsiteX0" y="connsiteY0"/>
                </a:cxn>
                <a:cxn ang="0">
                  <a:pos x="connsiteX1" y="connsiteY1"/>
                </a:cxn>
                <a:cxn ang="0">
                  <a:pos x="connsiteX2" y="connsiteY2"/>
                </a:cxn>
                <a:cxn ang="0">
                  <a:pos x="connsiteX3" y="connsiteY3"/>
                </a:cxn>
              </a:cxnLst>
              <a:rect l="l" t="t" r="r" b="b"/>
              <a:pathLst>
                <a:path w="2346282" h="2346282">
                  <a:moveTo>
                    <a:pt x="2346282" y="2346282"/>
                  </a:moveTo>
                  <a:cubicBezTo>
                    <a:pt x="1050466" y="2346282"/>
                    <a:pt x="0" y="1295816"/>
                    <a:pt x="0" y="0"/>
                  </a:cubicBezTo>
                  <a:lnTo>
                    <a:pt x="2346282" y="0"/>
                  </a:lnTo>
                  <a:lnTo>
                    <a:pt x="2346282" y="234628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26" tIns="128016" rIns="128016" bIns="815226" numCol="1" spcCol="1270" anchor="ctr" anchorCtr="0">
              <a:noAutofit/>
            </a:bodyPr>
            <a:lstStyle/>
            <a:p>
              <a:pPr marL="0" lvl="0" indent="0" algn="ctr" defTabSz="800100">
                <a:lnSpc>
                  <a:spcPct val="90000"/>
                </a:lnSpc>
                <a:spcBef>
                  <a:spcPct val="0"/>
                </a:spcBef>
                <a:spcAft>
                  <a:spcPct val="35000"/>
                </a:spcAft>
                <a:buNone/>
              </a:pPr>
              <a:r>
                <a:rPr lang="de-DE" b="1" kern="1200" dirty="0">
                  <a:solidFill>
                    <a:schemeClr val="tx1"/>
                  </a:solidFill>
                </a:rPr>
                <a:t>Phase 4</a:t>
              </a:r>
              <a:br>
                <a:rPr lang="de-DE" b="0" kern="1200" dirty="0">
                  <a:solidFill>
                    <a:schemeClr val="tx1"/>
                  </a:solidFill>
                </a:rPr>
              </a:br>
              <a:r>
                <a:rPr lang="de-DE" b="0" kern="1200" dirty="0" err="1">
                  <a:solidFill>
                    <a:schemeClr val="tx1"/>
                  </a:solidFill>
                </a:rPr>
                <a:t>Mature</a:t>
              </a:r>
              <a:r>
                <a:rPr lang="de-DE" b="0" kern="1200" dirty="0">
                  <a:solidFill>
                    <a:schemeClr val="tx1"/>
                  </a:solidFill>
                </a:rPr>
                <a:t> </a:t>
              </a:r>
              <a:r>
                <a:rPr lang="de-DE" b="0" kern="1200" dirty="0" err="1">
                  <a:solidFill>
                    <a:schemeClr val="tx1"/>
                  </a:solidFill>
                </a:rPr>
                <a:t>effectiveness</a:t>
              </a:r>
              <a:endParaRPr lang="de-AT" b="0" kern="1200" dirty="0">
                <a:solidFill>
                  <a:schemeClr val="tx1"/>
                </a:solidFill>
              </a:endParaRPr>
            </a:p>
          </p:txBody>
        </p:sp>
        <p:sp>
          <p:nvSpPr>
            <p:cNvPr id="18" name="Pfeil: gebogen 17">
              <a:extLst>
                <a:ext uri="{FF2B5EF4-FFF2-40B4-BE49-F238E27FC236}">
                  <a16:creationId xmlns:a16="http://schemas.microsoft.com/office/drawing/2014/main" id="{A9E7E89E-EA5C-A288-8FE4-B705FD62CF3B}"/>
                </a:ext>
              </a:extLst>
            </p:cNvPr>
            <p:cNvSpPr/>
            <p:nvPr/>
          </p:nvSpPr>
          <p:spPr>
            <a:xfrm rot="19574037">
              <a:off x="5710957" y="3533849"/>
              <a:ext cx="810090" cy="834942"/>
            </a:xfrm>
            <a:prstGeom prst="circularArrow">
              <a:avLst>
                <a:gd name="adj1" fmla="val 12500"/>
                <a:gd name="adj2" fmla="val 1142319"/>
                <a:gd name="adj3" fmla="val 20457681"/>
                <a:gd name="adj4" fmla="val 522607"/>
                <a:gd name="adj5" fmla="val 12500"/>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txBody>
            <a:bodyPr/>
            <a:lstStyle/>
            <a:p>
              <a:endParaRPr lang="de-AT"/>
            </a:p>
          </p:txBody>
        </p:sp>
      </p:grpSp>
      <p:sp>
        <p:nvSpPr>
          <p:cNvPr id="20" name="Titel 19">
            <a:extLst>
              <a:ext uri="{FF2B5EF4-FFF2-40B4-BE49-F238E27FC236}">
                <a16:creationId xmlns:a16="http://schemas.microsoft.com/office/drawing/2014/main" id="{7F9679C4-B553-1725-BFB4-D4C91B83C747}"/>
              </a:ext>
            </a:extLst>
          </p:cNvPr>
          <p:cNvSpPr>
            <a:spLocks noGrp="1"/>
          </p:cNvSpPr>
          <p:nvPr>
            <p:ph type="title"/>
          </p:nvPr>
        </p:nvSpPr>
        <p:spPr/>
        <p:txBody>
          <a:bodyPr/>
          <a:lstStyle/>
          <a:p>
            <a:r>
              <a:rPr lang="de-DE" dirty="0" err="1"/>
              <a:t>Developing</a:t>
            </a:r>
            <a:r>
              <a:rPr lang="de-DE" dirty="0"/>
              <a:t> </a:t>
            </a:r>
            <a:r>
              <a:rPr lang="de-DE" dirty="0" err="1"/>
              <a:t>the</a:t>
            </a:r>
            <a:r>
              <a:rPr lang="de-DE" dirty="0"/>
              <a:t> </a:t>
            </a:r>
            <a:r>
              <a:rPr lang="de-DE" dirty="0" err="1"/>
              <a:t>venture</a:t>
            </a:r>
            <a:r>
              <a:rPr lang="de-DE" dirty="0"/>
              <a:t> </a:t>
            </a:r>
            <a:r>
              <a:rPr lang="de-DE" dirty="0" err="1"/>
              <a:t>team</a:t>
            </a:r>
            <a:endParaRPr lang="de-AT" dirty="0"/>
          </a:p>
        </p:txBody>
      </p:sp>
    </p:spTree>
    <p:extLst>
      <p:ext uri="{BB962C8B-B14F-4D97-AF65-F5344CB8AC3E}">
        <p14:creationId xmlns:p14="http://schemas.microsoft.com/office/powerpoint/2010/main" val="3662336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pieren 21">
            <a:extLst>
              <a:ext uri="{FF2B5EF4-FFF2-40B4-BE49-F238E27FC236}">
                <a16:creationId xmlns:a16="http://schemas.microsoft.com/office/drawing/2014/main" id="{6CF8E6E1-AB6D-2C3D-658B-923A56BBF798}"/>
              </a:ext>
            </a:extLst>
          </p:cNvPr>
          <p:cNvGrpSpPr/>
          <p:nvPr/>
        </p:nvGrpSpPr>
        <p:grpSpPr>
          <a:xfrm>
            <a:off x="1383327" y="1328533"/>
            <a:ext cx="9118843" cy="5345331"/>
            <a:chOff x="833012" y="1064260"/>
            <a:chExt cx="9118843" cy="5345331"/>
          </a:xfrm>
        </p:grpSpPr>
        <p:grpSp>
          <p:nvGrpSpPr>
            <p:cNvPr id="21" name="Gruppieren 20">
              <a:extLst>
                <a:ext uri="{FF2B5EF4-FFF2-40B4-BE49-F238E27FC236}">
                  <a16:creationId xmlns:a16="http://schemas.microsoft.com/office/drawing/2014/main" id="{3768B845-AC4F-61E0-65A2-E29B6B515CDF}"/>
                </a:ext>
              </a:extLst>
            </p:cNvPr>
            <p:cNvGrpSpPr/>
            <p:nvPr/>
          </p:nvGrpSpPr>
          <p:grpSpPr>
            <a:xfrm>
              <a:off x="3077583" y="1425474"/>
              <a:ext cx="5818214" cy="4023012"/>
              <a:chOff x="3190095" y="1340768"/>
              <a:chExt cx="5818214" cy="4023012"/>
            </a:xfrm>
          </p:grpSpPr>
          <p:sp>
            <p:nvSpPr>
              <p:cNvPr id="5" name="Rounded Rectangle 4"/>
              <p:cNvSpPr/>
              <p:nvPr/>
            </p:nvSpPr>
            <p:spPr>
              <a:xfrm>
                <a:off x="3190097" y="1340768"/>
                <a:ext cx="5811807" cy="4023012"/>
              </a:xfrm>
              <a:prstGeom prst="roundRect">
                <a:avLst/>
              </a:prstGeom>
              <a:solidFill>
                <a:schemeClr val="accent1"/>
              </a:solidFill>
              <a:ln>
                <a:noFill/>
              </a:ln>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cxnSp>
            <p:nvCxnSpPr>
              <p:cNvPr id="7" name="Straight Connector 6"/>
              <p:cNvCxnSpPr>
                <a:cxnSpLocks/>
              </p:cNvCxnSpPr>
              <p:nvPr/>
            </p:nvCxnSpPr>
            <p:spPr>
              <a:xfrm>
                <a:off x="6096000" y="1340768"/>
                <a:ext cx="0" cy="402301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a:stCxn id="5" idx="3"/>
                <a:endCxn id="5" idx="1"/>
              </p:cNvCxnSpPr>
              <p:nvPr/>
            </p:nvCxnSpPr>
            <p:spPr>
              <a:xfrm flipH="1">
                <a:off x="3190097" y="3352274"/>
                <a:ext cx="581180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190095" y="1772817"/>
                <a:ext cx="2905906" cy="1323439"/>
              </a:xfrm>
              <a:prstGeom prst="rect">
                <a:avLst/>
              </a:prstGeom>
              <a:noFill/>
            </p:spPr>
            <p:txBody>
              <a:bodyPr wrap="square" rtlCol="0">
                <a:spAutoFit/>
              </a:bodyPr>
              <a:lstStyle/>
              <a:p>
                <a:pPr algn="ctr"/>
                <a:r>
                  <a:rPr lang="en-GB" sz="2000" dirty="0"/>
                  <a:t>Hierarchical structure</a:t>
                </a:r>
              </a:p>
              <a:p>
                <a:pPr algn="ctr"/>
                <a:r>
                  <a:rPr lang="en-GB" sz="2000" dirty="0"/>
                  <a:t>Matrix sub-structures</a:t>
                </a:r>
              </a:p>
              <a:p>
                <a:pPr algn="ctr"/>
                <a:r>
                  <a:rPr lang="en-GB" sz="2000" dirty="0"/>
                  <a:t>Adherence to established protocols</a:t>
                </a:r>
              </a:p>
            </p:txBody>
          </p:sp>
          <p:sp>
            <p:nvSpPr>
              <p:cNvPr id="12" name="TextBox 11"/>
              <p:cNvSpPr txBox="1"/>
              <p:nvPr/>
            </p:nvSpPr>
            <p:spPr>
              <a:xfrm>
                <a:off x="6102403" y="3798913"/>
                <a:ext cx="2905906" cy="1015663"/>
              </a:xfrm>
              <a:prstGeom prst="rect">
                <a:avLst/>
              </a:prstGeom>
              <a:noFill/>
            </p:spPr>
            <p:txBody>
              <a:bodyPr wrap="square" rtlCol="0">
                <a:spAutoFit/>
              </a:bodyPr>
              <a:lstStyle/>
              <a:p>
                <a:pPr algn="ctr"/>
                <a:r>
                  <a:rPr lang="en-GB" sz="2000" dirty="0"/>
                  <a:t>Hierarchical structure</a:t>
                </a:r>
              </a:p>
              <a:p>
                <a:pPr algn="ctr"/>
                <a:r>
                  <a:rPr lang="en-GB" sz="2000" dirty="0"/>
                  <a:t>Matrix sub-structures</a:t>
                </a:r>
              </a:p>
              <a:p>
                <a:pPr algn="ctr"/>
                <a:r>
                  <a:rPr lang="en-GB" sz="2000" dirty="0"/>
                  <a:t>Considerable discretion</a:t>
                </a:r>
              </a:p>
            </p:txBody>
          </p:sp>
          <p:sp>
            <p:nvSpPr>
              <p:cNvPr id="13" name="TextBox 12"/>
              <p:cNvSpPr txBox="1"/>
              <p:nvPr/>
            </p:nvSpPr>
            <p:spPr>
              <a:xfrm>
                <a:off x="6129289" y="1745522"/>
                <a:ext cx="2872616" cy="1323439"/>
              </a:xfrm>
              <a:prstGeom prst="rect">
                <a:avLst/>
              </a:prstGeom>
              <a:noFill/>
            </p:spPr>
            <p:txBody>
              <a:bodyPr wrap="square" rtlCol="0">
                <a:spAutoFit/>
              </a:bodyPr>
              <a:lstStyle/>
              <a:p>
                <a:pPr algn="ctr"/>
                <a:r>
                  <a:rPr lang="en-GB" sz="2000" dirty="0"/>
                  <a:t>Organic structure</a:t>
                </a:r>
              </a:p>
              <a:p>
                <a:pPr algn="ctr"/>
                <a:r>
                  <a:rPr lang="en-GB" sz="2000" dirty="0"/>
                  <a:t>Autonomous sub-structures</a:t>
                </a:r>
              </a:p>
              <a:p>
                <a:pPr algn="ctr"/>
                <a:r>
                  <a:rPr lang="en-GB" sz="2000" dirty="0"/>
                  <a:t>Considerable freedom</a:t>
                </a:r>
              </a:p>
            </p:txBody>
          </p:sp>
          <p:sp>
            <p:nvSpPr>
              <p:cNvPr id="14" name="TextBox 13"/>
              <p:cNvSpPr txBox="1"/>
              <p:nvPr/>
            </p:nvSpPr>
            <p:spPr>
              <a:xfrm>
                <a:off x="3190095" y="3795133"/>
                <a:ext cx="2905906" cy="1015663"/>
              </a:xfrm>
              <a:prstGeom prst="rect">
                <a:avLst/>
              </a:prstGeom>
              <a:noFill/>
            </p:spPr>
            <p:txBody>
              <a:bodyPr wrap="square" rtlCol="0">
                <a:spAutoFit/>
              </a:bodyPr>
              <a:lstStyle/>
              <a:p>
                <a:pPr algn="ctr"/>
                <a:r>
                  <a:rPr lang="en-GB" sz="2000" dirty="0"/>
                  <a:t>Machine bureaucracy</a:t>
                </a:r>
              </a:p>
              <a:p>
                <a:pPr algn="ctr"/>
                <a:r>
                  <a:rPr lang="en-GB" sz="2000" dirty="0"/>
                  <a:t>Hierarchical structure</a:t>
                </a:r>
              </a:p>
              <a:p>
                <a:pPr algn="ctr"/>
                <a:r>
                  <a:rPr lang="en-GB" sz="2000" dirty="0"/>
                  <a:t>Tight controls</a:t>
                </a:r>
              </a:p>
            </p:txBody>
          </p:sp>
        </p:grpSp>
        <p:sp>
          <p:nvSpPr>
            <p:cNvPr id="15" name="Rectangle 16"/>
            <p:cNvSpPr>
              <a:spLocks noChangeArrowheads="1"/>
            </p:cNvSpPr>
            <p:nvPr/>
          </p:nvSpPr>
          <p:spPr bwMode="auto">
            <a:xfrm>
              <a:off x="4753920" y="5947284"/>
              <a:ext cx="2525713"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sz="2400" b="1" dirty="0">
                  <a:solidFill>
                    <a:schemeClr val="accent3"/>
                  </a:solidFill>
                </a:rPr>
                <a:t>Environment</a:t>
              </a:r>
            </a:p>
          </p:txBody>
        </p:sp>
        <p:sp>
          <p:nvSpPr>
            <p:cNvPr id="16" name="Rectangle 14"/>
            <p:cNvSpPr>
              <a:spLocks noChangeArrowheads="1"/>
            </p:cNvSpPr>
            <p:nvPr/>
          </p:nvSpPr>
          <p:spPr bwMode="auto">
            <a:xfrm>
              <a:off x="4007768" y="5651314"/>
              <a:ext cx="1126514"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sz="1600" b="1" dirty="0"/>
                <a:t>Stable</a:t>
              </a:r>
            </a:p>
          </p:txBody>
        </p:sp>
        <p:sp>
          <p:nvSpPr>
            <p:cNvPr id="17" name="Rectangle 14"/>
            <p:cNvSpPr>
              <a:spLocks noChangeArrowheads="1"/>
            </p:cNvSpPr>
            <p:nvPr/>
          </p:nvSpPr>
          <p:spPr bwMode="auto">
            <a:xfrm>
              <a:off x="6972903" y="5654729"/>
              <a:ext cx="1283337"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sz="1600" b="1" dirty="0"/>
                <a:t>Changing</a:t>
              </a:r>
            </a:p>
          </p:txBody>
        </p:sp>
        <p:sp>
          <p:nvSpPr>
            <p:cNvPr id="18" name="Rectangle 14"/>
            <p:cNvSpPr>
              <a:spLocks noChangeArrowheads="1"/>
            </p:cNvSpPr>
            <p:nvPr/>
          </p:nvSpPr>
          <p:spPr bwMode="auto">
            <a:xfrm>
              <a:off x="1919536" y="4235575"/>
              <a:ext cx="1126514"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sz="1600" b="1" dirty="0"/>
                <a:t>Simple</a:t>
              </a:r>
            </a:p>
          </p:txBody>
        </p:sp>
        <p:sp>
          <p:nvSpPr>
            <p:cNvPr id="19" name="Rectangle 14"/>
            <p:cNvSpPr>
              <a:spLocks noChangeArrowheads="1"/>
            </p:cNvSpPr>
            <p:nvPr/>
          </p:nvSpPr>
          <p:spPr bwMode="auto">
            <a:xfrm>
              <a:off x="1847528" y="2340470"/>
              <a:ext cx="1224136"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sz="1600" b="1" dirty="0"/>
                <a:t>Complex</a:t>
              </a:r>
            </a:p>
          </p:txBody>
        </p:sp>
        <p:sp>
          <p:nvSpPr>
            <p:cNvPr id="20" name="Rectangle 16"/>
            <p:cNvSpPr>
              <a:spLocks noChangeArrowheads="1"/>
            </p:cNvSpPr>
            <p:nvPr/>
          </p:nvSpPr>
          <p:spPr bwMode="auto">
            <a:xfrm>
              <a:off x="833012" y="3197846"/>
              <a:ext cx="1368153"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sz="2400" b="1" dirty="0">
                  <a:solidFill>
                    <a:schemeClr val="accent3"/>
                  </a:solidFill>
                </a:rPr>
                <a:t>Task</a:t>
              </a:r>
            </a:p>
          </p:txBody>
        </p:sp>
        <p:cxnSp>
          <p:nvCxnSpPr>
            <p:cNvPr id="23" name="Straight Arrow Connector 22"/>
            <p:cNvCxnSpPr/>
            <p:nvPr/>
          </p:nvCxnSpPr>
          <p:spPr>
            <a:xfrm>
              <a:off x="2998359" y="5517233"/>
              <a:ext cx="597666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999656" y="1411678"/>
              <a:ext cx="0" cy="410555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14"/>
            <p:cNvSpPr>
              <a:spLocks noChangeArrowheads="1"/>
            </p:cNvSpPr>
            <p:nvPr/>
          </p:nvSpPr>
          <p:spPr bwMode="auto">
            <a:xfrm>
              <a:off x="8668518" y="5493903"/>
              <a:ext cx="1283337"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b="1" dirty="0">
                  <a:solidFill>
                    <a:schemeClr val="accent2"/>
                  </a:solidFill>
                </a:rPr>
                <a:t>Greater autonomy</a:t>
              </a:r>
            </a:p>
          </p:txBody>
        </p:sp>
        <p:sp>
          <p:nvSpPr>
            <p:cNvPr id="28" name="Rectangle 14"/>
            <p:cNvSpPr>
              <a:spLocks noChangeArrowheads="1"/>
            </p:cNvSpPr>
            <p:nvPr/>
          </p:nvSpPr>
          <p:spPr bwMode="auto">
            <a:xfrm>
              <a:off x="1677355" y="1064260"/>
              <a:ext cx="1283337"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b="1" dirty="0">
                  <a:solidFill>
                    <a:schemeClr val="accent2"/>
                  </a:solidFill>
                </a:rPr>
                <a:t>Greater autonomy</a:t>
              </a:r>
            </a:p>
          </p:txBody>
        </p:sp>
        <p:sp>
          <p:nvSpPr>
            <p:cNvPr id="29" name="Rectangle 14"/>
            <p:cNvSpPr>
              <a:spLocks noChangeArrowheads="1"/>
            </p:cNvSpPr>
            <p:nvPr/>
          </p:nvSpPr>
          <p:spPr bwMode="auto">
            <a:xfrm>
              <a:off x="1682017" y="5497425"/>
              <a:ext cx="1283337"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b="1" dirty="0">
                  <a:solidFill>
                    <a:schemeClr val="accent2"/>
                  </a:solidFill>
                </a:rPr>
                <a:t>Greater control</a:t>
              </a:r>
            </a:p>
          </p:txBody>
        </p:sp>
      </p:grpSp>
      <p:sp>
        <p:nvSpPr>
          <p:cNvPr id="24" name="Titel 23">
            <a:extLst>
              <a:ext uri="{FF2B5EF4-FFF2-40B4-BE49-F238E27FC236}">
                <a16:creationId xmlns:a16="http://schemas.microsoft.com/office/drawing/2014/main" id="{3461155D-9718-C8E1-918A-717D71DD6E6D}"/>
              </a:ext>
            </a:extLst>
          </p:cNvPr>
          <p:cNvSpPr>
            <a:spLocks noGrp="1"/>
          </p:cNvSpPr>
          <p:nvPr>
            <p:ph type="title"/>
          </p:nvPr>
        </p:nvSpPr>
        <p:spPr/>
        <p:txBody>
          <a:bodyPr/>
          <a:lstStyle/>
          <a:p>
            <a:r>
              <a:rPr lang="de-DE" dirty="0" err="1"/>
              <a:t>Hierarchy</a:t>
            </a:r>
            <a:r>
              <a:rPr lang="de-DE" dirty="0"/>
              <a:t> and Control</a:t>
            </a:r>
            <a:endParaRPr lang="de-AT" dirty="0"/>
          </a:p>
        </p:txBody>
      </p:sp>
    </p:spTree>
    <p:extLst>
      <p:ext uri="{BB962C8B-B14F-4D97-AF65-F5344CB8AC3E}">
        <p14:creationId xmlns:p14="http://schemas.microsoft.com/office/powerpoint/2010/main" val="4087098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A2A4E45-D517-1CE7-8B37-D5D7C409497E}"/>
              </a:ext>
            </a:extLst>
          </p:cNvPr>
          <p:cNvSpPr>
            <a:spLocks noGrp="1"/>
          </p:cNvSpPr>
          <p:nvPr>
            <p:ph type="title"/>
          </p:nvPr>
        </p:nvSpPr>
        <p:spPr>
          <a:xfrm>
            <a:off x="1268186" y="365125"/>
            <a:ext cx="8008336" cy="1325563"/>
          </a:xfrm>
        </p:spPr>
        <p:txBody>
          <a:bodyPr anchor="ctr">
            <a:normAutofit/>
          </a:bodyPr>
          <a:lstStyle/>
          <a:p>
            <a:r>
              <a:rPr lang="de-DE" dirty="0"/>
              <a:t>Motivation</a:t>
            </a:r>
            <a:endParaRPr lang="de-AT" dirty="0"/>
          </a:p>
        </p:txBody>
      </p:sp>
      <p:sp>
        <p:nvSpPr>
          <p:cNvPr id="2" name="Content Placeholder 1"/>
          <p:cNvSpPr>
            <a:spLocks noGrp="1"/>
          </p:cNvSpPr>
          <p:nvPr>
            <p:ph sz="half" idx="1"/>
          </p:nvPr>
        </p:nvSpPr>
        <p:spPr>
          <a:xfrm>
            <a:off x="1312054" y="1690688"/>
            <a:ext cx="4733111" cy="4486275"/>
          </a:xfrm>
          <a:prstGeom prst="roundRect">
            <a:avLst/>
          </a:prstGeom>
          <a:ln w="19050"/>
        </p:spPr>
        <p:style>
          <a:lnRef idx="2">
            <a:schemeClr val="accent4"/>
          </a:lnRef>
          <a:fillRef idx="1">
            <a:schemeClr val="lt1"/>
          </a:fillRef>
          <a:effectRef idx="0">
            <a:schemeClr val="accent4"/>
          </a:effectRef>
          <a:fontRef idx="minor">
            <a:schemeClr val="dk1"/>
          </a:fontRef>
        </p:style>
        <p:txBody>
          <a:bodyPr>
            <a:normAutofit/>
          </a:bodyPr>
          <a:lstStyle/>
          <a:p>
            <a:pPr marL="0" indent="0">
              <a:spcAft>
                <a:spcPts val="1200"/>
              </a:spcAft>
              <a:buClr>
                <a:schemeClr val="tx2"/>
              </a:buClr>
              <a:buNone/>
            </a:pPr>
            <a:r>
              <a:rPr lang="en-GB" sz="3200" dirty="0"/>
              <a:t>Motivation, where high-level cognitive skills are needed, comes primarily from:</a:t>
            </a:r>
          </a:p>
          <a:p>
            <a:pPr marL="1371600" lvl="2" indent="-514350">
              <a:spcAft>
                <a:spcPts val="1200"/>
              </a:spcAft>
              <a:buClr>
                <a:schemeClr val="tx1"/>
              </a:buClr>
            </a:pPr>
            <a:r>
              <a:rPr lang="en-GB" sz="3200" dirty="0"/>
              <a:t>Purpose</a:t>
            </a:r>
          </a:p>
          <a:p>
            <a:pPr marL="1371600" lvl="2" indent="-514350">
              <a:spcAft>
                <a:spcPts val="1200"/>
              </a:spcAft>
              <a:buClr>
                <a:schemeClr val="tx1"/>
              </a:buClr>
            </a:pPr>
            <a:r>
              <a:rPr lang="en-GB" sz="3200" dirty="0"/>
              <a:t>Autonomy</a:t>
            </a:r>
          </a:p>
          <a:p>
            <a:pPr marL="1371600" lvl="2" indent="-514350">
              <a:spcAft>
                <a:spcPts val="1200"/>
              </a:spcAft>
              <a:buClr>
                <a:schemeClr val="tx1"/>
              </a:buClr>
            </a:pPr>
            <a:r>
              <a:rPr lang="en-GB" sz="3200" dirty="0"/>
              <a:t>Mastery</a:t>
            </a:r>
          </a:p>
        </p:txBody>
      </p:sp>
      <p:sp>
        <p:nvSpPr>
          <p:cNvPr id="4" name="Slide Number Placeholder 3" hidden="1"/>
          <p:cNvSpPr>
            <a:spLocks noGrp="1"/>
          </p:cNvSpPr>
          <p:nvPr>
            <p:ph type="sldNum" sz="quarter" idx="12"/>
          </p:nvPr>
        </p:nvSpPr>
        <p:spPr/>
        <p:txBody>
          <a:bodyPr/>
          <a:lstStyle/>
          <a:p>
            <a:pPr>
              <a:spcAft>
                <a:spcPts val="600"/>
              </a:spcAft>
            </a:pPr>
            <a:fld id="{C3F65BB1-9206-4D7F-97F9-47DCC7DC6334}" type="slidenum">
              <a:rPr lang="en-GB" smtClean="0"/>
              <a:pPr>
                <a:spcAft>
                  <a:spcPts val="600"/>
                </a:spcAft>
              </a:pPr>
              <a:t>9</a:t>
            </a:fld>
            <a:endParaRPr lang="en-GB"/>
          </a:p>
        </p:txBody>
      </p:sp>
      <p:sp>
        <p:nvSpPr>
          <p:cNvPr id="6" name="Rectangle 5">
            <a:extLst>
              <a:ext uri="{FF2B5EF4-FFF2-40B4-BE49-F238E27FC236}">
                <a16:creationId xmlns:a16="http://schemas.microsoft.com/office/drawing/2014/main" id="{C6A26FA1-11D5-43F2-A073-BDDCED7693B0}"/>
              </a:ext>
            </a:extLst>
          </p:cNvPr>
          <p:cNvSpPr/>
          <p:nvPr/>
        </p:nvSpPr>
        <p:spPr>
          <a:xfrm>
            <a:off x="7237863" y="2502664"/>
            <a:ext cx="2920674" cy="2862322"/>
          </a:xfrm>
          <a:prstGeom prst="rect">
            <a:avLst/>
          </a:prstGeom>
        </p:spPr>
        <p:txBody>
          <a:bodyPr wrap="square">
            <a:spAutoFit/>
          </a:bodyPr>
          <a:lstStyle/>
          <a:p>
            <a:pPr defTabSz="896112">
              <a:spcAft>
                <a:spcPts val="2352"/>
              </a:spcAft>
            </a:pPr>
            <a:r>
              <a:rPr lang="en-GB" sz="2000" kern="1200" dirty="0">
                <a:latin typeface="+mn-lt"/>
                <a:ea typeface="+mn-ea"/>
                <a:cs typeface="+mn-cs"/>
              </a:rPr>
              <a:t>This animation is about how to encourage creativity in the workplace</a:t>
            </a:r>
          </a:p>
          <a:p>
            <a:pPr defTabSz="896112">
              <a:spcAft>
                <a:spcPts val="2352"/>
              </a:spcAft>
            </a:pPr>
            <a:r>
              <a:rPr lang="en-GB" sz="2000" kern="1200" dirty="0">
                <a:latin typeface="+mn-lt"/>
                <a:ea typeface="+mn-ea"/>
                <a:cs typeface="+mn-cs"/>
              </a:rPr>
              <a:t>This HBR animation is about balancing task execution (control) with autonomy</a:t>
            </a:r>
            <a:endParaRPr lang="en-GB" sz="2000" dirty="0"/>
          </a:p>
        </p:txBody>
      </p:sp>
      <p:pic>
        <p:nvPicPr>
          <p:cNvPr id="8" name="Picture 7">
            <a:hlinkClick r:id="rId2"/>
            <a:extLst>
              <a:ext uri="{FF2B5EF4-FFF2-40B4-BE49-F238E27FC236}">
                <a16:creationId xmlns:a16="http://schemas.microsoft.com/office/drawing/2014/main" id="{2A0A669A-0448-4CC7-AE51-477484043048}"/>
              </a:ext>
            </a:extLst>
          </p:cNvPr>
          <p:cNvPicPr/>
          <p:nvPr/>
        </p:nvPicPr>
        <p:blipFill>
          <a:blip r:embed="rId3"/>
          <a:srcRect/>
          <a:stretch/>
        </p:blipFill>
        <p:spPr bwMode="auto">
          <a:xfrm>
            <a:off x="6373863" y="2784322"/>
            <a:ext cx="864000" cy="864000"/>
          </a:xfrm>
          <a:prstGeom prst="rect">
            <a:avLst/>
          </a:prstGeom>
          <a:noFill/>
          <a:effectLst>
            <a:softEdge rad="12700"/>
          </a:effectLst>
        </p:spPr>
      </p:pic>
      <p:pic>
        <p:nvPicPr>
          <p:cNvPr id="9" name="Picture 8">
            <a:hlinkClick r:id="rId4"/>
            <a:extLst>
              <a:ext uri="{FF2B5EF4-FFF2-40B4-BE49-F238E27FC236}">
                <a16:creationId xmlns:a16="http://schemas.microsoft.com/office/drawing/2014/main" id="{1B83018A-9A0A-458C-9675-4149C055EEAF}"/>
              </a:ext>
            </a:extLst>
          </p:cNvPr>
          <p:cNvPicPr/>
          <p:nvPr/>
        </p:nvPicPr>
        <p:blipFill>
          <a:blip r:embed="rId3"/>
          <a:srcRect/>
          <a:stretch/>
        </p:blipFill>
        <p:spPr bwMode="auto">
          <a:xfrm>
            <a:off x="6373864" y="4200150"/>
            <a:ext cx="864000" cy="864000"/>
          </a:xfrm>
          <a:prstGeom prst="rect">
            <a:avLst/>
          </a:prstGeom>
          <a:noFill/>
          <a:effectLst>
            <a:softEdge rad="12700"/>
          </a:effectLst>
        </p:spPr>
      </p:pic>
      <p:pic>
        <p:nvPicPr>
          <p:cNvPr id="12" name="Grafik 11" descr="Ein Bild, das Grafiken, Schrift, Typografie, Grafikdesign enthält.&#10;&#10;Automatisch generierte Beschreibung">
            <a:extLst>
              <a:ext uri="{FF2B5EF4-FFF2-40B4-BE49-F238E27FC236}">
                <a16:creationId xmlns:a16="http://schemas.microsoft.com/office/drawing/2014/main" id="{6658FF4F-1B2A-6D8B-1784-BC79CC6E08EC}"/>
              </a:ext>
            </a:extLst>
          </p:cNvPr>
          <p:cNvPicPr>
            <a:picLocks noChangeAspect="1"/>
          </p:cNvPicPr>
          <p:nvPr/>
        </p:nvPicPr>
        <p:blipFill>
          <a:blip r:embed="rId5"/>
          <a:stretch>
            <a:fillRect/>
          </a:stretch>
        </p:blipFill>
        <p:spPr>
          <a:xfrm>
            <a:off x="10107452" y="2550821"/>
            <a:ext cx="1233567" cy="1233567"/>
          </a:xfrm>
          <a:prstGeom prst="rect">
            <a:avLst/>
          </a:prstGeom>
        </p:spPr>
      </p:pic>
      <p:pic>
        <p:nvPicPr>
          <p:cNvPr id="14" name="Grafik 13" descr="Ein Bild, das Grafiken, Schrift, Grafikdesign, Typografie enthält.&#10;&#10;Automatisch generierte Beschreibung">
            <a:extLst>
              <a:ext uri="{FF2B5EF4-FFF2-40B4-BE49-F238E27FC236}">
                <a16:creationId xmlns:a16="http://schemas.microsoft.com/office/drawing/2014/main" id="{5AF7E4FF-761D-76BD-038E-1FC0D0616A6E}"/>
              </a:ext>
            </a:extLst>
          </p:cNvPr>
          <p:cNvPicPr>
            <a:picLocks noChangeAspect="1"/>
          </p:cNvPicPr>
          <p:nvPr/>
        </p:nvPicPr>
        <p:blipFill>
          <a:blip r:embed="rId6"/>
          <a:stretch>
            <a:fillRect/>
          </a:stretch>
        </p:blipFill>
        <p:spPr>
          <a:xfrm>
            <a:off x="10107452" y="4131418"/>
            <a:ext cx="1233567" cy="1233567"/>
          </a:xfrm>
          <a:prstGeom prst="rect">
            <a:avLst/>
          </a:prstGeom>
        </p:spPr>
      </p:pic>
    </p:spTree>
    <p:extLst>
      <p:ext uri="{BB962C8B-B14F-4D97-AF65-F5344CB8AC3E}">
        <p14:creationId xmlns:p14="http://schemas.microsoft.com/office/powerpoint/2010/main" val="2606887376"/>
      </p:ext>
    </p:extLst>
  </p:cSld>
  <p:clrMapOvr>
    <a:masterClrMapping/>
  </p:clrMapOvr>
</p:sld>
</file>

<file path=ppt/theme/theme1.xml><?xml version="1.0" encoding="utf-8"?>
<a:theme xmlns:a="http://schemas.openxmlformats.org/drawingml/2006/main" name="Endorseakt">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akt" id="{82489726-E61E-41F5-9FA5-6D937E4727F4}" vid="{8FE2F443-450C-471B-8308-D3CB643862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Ein neues Dokument erstellen." ma:contentTypeScope="" ma:versionID="36fe9fd2917e1cb3d2dce232a023cd86">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30506698402d80daf3c72ec28496f49d"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ierungen"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419AAC-5780-4A5A-ADC1-C1ED69257832}">
  <ds:schemaRefs>
    <ds:schemaRef ds:uri="151c28b5-17be-487d-903d-7070014f18c7"/>
    <ds:schemaRef ds:uri="323be961-96ff-4fd7-9242-58d5ac1cef53"/>
    <ds:schemaRef ds:uri="http://purl.org/dc/elements/1.1/"/>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84776174-58D7-4A6C-ADC9-131E8AD43DB0}">
  <ds:schemaRefs>
    <ds:schemaRef ds:uri="http://schemas.microsoft.com/sharepoint/v3/contenttype/forms"/>
  </ds:schemaRefs>
</ds:datastoreItem>
</file>

<file path=customXml/itemProps3.xml><?xml version="1.0" encoding="utf-8"?>
<ds:datastoreItem xmlns:ds="http://schemas.openxmlformats.org/officeDocument/2006/customXml" ds:itemID="{A2698B0E-F5F4-4AC4-AA2D-0A9BEAE2A6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3be961-96ff-4fd7-9242-58d5ac1cef53"/>
    <ds:schemaRef ds:uri="151c28b5-17be-487d-903d-7070014f18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830</Words>
  <Application>Microsoft Office PowerPoint</Application>
  <PresentationFormat>Bredbild</PresentationFormat>
  <Paragraphs>145</Paragraphs>
  <Slides>11</Slides>
  <Notes>6</Notes>
  <HiddenSlides>0</HiddenSlides>
  <MMClips>0</MMClips>
  <ScaleCrop>false</ScaleCrop>
  <HeadingPairs>
    <vt:vector size="4" baseType="variant">
      <vt:variant>
        <vt:lpstr>Tema</vt:lpstr>
      </vt:variant>
      <vt:variant>
        <vt:i4>1</vt:i4>
      </vt:variant>
      <vt:variant>
        <vt:lpstr>Bildrubriker</vt:lpstr>
      </vt:variant>
      <vt:variant>
        <vt:i4>11</vt:i4>
      </vt:variant>
    </vt:vector>
  </HeadingPairs>
  <TitlesOfParts>
    <vt:vector size="12" baseType="lpstr">
      <vt:lpstr>Endorseakt</vt:lpstr>
      <vt:lpstr> Entrepreneurship and New business creation </vt:lpstr>
      <vt:lpstr>2.4  Navigating the entrepreneurial process </vt:lpstr>
      <vt:lpstr>Meeting the skills needs</vt:lpstr>
      <vt:lpstr>Person specification</vt:lpstr>
      <vt:lpstr>Professional advisors</vt:lpstr>
      <vt:lpstr>PowerPoint-presentation</vt:lpstr>
      <vt:lpstr>Developing the venture team</vt:lpstr>
      <vt:lpstr>Hierarchy and Control</vt:lpstr>
      <vt:lpstr>Motivation</vt:lpstr>
      <vt:lpstr>Assignment</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lastModifiedBy>Cornelia Amon</cp:lastModifiedBy>
  <cp:revision>114</cp:revision>
  <dcterms:created xsi:type="dcterms:W3CDTF">2022-04-04T19:32:46Z</dcterms:created>
  <dcterms:modified xsi:type="dcterms:W3CDTF">2024-03-22T15:32:51Z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