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5"/>
  </p:notesMasterIdLst>
  <p:sldIdLst>
    <p:sldId id="495" r:id="rId5"/>
    <p:sldId id="491" r:id="rId6"/>
    <p:sldId id="496" r:id="rId7"/>
    <p:sldId id="468" r:id="rId8"/>
    <p:sldId id="451" r:id="rId9"/>
    <p:sldId id="480" r:id="rId10"/>
    <p:sldId id="434" r:id="rId11"/>
    <p:sldId id="482" r:id="rId12"/>
    <p:sldId id="433" r:id="rId13"/>
    <p:sldId id="49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EE297B"/>
    <a:srgbClr val="0281B4"/>
    <a:srgbClr val="F07921"/>
    <a:srgbClr val="0D385E"/>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27371E-223B-3785-35F6-437031722A8D}" v="10" dt="2024-03-22T15:26:29.124"/>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3401"/>
  </p:normalViewPr>
  <p:slideViewPr>
    <p:cSldViewPr snapToGrid="0">
      <p:cViewPr varScale="1">
        <p:scale>
          <a:sx n="107" d="100"/>
          <a:sy n="107" d="100"/>
        </p:scale>
        <p:origin x="59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on Friedrichs, Yvonne" userId="S::yvonne.vonfriedrichs_miun.se#ext#@imcfhkrems.onmicrosoft.com::1446dabb-076f-4b93-84a7-10efe9a3e9e5" providerId="AD" clId="Web-{3E27371E-223B-3785-35F6-437031722A8D}"/>
    <pc:docChg chg="modSld">
      <pc:chgData name="von Friedrichs, Yvonne" userId="S::yvonne.vonfriedrichs_miun.se#ext#@imcfhkrems.onmicrosoft.com::1446dabb-076f-4b93-84a7-10efe9a3e9e5" providerId="AD" clId="Web-{3E27371E-223B-3785-35F6-437031722A8D}" dt="2024-03-22T15:26:29.124" v="5" actId="20577"/>
      <pc:docMkLst>
        <pc:docMk/>
      </pc:docMkLst>
      <pc:sldChg chg="modSp">
        <pc:chgData name="von Friedrichs, Yvonne" userId="S::yvonne.vonfriedrichs_miun.se#ext#@imcfhkrems.onmicrosoft.com::1446dabb-076f-4b93-84a7-10efe9a3e9e5" providerId="AD" clId="Web-{3E27371E-223B-3785-35F6-437031722A8D}" dt="2024-03-22T15:26:29.124" v="5" actId="20577"/>
        <pc:sldMkLst>
          <pc:docMk/>
          <pc:sldMk cId="3620944923" sldId="491"/>
        </pc:sldMkLst>
        <pc:spChg chg="mod">
          <ac:chgData name="von Friedrichs, Yvonne" userId="S::yvonne.vonfriedrichs_miun.se#ext#@imcfhkrems.onmicrosoft.com::1446dabb-076f-4b93-84a7-10efe9a3e9e5" providerId="AD" clId="Web-{3E27371E-223B-3785-35F6-437031722A8D}" dt="2024-03-22T15:26:19.576" v="0" actId="20577"/>
          <ac:spMkLst>
            <pc:docMk/>
            <pc:sldMk cId="3620944923" sldId="491"/>
            <ac:spMk id="4" creationId="{07E0CBB6-C5F8-4624-9918-2ABBDA00096C}"/>
          </ac:spMkLst>
        </pc:spChg>
        <pc:spChg chg="mod">
          <ac:chgData name="von Friedrichs, Yvonne" userId="S::yvonne.vonfriedrichs_miun.se#ext#@imcfhkrems.onmicrosoft.com::1446dabb-076f-4b93-84a7-10efe9a3e9e5" providerId="AD" clId="Web-{3E27371E-223B-3785-35F6-437031722A8D}" dt="2024-03-22T15:26:29.124" v="5" actId="20577"/>
          <ac:spMkLst>
            <pc:docMk/>
            <pc:sldMk cId="3620944923" sldId="491"/>
            <ac:spMk id="7" creationId="{873FA4FA-9E59-CAFC-9D21-7C99A28612C8}"/>
          </ac:spMkLst>
        </pc:spChg>
      </pc:sldChg>
    </pc:docChg>
  </pc:docChgLst>
  <pc:docChgLst>
    <pc:chgData name="Cornelia Amon" userId="5954e632-5942-4ce2-bb41-89c16c6cc23e" providerId="ADAL" clId="{08E8F3D6-7368-41A3-AE10-D95C27199E02}"/>
    <pc:docChg chg="modSld">
      <pc:chgData name="Cornelia Amon" userId="5954e632-5942-4ce2-bb41-89c16c6cc23e" providerId="ADAL" clId="{08E8F3D6-7368-41A3-AE10-D95C27199E02}" dt="2024-03-14T14:47:53.507" v="37" actId="20577"/>
      <pc:docMkLst>
        <pc:docMk/>
      </pc:docMkLst>
      <pc:sldChg chg="addSp modSp mod">
        <pc:chgData name="Cornelia Amon" userId="5954e632-5942-4ce2-bb41-89c16c6cc23e" providerId="ADAL" clId="{08E8F3D6-7368-41A3-AE10-D95C27199E02}" dt="2024-03-14T14:47:53.507" v="37" actId="20577"/>
        <pc:sldMkLst>
          <pc:docMk/>
          <pc:sldMk cId="3620944923" sldId="491"/>
        </pc:sldMkLst>
        <pc:spChg chg="add mod">
          <ac:chgData name="Cornelia Amon" userId="5954e632-5942-4ce2-bb41-89c16c6cc23e" providerId="ADAL" clId="{08E8F3D6-7368-41A3-AE10-D95C27199E02}" dt="2024-03-14T14:47:53.507" v="37" actId="20577"/>
          <ac:spMkLst>
            <pc:docMk/>
            <pc:sldMk cId="3620944923" sldId="491"/>
            <ac:spMk id="2" creationId="{E75078C9-3627-BF08-2B95-F322AE544D6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dirty="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gn="l"/>
            <a:r>
              <a:rPr lang="sv-SE" b="0" dirty="0"/>
              <a:t>How shall the venture be financed? </a:t>
            </a:r>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6A403E6A-0E51-A24C-B8B0-7EAE05311EE0}" type="slidenum">
              <a:rPr lang="en-GB" smtClean="0"/>
              <a:t>3</a:t>
            </a:fld>
            <a:endParaRPr lang="en-GB"/>
          </a:p>
        </p:txBody>
      </p:sp>
    </p:spTree>
    <p:extLst>
      <p:ext uri="{BB962C8B-B14F-4D97-AF65-F5344CB8AC3E}">
        <p14:creationId xmlns:p14="http://schemas.microsoft.com/office/powerpoint/2010/main" val="4082923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a:t>Deciding</a:t>
            </a:r>
            <a:r>
              <a:rPr lang="sv-SE" dirty="0"/>
              <a:t> on the form of </a:t>
            </a:r>
            <a:r>
              <a:rPr lang="sv-SE" dirty="0" err="1"/>
              <a:t>funding</a:t>
            </a:r>
            <a:r>
              <a:rPr lang="sv-SE" dirty="0"/>
              <a:t> for a start-</a:t>
            </a:r>
            <a:r>
              <a:rPr lang="sv-SE" dirty="0" err="1"/>
              <a:t>up</a:t>
            </a:r>
            <a:r>
              <a:rPr lang="sv-SE" dirty="0"/>
              <a:t> and </a:t>
            </a:r>
            <a:r>
              <a:rPr lang="sv-SE" dirty="0" err="1"/>
              <a:t>when</a:t>
            </a:r>
            <a:r>
              <a:rPr lang="sv-SE" dirty="0"/>
              <a:t> it </a:t>
            </a:r>
            <a:r>
              <a:rPr lang="sv-SE" dirty="0" err="1"/>
              <a:t>will</a:t>
            </a:r>
            <a:r>
              <a:rPr lang="sv-SE" dirty="0"/>
              <a:t> be </a:t>
            </a:r>
            <a:r>
              <a:rPr lang="sv-SE" dirty="0" err="1"/>
              <a:t>sought</a:t>
            </a:r>
            <a:r>
              <a:rPr lang="sv-SE" dirty="0"/>
              <a:t> </a:t>
            </a:r>
            <a:r>
              <a:rPr lang="sv-SE" dirty="0" err="1"/>
              <a:t>are</a:t>
            </a:r>
            <a:r>
              <a:rPr lang="sv-SE" dirty="0"/>
              <a:t> </a:t>
            </a:r>
            <a:r>
              <a:rPr lang="sv-SE" dirty="0" err="1"/>
              <a:t>important</a:t>
            </a:r>
            <a:r>
              <a:rPr lang="sv-SE" dirty="0"/>
              <a:t> </a:t>
            </a:r>
            <a:r>
              <a:rPr lang="sv-SE" dirty="0" err="1"/>
              <a:t>strategic</a:t>
            </a:r>
            <a:r>
              <a:rPr lang="sv-SE" dirty="0"/>
              <a:t> </a:t>
            </a:r>
            <a:r>
              <a:rPr lang="sv-SE" dirty="0" err="1"/>
              <a:t>decisions</a:t>
            </a:r>
            <a:r>
              <a:rPr lang="sv-SE" dirty="0"/>
              <a:t>. </a:t>
            </a:r>
            <a:r>
              <a:rPr lang="sv-SE" dirty="0" err="1"/>
              <a:t>But</a:t>
            </a:r>
            <a:r>
              <a:rPr lang="sv-SE" dirty="0"/>
              <a:t> </a:t>
            </a:r>
            <a:r>
              <a:rPr lang="sv-SE" dirty="0" err="1"/>
              <a:t>getting</a:t>
            </a:r>
            <a:r>
              <a:rPr lang="sv-SE" dirty="0"/>
              <a:t> </a:t>
            </a:r>
            <a:r>
              <a:rPr lang="sv-SE" dirty="0" err="1"/>
              <a:t>started</a:t>
            </a:r>
            <a:r>
              <a:rPr lang="sv-SE" dirty="0"/>
              <a:t> on the </a:t>
            </a:r>
            <a:r>
              <a:rPr lang="sv-SE" dirty="0" err="1"/>
              <a:t>funding</a:t>
            </a:r>
            <a:r>
              <a:rPr lang="sv-SE" dirty="0"/>
              <a:t> </a:t>
            </a:r>
            <a:r>
              <a:rPr lang="sv-SE" dirty="0" err="1"/>
              <a:t>ladder</a:t>
            </a:r>
            <a:r>
              <a:rPr lang="sv-SE" dirty="0"/>
              <a:t> </a:t>
            </a:r>
            <a:r>
              <a:rPr lang="sv-SE" dirty="0" err="1"/>
              <a:t>can</a:t>
            </a:r>
            <a:r>
              <a:rPr lang="sv-SE" dirty="0"/>
              <a:t> be </a:t>
            </a:r>
            <a:r>
              <a:rPr lang="sv-SE" dirty="0" err="1"/>
              <a:t>difficult</a:t>
            </a:r>
            <a:r>
              <a:rPr lang="sv-SE" dirty="0"/>
              <a:t>, </a:t>
            </a:r>
            <a:r>
              <a:rPr lang="sv-SE" dirty="0" err="1"/>
              <a:t>particularly</a:t>
            </a:r>
            <a:r>
              <a:rPr lang="sv-SE" dirty="0"/>
              <a:t> in a recession. </a:t>
            </a:r>
            <a:r>
              <a:rPr lang="sv-SE" dirty="0" err="1"/>
              <a:t>Many</a:t>
            </a:r>
            <a:r>
              <a:rPr lang="sv-SE" dirty="0"/>
              <a:t> </a:t>
            </a:r>
            <a:r>
              <a:rPr lang="sv-SE" dirty="0" err="1"/>
              <a:t>sources</a:t>
            </a:r>
            <a:r>
              <a:rPr lang="sv-SE" dirty="0"/>
              <a:t> of </a:t>
            </a:r>
            <a:r>
              <a:rPr lang="sv-SE" dirty="0" err="1"/>
              <a:t>funding</a:t>
            </a:r>
            <a:r>
              <a:rPr lang="sv-SE" dirty="0"/>
              <a:t> </a:t>
            </a:r>
            <a:r>
              <a:rPr lang="sv-SE" dirty="0" err="1"/>
              <a:t>are</a:t>
            </a:r>
            <a:r>
              <a:rPr lang="sv-SE" dirty="0"/>
              <a:t> not </a:t>
            </a:r>
            <a:r>
              <a:rPr lang="sv-SE" dirty="0" err="1"/>
              <a:t>open</a:t>
            </a:r>
            <a:r>
              <a:rPr lang="sv-SE" dirty="0"/>
              <a:t> to start-</a:t>
            </a:r>
            <a:r>
              <a:rPr lang="sv-SE" dirty="0" err="1"/>
              <a:t>ups</a:t>
            </a:r>
            <a:r>
              <a:rPr lang="sv-SE" dirty="0"/>
              <a:t>. </a:t>
            </a:r>
            <a:r>
              <a:rPr lang="sv-SE" dirty="0" err="1"/>
              <a:t>Getting</a:t>
            </a:r>
            <a:r>
              <a:rPr lang="sv-SE" dirty="0"/>
              <a:t> </a:t>
            </a:r>
            <a:r>
              <a:rPr lang="sv-SE" dirty="0" err="1"/>
              <a:t>that</a:t>
            </a:r>
            <a:r>
              <a:rPr lang="sv-SE" dirty="0"/>
              <a:t> </a:t>
            </a:r>
            <a:r>
              <a:rPr lang="sv-SE" dirty="0" err="1"/>
              <a:t>first</a:t>
            </a:r>
            <a:r>
              <a:rPr lang="sv-SE" dirty="0"/>
              <a:t> </a:t>
            </a:r>
            <a:r>
              <a:rPr lang="sv-SE" dirty="0" err="1"/>
              <a:t>tranche</a:t>
            </a:r>
            <a:r>
              <a:rPr lang="sv-SE" dirty="0"/>
              <a:t> of </a:t>
            </a:r>
            <a:r>
              <a:rPr lang="sv-SE" dirty="0" err="1"/>
              <a:t>finance</a:t>
            </a:r>
            <a:r>
              <a:rPr lang="sv-SE" dirty="0"/>
              <a:t> </a:t>
            </a:r>
            <a:r>
              <a:rPr lang="sv-SE" dirty="0" err="1"/>
              <a:t>involves</a:t>
            </a:r>
            <a:r>
              <a:rPr lang="sv-SE" dirty="0"/>
              <a:t> </a:t>
            </a:r>
            <a:r>
              <a:rPr lang="sv-SE" dirty="0" err="1"/>
              <a:t>persuading</a:t>
            </a:r>
            <a:r>
              <a:rPr lang="sv-SE" dirty="0"/>
              <a:t> the funder </a:t>
            </a:r>
            <a:r>
              <a:rPr lang="sv-SE" dirty="0" err="1"/>
              <a:t>that</a:t>
            </a:r>
            <a:r>
              <a:rPr lang="sv-SE" dirty="0"/>
              <a:t> the business </a:t>
            </a:r>
            <a:r>
              <a:rPr lang="sv-SE" dirty="0" err="1"/>
              <a:t>will</a:t>
            </a:r>
            <a:r>
              <a:rPr lang="sv-SE" dirty="0"/>
              <a:t> be a </a:t>
            </a:r>
            <a:r>
              <a:rPr lang="sv-SE" dirty="0" err="1"/>
              <a:t>success</a:t>
            </a:r>
            <a:r>
              <a:rPr lang="sv-SE" dirty="0"/>
              <a:t>, </a:t>
            </a:r>
            <a:r>
              <a:rPr lang="sv-SE" dirty="0" err="1"/>
              <a:t>despite</a:t>
            </a:r>
            <a:r>
              <a:rPr lang="sv-SE" dirty="0"/>
              <a:t> the risks and the </a:t>
            </a:r>
            <a:r>
              <a:rPr lang="sv-SE" dirty="0" err="1"/>
              <a:t>competition</a:t>
            </a:r>
            <a:r>
              <a:rPr lang="sv-SE" dirty="0"/>
              <a:t>. </a:t>
            </a:r>
            <a:r>
              <a:rPr lang="sv-SE" dirty="0" err="1"/>
              <a:t>Once</a:t>
            </a:r>
            <a:r>
              <a:rPr lang="sv-SE" dirty="0"/>
              <a:t> the business has proven </a:t>
            </a:r>
            <a:r>
              <a:rPr lang="sv-SE" dirty="0" err="1"/>
              <a:t>track</a:t>
            </a:r>
            <a:r>
              <a:rPr lang="sv-SE" dirty="0"/>
              <a:t> record, new </a:t>
            </a:r>
            <a:r>
              <a:rPr lang="sv-SE" dirty="0" err="1"/>
              <a:t>avenues</a:t>
            </a:r>
            <a:r>
              <a:rPr lang="sv-SE" dirty="0"/>
              <a:t> of </a:t>
            </a:r>
            <a:r>
              <a:rPr lang="sv-SE" dirty="0" err="1"/>
              <a:t>finance</a:t>
            </a:r>
            <a:r>
              <a:rPr lang="sv-SE" dirty="0"/>
              <a:t> </a:t>
            </a:r>
            <a:r>
              <a:rPr lang="sv-SE" dirty="0" err="1"/>
              <a:t>open</a:t>
            </a:r>
            <a:r>
              <a:rPr lang="sv-SE" dirty="0"/>
              <a:t> </a:t>
            </a:r>
            <a:r>
              <a:rPr lang="sv-SE" dirty="0" err="1"/>
              <a:t>up</a:t>
            </a:r>
            <a:r>
              <a:rPr lang="sv-SE" dirty="0"/>
              <a:t>.</a:t>
            </a:r>
          </a:p>
        </p:txBody>
      </p:sp>
      <p:sp>
        <p:nvSpPr>
          <p:cNvPr id="4" name="Slide Number Placeholder 3"/>
          <p:cNvSpPr>
            <a:spLocks noGrp="1"/>
          </p:cNvSpPr>
          <p:nvPr>
            <p:ph type="sldNum" sz="quarter" idx="5"/>
          </p:nvPr>
        </p:nvSpPr>
        <p:spPr/>
        <p:txBody>
          <a:bodyPr/>
          <a:lstStyle/>
          <a:p>
            <a:fld id="{6A403E6A-0E51-A24C-B8B0-7EAE05311EE0}" type="slidenum">
              <a:rPr lang="en-GB" smtClean="0"/>
              <a:t>8</a:t>
            </a:fld>
            <a:endParaRPr lang="en-GB"/>
          </a:p>
        </p:txBody>
      </p:sp>
    </p:spTree>
    <p:extLst>
      <p:ext uri="{BB962C8B-B14F-4D97-AF65-F5344CB8AC3E}">
        <p14:creationId xmlns:p14="http://schemas.microsoft.com/office/powerpoint/2010/main" val="3945522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2279762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3311067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70258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2943643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80AA4D45-F92A-48B4-8DB8-2A0FB4B82A0F}"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4205095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80AA4D45-F92A-48B4-8DB8-2A0FB4B82A0F}"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82037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2791866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80AA4D45-F92A-48B4-8DB8-2A0FB4B82A0F}"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800622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37450090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0AA4D45-F92A-48B4-8DB8-2A0FB4B82A0F}"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7B3CC7FF-89FD-484D-8B84-6F52D557E68C}"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135496232"/>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7B3CC7FF-89FD-484D-8B84-6F52D557E68C}"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3936179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3430246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0AA4D45-F92A-48B4-8DB8-2A0FB4B82A0F}"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7B3CC7FF-89FD-484D-8B84-6F52D557E68C}"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181063525"/>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330312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80AA4D45-F92A-48B4-8DB8-2A0FB4B82A0F}"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966015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80AA4D45-F92A-48B4-8DB8-2A0FB4B82A0F}"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941539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80AA4D45-F92A-48B4-8DB8-2A0FB4B82A0F}"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32491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80AA4D45-F92A-48B4-8DB8-2A0FB4B82A0F}"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136427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80AA4D45-F92A-48B4-8DB8-2A0FB4B82A0F}"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491664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80AA4D45-F92A-48B4-8DB8-2A0FB4B82A0F}"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7B3CC7FF-89FD-484D-8B84-6F52D557E68C}" type="slidenum">
              <a:rPr lang="de-AT" smtClean="0"/>
              <a:t>‹#›</a:t>
            </a:fld>
            <a:endParaRPr lang="de-AT"/>
          </a:p>
        </p:txBody>
      </p:sp>
    </p:spTree>
    <p:extLst>
      <p:ext uri="{BB962C8B-B14F-4D97-AF65-F5344CB8AC3E}">
        <p14:creationId xmlns:p14="http://schemas.microsoft.com/office/powerpoint/2010/main" val="4127819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80776063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noFill/>
        </p:spPr>
        <p:txBody>
          <a:bodyPr wrap="square" rtlCol="0">
            <a:spAutoFit/>
          </a:bodyPr>
          <a:lstStyle/>
          <a:p>
            <a:br>
              <a:rPr lang="de-DE" dirty="0"/>
            </a:br>
            <a:r>
              <a:rPr lang="sv-SE" dirty="0"/>
              <a:t>Entrepreneurship and New business creation </a:t>
            </a:r>
            <a:endParaRPr lang="en-GB" dirty="0"/>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p:txBody>
          <a:bodyPr>
            <a:normAutofit lnSpcReduction="10000"/>
          </a:bodyPr>
          <a:lstStyle/>
          <a:p>
            <a:r>
              <a:rPr lang="sv-SE" dirty="0"/>
              <a:t>(2 ECTS, 50-60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dirty="0">
                <a:effectLst/>
              </a:rPr>
              <a:t>Acknowledgments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dirty="0"/>
              <a:t>Part of the Education Material produced within the Erasmus+ Project: ENDORSE</a:t>
            </a:r>
          </a:p>
          <a:p>
            <a:pPr marL="0" indent="0">
              <a:buNone/>
            </a:pPr>
            <a:r>
              <a:rPr lang="en-GB" sz="1800" dirty="0"/>
              <a:t>Project Partners: </a:t>
            </a:r>
          </a:p>
          <a:p>
            <a:pPr marL="0" indent="0">
              <a:buNone/>
            </a:pPr>
            <a:endParaRPr lang="en-GB" sz="1800" dirty="0"/>
          </a:p>
          <a:p>
            <a:pPr marL="0" indent="0">
              <a:buNone/>
            </a:pPr>
            <a:endParaRPr lang="en-GB" sz="1800" dirty="0"/>
          </a:p>
          <a:p>
            <a:pPr marL="0" indent="0">
              <a:buNone/>
            </a:pPr>
            <a:r>
              <a:rPr lang="en-US" sz="1800" b="0" i="0" dirty="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dirty="0">
                <a:solidFill>
                  <a:srgbClr val="D14500"/>
                </a:solidFill>
                <a:effectLst/>
                <a:latin typeface="Source Sans Pro" panose="020B0503030403020204" pitchFamily="34" charset="0"/>
                <a:hlinkClick r:id="rId2"/>
              </a:rPr>
              <a:t>CC BY-SA 4.0</a:t>
            </a:r>
            <a:endParaRPr lang="en-US" sz="1800" b="0" i="0" u="none" strike="noStrike" dirty="0">
              <a:solidFill>
                <a:srgbClr val="D14500"/>
              </a:solidFill>
              <a:effectLst/>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r>
              <a:rPr lang="en-US" sz="1800" dirty="0">
                <a:solidFill>
                  <a:srgbClr val="D14500"/>
                </a:solidFill>
                <a:latin typeface="Source Sans Pro" panose="020B0503030403020204" pitchFamily="34" charset="0"/>
              </a:rPr>
              <a:t>Logos of Partner Institutions and Erasmus+ are excepted. </a:t>
            </a:r>
          </a:p>
          <a:p>
            <a:pPr marL="0" indent="0">
              <a:buNone/>
            </a:pPr>
            <a:endParaRPr lang="en-US" sz="1800" dirty="0">
              <a:solidFill>
                <a:schemeClr val="tx1"/>
              </a:solidFill>
            </a:endParaRPr>
          </a:p>
          <a:p>
            <a:pPr marL="0" indent="0">
              <a:buNone/>
            </a:pPr>
            <a:r>
              <a:rPr lang="en-US" sz="1800" dirty="0">
                <a:solidFill>
                  <a:schemeClr val="tx1"/>
                </a:solidFill>
              </a:rPr>
              <a:t>Although we researched carefully there is still the possibility for mistakes – review the Material for your use cases. Please note that we are not responsible for the content of any linked site or any link contained in a linked site.</a:t>
            </a:r>
            <a:endParaRPr lang="en-GB" sz="1800" dirty="0">
              <a:solidFill>
                <a:schemeClr val="tx1"/>
              </a:solidFill>
            </a:endParaRPr>
          </a:p>
          <a:p>
            <a:pPr marL="0" indent="0">
              <a:buNone/>
            </a:pPr>
            <a:endParaRPr lang="en-GB" sz="1800" dirty="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459" y="3708841"/>
            <a:ext cx="1054232" cy="368850"/>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221" y="2645992"/>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6678" y="2456483"/>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2654" y="2564298"/>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58488" y="2436038"/>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029" y="2409720"/>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5459" y="2553446"/>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1180905"/>
            <a:ext cx="7821386" cy="1426224"/>
          </a:xfrm>
          <a:noFill/>
        </p:spPr>
        <p:txBody>
          <a:bodyPr wrap="square" rtlCol="0">
            <a:spAutoFit/>
          </a:bodyPr>
          <a:lstStyle/>
          <a:p>
            <a:r>
              <a:rPr lang="en-US" dirty="0"/>
              <a:t>2.4  Navigating the entrepreneurial process </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r>
              <a:rPr lang="en-US"/>
              <a:t>2.4.1 Cost Revenue analysis </a:t>
            </a:r>
            <a:endParaRPr lang="en-US" dirty="0"/>
          </a:p>
          <a:p>
            <a:r>
              <a:rPr lang="en-US" b="1"/>
              <a:t>2.4.2 Financing  </a:t>
            </a:r>
            <a:endParaRPr lang="en-US" b="1">
              <a:cs typeface="Assistant"/>
            </a:endParaRPr>
          </a:p>
          <a:p>
            <a:r>
              <a:rPr lang="en-US"/>
              <a:t>2.4.3 </a:t>
            </a:r>
            <a:r>
              <a:rPr lang="en-US" dirty="0" err="1"/>
              <a:t>Organisation</a:t>
            </a:r>
            <a:r>
              <a:rPr lang="en-US" dirty="0"/>
              <a:t> and management </a:t>
            </a:r>
          </a:p>
          <a:p>
            <a:r>
              <a:rPr lang="en-US"/>
              <a:t>2.4.4  Marketing </a:t>
            </a:r>
            <a:endParaRPr lang="en-US">
              <a:cs typeface="Assistant"/>
            </a:endParaRPr>
          </a:p>
          <a:p>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
        <p:nvSpPr>
          <p:cNvPr id="2" name="Sprechblase: rechteckig mit abgerundeten Ecken 1">
            <a:extLst>
              <a:ext uri="{FF2B5EF4-FFF2-40B4-BE49-F238E27FC236}">
                <a16:creationId xmlns:a16="http://schemas.microsoft.com/office/drawing/2014/main" id="{E75078C9-3627-BF08-2B95-F322AE544D65}"/>
              </a:ext>
            </a:extLst>
          </p:cNvPr>
          <p:cNvSpPr/>
          <p:nvPr/>
        </p:nvSpPr>
        <p:spPr>
          <a:xfrm>
            <a:off x="8452758" y="5257800"/>
            <a:ext cx="2906485" cy="1273629"/>
          </a:xfrm>
          <a:prstGeom prst="roundRect">
            <a:avLst/>
          </a:prstGeom>
          <a:solidFill>
            <a:schemeClr val="bg2"/>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2400" dirty="0" err="1">
                <a:solidFill>
                  <a:schemeClr val="tx1"/>
                </a:solidFill>
                <a:cs typeface="Assistant"/>
              </a:rPr>
              <a:t>How</a:t>
            </a:r>
            <a:r>
              <a:rPr lang="de-DE" sz="2400" dirty="0">
                <a:solidFill>
                  <a:schemeClr val="tx1"/>
                </a:solidFill>
                <a:cs typeface="Assistant"/>
              </a:rPr>
              <a:t> </a:t>
            </a:r>
            <a:r>
              <a:rPr lang="de-DE" sz="2400" dirty="0" err="1">
                <a:solidFill>
                  <a:schemeClr val="tx1"/>
                </a:solidFill>
                <a:cs typeface="Assistant"/>
              </a:rPr>
              <a:t>shall</a:t>
            </a:r>
            <a:r>
              <a:rPr lang="de-DE" sz="2400" dirty="0">
                <a:solidFill>
                  <a:schemeClr val="tx1"/>
                </a:solidFill>
                <a:cs typeface="Assistant"/>
              </a:rPr>
              <a:t> </a:t>
            </a:r>
            <a:r>
              <a:rPr lang="de-DE" sz="2400" dirty="0" err="1">
                <a:solidFill>
                  <a:schemeClr val="tx1"/>
                </a:solidFill>
                <a:cs typeface="Assistant"/>
              </a:rPr>
              <a:t>the</a:t>
            </a:r>
            <a:r>
              <a:rPr lang="de-DE" sz="2400" dirty="0">
                <a:solidFill>
                  <a:schemeClr val="tx1"/>
                </a:solidFill>
                <a:cs typeface="Assistant"/>
              </a:rPr>
              <a:t> </a:t>
            </a:r>
            <a:r>
              <a:rPr lang="de-DE" sz="2400" dirty="0" err="1">
                <a:solidFill>
                  <a:schemeClr val="tx1"/>
                </a:solidFill>
                <a:cs typeface="Assistant"/>
              </a:rPr>
              <a:t>venture</a:t>
            </a:r>
            <a:r>
              <a:rPr lang="de-DE" sz="2400" dirty="0">
                <a:solidFill>
                  <a:schemeClr val="tx1"/>
                </a:solidFill>
                <a:cs typeface="Assistant"/>
              </a:rPr>
              <a:t> </a:t>
            </a:r>
            <a:r>
              <a:rPr lang="de-DE" sz="2400" dirty="0" err="1">
                <a:solidFill>
                  <a:schemeClr val="tx1"/>
                </a:solidFill>
                <a:cs typeface="Assistant"/>
              </a:rPr>
              <a:t>be</a:t>
            </a:r>
            <a:r>
              <a:rPr lang="de-DE" sz="2400" dirty="0">
                <a:solidFill>
                  <a:schemeClr val="tx1"/>
                </a:solidFill>
                <a:cs typeface="Assistant"/>
              </a:rPr>
              <a:t> </a:t>
            </a:r>
            <a:r>
              <a:rPr lang="de-DE" sz="2400" dirty="0" err="1">
                <a:solidFill>
                  <a:schemeClr val="tx1"/>
                </a:solidFill>
                <a:cs typeface="Assistant"/>
              </a:rPr>
              <a:t>financed</a:t>
            </a:r>
            <a:r>
              <a:rPr lang="de-DE" sz="2400">
                <a:solidFill>
                  <a:schemeClr val="tx1"/>
                </a:solidFill>
                <a:cs typeface="Assistant"/>
              </a:rPr>
              <a:t>?</a:t>
            </a:r>
            <a:endParaRPr lang="de-DE" sz="2400" dirty="0">
              <a:solidFill>
                <a:schemeClr val="tx1"/>
              </a:solidFill>
              <a:cs typeface="Assistant"/>
            </a:endParaRPr>
          </a:p>
        </p:txBody>
      </p:sp>
    </p:spTree>
    <p:extLst>
      <p:ext uri="{BB962C8B-B14F-4D97-AF65-F5344CB8AC3E}">
        <p14:creationId xmlns:p14="http://schemas.microsoft.com/office/powerpoint/2010/main" val="362094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EF10A2E-308A-0DEB-CE43-0633BDF2D452}"/>
              </a:ext>
            </a:extLst>
          </p:cNvPr>
          <p:cNvSpPr>
            <a:spLocks noGrp="1"/>
          </p:cNvSpPr>
          <p:nvPr>
            <p:ph type="title"/>
          </p:nvPr>
        </p:nvSpPr>
        <p:spPr/>
        <p:txBody>
          <a:bodyPr>
            <a:normAutofit/>
          </a:bodyPr>
          <a:lstStyle/>
          <a:p>
            <a:r>
              <a:rPr lang="en-GB" sz="4400" b="0" dirty="0">
                <a:effectLst/>
                <a:latin typeface="+mj-lt"/>
              </a:rPr>
              <a:t>Matching sources &amp; uses of finance</a:t>
            </a:r>
            <a:endParaRPr lang="de-AT" dirty="0"/>
          </a:p>
        </p:txBody>
      </p:sp>
      <p:grpSp>
        <p:nvGrpSpPr>
          <p:cNvPr id="25" name="Gruppieren 24">
            <a:extLst>
              <a:ext uri="{FF2B5EF4-FFF2-40B4-BE49-F238E27FC236}">
                <a16:creationId xmlns:a16="http://schemas.microsoft.com/office/drawing/2014/main" id="{2D174F15-1754-1F95-9F86-EA3D927934CB}"/>
              </a:ext>
            </a:extLst>
          </p:cNvPr>
          <p:cNvGrpSpPr/>
          <p:nvPr/>
        </p:nvGrpSpPr>
        <p:grpSpPr>
          <a:xfrm>
            <a:off x="1739283" y="1499644"/>
            <a:ext cx="8118317" cy="5197033"/>
            <a:chOff x="2081545" y="1499644"/>
            <a:chExt cx="8118317" cy="5197033"/>
          </a:xfrm>
        </p:grpSpPr>
        <p:sp>
          <p:nvSpPr>
            <p:cNvPr id="8" name="Rechteck: abgerundete Ecken 7">
              <a:extLst>
                <a:ext uri="{FF2B5EF4-FFF2-40B4-BE49-F238E27FC236}">
                  <a16:creationId xmlns:a16="http://schemas.microsoft.com/office/drawing/2014/main" id="{3160E4FC-4685-3614-D5AC-4D21C204E7C4}"/>
                </a:ext>
              </a:extLst>
            </p:cNvPr>
            <p:cNvSpPr/>
            <p:nvPr/>
          </p:nvSpPr>
          <p:spPr>
            <a:xfrm>
              <a:off x="3416018" y="1499644"/>
              <a:ext cx="3875948" cy="3137593"/>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5337" tIns="155337" rIns="155337" bIns="155337" numCol="1" spcCol="1270" anchor="t" anchorCtr="0">
              <a:noAutofit/>
            </a:bodyPr>
            <a:lstStyle/>
            <a:p>
              <a:pPr marL="0" lvl="0" indent="0" algn="l" defTabSz="577850">
                <a:lnSpc>
                  <a:spcPct val="90000"/>
                </a:lnSpc>
                <a:spcBef>
                  <a:spcPct val="0"/>
                </a:spcBef>
                <a:spcAft>
                  <a:spcPct val="35000"/>
                </a:spcAft>
                <a:buNone/>
              </a:pPr>
              <a:r>
                <a:rPr lang="en-US" sz="1400" b="1" kern="1200" dirty="0">
                  <a:solidFill>
                    <a:schemeClr val="tx1"/>
                  </a:solidFill>
                </a:rPr>
                <a:t>Equity</a:t>
              </a:r>
              <a:endParaRPr lang="de-AT" sz="1400" b="1"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Personal, family &amp; friends</a:t>
              </a: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Crowdfunding</a:t>
              </a:r>
              <a:endParaRPr lang="en-GB" sz="1400"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Angel finance</a:t>
              </a:r>
              <a:endParaRPr lang="en-GB" sz="1400"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Venture finance</a:t>
              </a:r>
            </a:p>
            <a:p>
              <a:pPr marL="0" lvl="1" algn="l" defTabSz="444500">
                <a:lnSpc>
                  <a:spcPct val="90000"/>
                </a:lnSpc>
                <a:spcBef>
                  <a:spcPct val="0"/>
                </a:spcBef>
                <a:spcAft>
                  <a:spcPct val="15000"/>
                </a:spcAft>
              </a:pPr>
              <a:endParaRPr lang="en-GB" sz="1400" kern="1200" dirty="0">
                <a:solidFill>
                  <a:schemeClr val="tx1"/>
                </a:solidFill>
              </a:endParaRPr>
            </a:p>
            <a:p>
              <a:pPr marL="0" lvl="1" algn="l" defTabSz="444500">
                <a:lnSpc>
                  <a:spcPct val="90000"/>
                </a:lnSpc>
                <a:spcBef>
                  <a:spcPct val="0"/>
                </a:spcBef>
                <a:spcAft>
                  <a:spcPts val="588"/>
                </a:spcAft>
              </a:pPr>
              <a:r>
                <a:rPr lang="en-US" sz="1400" b="1" kern="1200" dirty="0">
                  <a:solidFill>
                    <a:schemeClr val="tx1"/>
                  </a:solidFill>
                </a:rPr>
                <a:t>Long &amp; medium term loans</a:t>
              </a:r>
              <a:endParaRPr lang="en-GB" sz="1400" b="1"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Personal, family &amp; friends</a:t>
              </a:r>
              <a:endParaRPr lang="en-GB" sz="1400"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Bank</a:t>
              </a: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Crowdfunding</a:t>
              </a:r>
            </a:p>
            <a:p>
              <a:pPr marL="0" lvl="1" algn="l" defTabSz="444500">
                <a:lnSpc>
                  <a:spcPct val="90000"/>
                </a:lnSpc>
                <a:spcBef>
                  <a:spcPct val="0"/>
                </a:spcBef>
                <a:spcAft>
                  <a:spcPct val="15000"/>
                </a:spcAft>
              </a:pPr>
              <a:endParaRPr lang="en-GB" sz="1400" kern="1200" dirty="0">
                <a:solidFill>
                  <a:schemeClr val="tx1"/>
                </a:solidFill>
              </a:endParaRPr>
            </a:p>
            <a:p>
              <a:pPr marL="0" lvl="1" algn="l" defTabSz="444500">
                <a:lnSpc>
                  <a:spcPct val="90000"/>
                </a:lnSpc>
                <a:spcBef>
                  <a:spcPct val="0"/>
                </a:spcBef>
                <a:spcAft>
                  <a:spcPct val="15000"/>
                </a:spcAft>
              </a:pPr>
              <a:r>
                <a:rPr lang="en-US" sz="1400" b="1" kern="1200" dirty="0">
                  <a:solidFill>
                    <a:schemeClr val="tx1"/>
                  </a:solidFill>
                </a:rPr>
                <a:t>Lease &amp; hire purchase</a:t>
              </a:r>
              <a:endParaRPr lang="en-GB" sz="1400" b="1" kern="1200" dirty="0">
                <a:solidFill>
                  <a:schemeClr val="tx1"/>
                </a:solidFill>
              </a:endParaRPr>
            </a:p>
          </p:txBody>
        </p:sp>
        <p:sp>
          <p:nvSpPr>
            <p:cNvPr id="9" name="Rechteck: abgerundete Ecken 8">
              <a:extLst>
                <a:ext uri="{FF2B5EF4-FFF2-40B4-BE49-F238E27FC236}">
                  <a16:creationId xmlns:a16="http://schemas.microsoft.com/office/drawing/2014/main" id="{6FD002BC-D24E-15CA-1D45-F00D2252674A}"/>
                </a:ext>
              </a:extLst>
            </p:cNvPr>
            <p:cNvSpPr/>
            <p:nvPr/>
          </p:nvSpPr>
          <p:spPr>
            <a:xfrm>
              <a:off x="6323914" y="1499644"/>
              <a:ext cx="3875948" cy="3137593"/>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5337" tIns="155337" rIns="155337" bIns="155337" numCol="1" spcCol="1270" anchor="t" anchorCtr="0">
              <a:noAutofit/>
            </a:bodyPr>
            <a:lstStyle/>
            <a:p>
              <a:pPr marL="0" lvl="0" indent="0" algn="l" defTabSz="577850">
                <a:lnSpc>
                  <a:spcPct val="90000"/>
                </a:lnSpc>
                <a:spcBef>
                  <a:spcPct val="0"/>
                </a:spcBef>
                <a:spcAft>
                  <a:spcPct val="35000"/>
                </a:spcAft>
                <a:buNone/>
              </a:pPr>
              <a:r>
                <a:rPr lang="en-US" sz="1400" b="1" kern="1200" dirty="0">
                  <a:solidFill>
                    <a:schemeClr val="tx1"/>
                  </a:solidFill>
                </a:rPr>
                <a:t>Fixed assets</a:t>
              </a:r>
              <a:endParaRPr lang="de-AT" sz="1400" b="1"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Land &amp; buildings </a:t>
              </a: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Plant, machinery &amp; equipment </a:t>
              </a: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Vehicles</a:t>
              </a: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Computers &amp; furniture</a:t>
              </a:r>
              <a:endParaRPr lang="en-GB" sz="1400" kern="1200" dirty="0">
                <a:solidFill>
                  <a:schemeClr val="tx1"/>
                </a:solidFill>
              </a:endParaRPr>
            </a:p>
            <a:p>
              <a:pPr marL="0" lvl="1" algn="l" defTabSz="444500">
                <a:lnSpc>
                  <a:spcPct val="90000"/>
                </a:lnSpc>
                <a:spcBef>
                  <a:spcPct val="0"/>
                </a:spcBef>
                <a:spcAft>
                  <a:spcPct val="15000"/>
                </a:spcAft>
              </a:pPr>
              <a:endParaRPr lang="en-GB" sz="1400" kern="1200" dirty="0">
                <a:solidFill>
                  <a:schemeClr val="tx1"/>
                </a:solidFill>
              </a:endParaRPr>
            </a:p>
            <a:p>
              <a:pPr marL="0" lvl="1" algn="l" defTabSz="444500">
                <a:lnSpc>
                  <a:spcPct val="90000"/>
                </a:lnSpc>
                <a:spcBef>
                  <a:spcPct val="0"/>
                </a:spcBef>
                <a:spcAft>
                  <a:spcPts val="588"/>
                </a:spcAft>
              </a:pPr>
              <a:r>
                <a:rPr lang="en-GB" sz="1400" b="1" kern="1200" dirty="0">
                  <a:solidFill>
                    <a:schemeClr val="tx1"/>
                  </a:solidFill>
                </a:rPr>
                <a:t>Permanent working capital</a:t>
              </a: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Stock/inventory</a:t>
              </a: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Debtors/receivables (net creditors)</a:t>
              </a:r>
              <a:endParaRPr lang="en-GB" sz="1400" kern="1200" dirty="0">
                <a:solidFill>
                  <a:schemeClr val="tx1"/>
                </a:solidFill>
                <a:effectLst>
                  <a:outerShdw blurRad="38100" dist="38100" dir="2700000" algn="tl">
                    <a:srgbClr val="000000">
                      <a:alpha val="43137"/>
                    </a:srgbClr>
                  </a:outerShdw>
                </a:effectLst>
              </a:endParaRPr>
            </a:p>
          </p:txBody>
        </p:sp>
        <p:sp>
          <p:nvSpPr>
            <p:cNvPr id="10" name="Rechteck: abgerundete Ecken 9">
              <a:extLst>
                <a:ext uri="{FF2B5EF4-FFF2-40B4-BE49-F238E27FC236}">
                  <a16:creationId xmlns:a16="http://schemas.microsoft.com/office/drawing/2014/main" id="{0B32E513-7BF1-86F7-02B1-BA8F4ECB4BD2}"/>
                </a:ext>
              </a:extLst>
            </p:cNvPr>
            <p:cNvSpPr/>
            <p:nvPr/>
          </p:nvSpPr>
          <p:spPr>
            <a:xfrm>
              <a:off x="3416018" y="4674168"/>
              <a:ext cx="3875948" cy="157337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5337" tIns="155337" rIns="155337" bIns="155337" numCol="1" spcCol="1270" anchor="t" anchorCtr="0">
              <a:noAutofit/>
            </a:bodyPr>
            <a:lstStyle/>
            <a:p>
              <a:pPr marL="0" lvl="0" indent="0" algn="l" defTabSz="577850">
                <a:lnSpc>
                  <a:spcPct val="90000"/>
                </a:lnSpc>
                <a:spcBef>
                  <a:spcPct val="0"/>
                </a:spcBef>
                <a:spcAft>
                  <a:spcPct val="35000"/>
                </a:spcAft>
                <a:buNone/>
              </a:pPr>
              <a:r>
                <a:rPr lang="en-US" sz="1400" b="1" kern="1200" dirty="0">
                  <a:solidFill>
                    <a:schemeClr val="tx1"/>
                  </a:solidFill>
                </a:rPr>
                <a:t>Bank overdraft</a:t>
              </a:r>
              <a:endParaRPr lang="de-AT" sz="1400" b="1"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Short term loans</a:t>
              </a:r>
              <a:endParaRPr lang="en-GB" sz="1400"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US" sz="1400" kern="1200" dirty="0">
                  <a:solidFill>
                    <a:schemeClr val="tx1"/>
                  </a:solidFill>
                </a:rPr>
                <a:t>Personal, family &amp; friends</a:t>
              </a:r>
              <a:endParaRPr lang="en-GB" sz="1400"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Bank</a:t>
              </a: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Crowdfunding</a:t>
              </a:r>
            </a:p>
          </p:txBody>
        </p:sp>
        <p:sp>
          <p:nvSpPr>
            <p:cNvPr id="15" name="Rechteck: abgerundete Ecken 14">
              <a:extLst>
                <a:ext uri="{FF2B5EF4-FFF2-40B4-BE49-F238E27FC236}">
                  <a16:creationId xmlns:a16="http://schemas.microsoft.com/office/drawing/2014/main" id="{CB3ED570-060F-BF92-3C63-E2436B1DE220}"/>
                </a:ext>
              </a:extLst>
            </p:cNvPr>
            <p:cNvSpPr/>
            <p:nvPr/>
          </p:nvSpPr>
          <p:spPr>
            <a:xfrm>
              <a:off x="6323914" y="4674168"/>
              <a:ext cx="3875948" cy="157337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5337" tIns="155337" rIns="155337" bIns="155337" numCol="1" spcCol="1270" anchor="t" anchorCtr="0">
              <a:noAutofit/>
            </a:bodyPr>
            <a:lstStyle/>
            <a:p>
              <a:pPr marL="0" lvl="0" indent="0" algn="l" defTabSz="577850">
                <a:lnSpc>
                  <a:spcPct val="90000"/>
                </a:lnSpc>
                <a:spcBef>
                  <a:spcPct val="0"/>
                </a:spcBef>
                <a:spcAft>
                  <a:spcPct val="35000"/>
                </a:spcAft>
                <a:buNone/>
              </a:pPr>
              <a:r>
                <a:rPr lang="en-GB" sz="1400" b="1" kern="1200" dirty="0">
                  <a:solidFill>
                    <a:schemeClr val="tx1"/>
                  </a:solidFill>
                </a:rPr>
                <a:t>Seasonal fluctuations in working capital</a:t>
              </a:r>
              <a:endParaRPr lang="de-AT" sz="1400" b="1" kern="1200" dirty="0">
                <a:solidFill>
                  <a:schemeClr val="tx1"/>
                </a:solidFill>
              </a:endParaRP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Stock/inventory</a:t>
              </a:r>
            </a:p>
            <a:p>
              <a:pPr marL="285750" lvl="1" indent="-285750" algn="l" defTabSz="444500">
                <a:lnSpc>
                  <a:spcPct val="90000"/>
                </a:lnSpc>
                <a:spcBef>
                  <a:spcPct val="0"/>
                </a:spcBef>
                <a:spcAft>
                  <a:spcPct val="15000"/>
                </a:spcAft>
                <a:buFont typeface="Arial" panose="020B0604020202020204" pitchFamily="34" charset="0"/>
                <a:buChar char="•"/>
              </a:pPr>
              <a:r>
                <a:rPr lang="en-GB" sz="1400" kern="1200" dirty="0">
                  <a:solidFill>
                    <a:schemeClr val="tx1"/>
                  </a:solidFill>
                </a:rPr>
                <a:t>Debtors/receivables (net creditors)</a:t>
              </a:r>
              <a:endParaRPr lang="en-GB" sz="1400" kern="1200" dirty="0">
                <a:solidFill>
                  <a:schemeClr val="tx1"/>
                </a:solidFill>
                <a:effectLst>
                  <a:outerShdw blurRad="38100" dist="38100" dir="2700000" algn="tl">
                    <a:srgbClr val="000000">
                      <a:alpha val="43137"/>
                    </a:srgbClr>
                  </a:outerShdw>
                </a:effectLst>
              </a:endParaRPr>
            </a:p>
          </p:txBody>
        </p:sp>
        <p:sp>
          <p:nvSpPr>
            <p:cNvPr id="16" name="Rectangle 14"/>
            <p:cNvSpPr>
              <a:spLocks noChangeArrowheads="1"/>
            </p:cNvSpPr>
            <p:nvPr/>
          </p:nvSpPr>
          <p:spPr bwMode="auto">
            <a:xfrm>
              <a:off x="3299579" y="6326703"/>
              <a:ext cx="3024335"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latin typeface="+mn-lt"/>
                </a:rPr>
                <a:t>Source of finance</a:t>
              </a:r>
            </a:p>
          </p:txBody>
        </p:sp>
        <p:sp>
          <p:nvSpPr>
            <p:cNvPr id="17" name="Rectangle 14"/>
            <p:cNvSpPr>
              <a:spLocks noChangeArrowheads="1"/>
            </p:cNvSpPr>
            <p:nvPr/>
          </p:nvSpPr>
          <p:spPr bwMode="auto">
            <a:xfrm>
              <a:off x="7072258" y="6326703"/>
              <a:ext cx="2376264"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latin typeface="+mn-lt"/>
                </a:rPr>
                <a:t>Use of finance</a:t>
              </a:r>
            </a:p>
          </p:txBody>
        </p:sp>
        <p:sp>
          <p:nvSpPr>
            <p:cNvPr id="18" name="Rectangle 14"/>
            <p:cNvSpPr>
              <a:spLocks noChangeArrowheads="1"/>
            </p:cNvSpPr>
            <p:nvPr/>
          </p:nvSpPr>
          <p:spPr bwMode="auto">
            <a:xfrm>
              <a:off x="2081545" y="5137370"/>
              <a:ext cx="1126514"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latin typeface="+mn-lt"/>
                </a:rPr>
                <a:t>Short term</a:t>
              </a:r>
            </a:p>
          </p:txBody>
        </p:sp>
        <p:sp>
          <p:nvSpPr>
            <p:cNvPr id="19" name="Rectangle 14"/>
            <p:cNvSpPr>
              <a:spLocks noChangeArrowheads="1"/>
            </p:cNvSpPr>
            <p:nvPr/>
          </p:nvSpPr>
          <p:spPr bwMode="auto">
            <a:xfrm>
              <a:off x="2092431" y="2606454"/>
              <a:ext cx="1126514" cy="92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GB" altLang="en-US" b="1" dirty="0">
                  <a:latin typeface="+mn-lt"/>
                </a:rPr>
                <a:t>Long &amp; medium term</a:t>
              </a:r>
            </a:p>
          </p:txBody>
        </p:sp>
        <p:sp>
          <p:nvSpPr>
            <p:cNvPr id="22" name="Gleichschenkliges Dreieck 21">
              <a:extLst>
                <a:ext uri="{FF2B5EF4-FFF2-40B4-BE49-F238E27FC236}">
                  <a16:creationId xmlns:a16="http://schemas.microsoft.com/office/drawing/2014/main" id="{13342FED-F115-7308-5544-517609350289}"/>
                </a:ext>
              </a:extLst>
            </p:cNvPr>
            <p:cNvSpPr/>
            <p:nvPr/>
          </p:nvSpPr>
          <p:spPr>
            <a:xfrm rot="5400000">
              <a:off x="6135032" y="2994239"/>
              <a:ext cx="526165" cy="148402"/>
            </a:xfrm>
            <a:prstGeom prst="triangle">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4" name="Gleichschenkliges Dreieck 23">
              <a:extLst>
                <a:ext uri="{FF2B5EF4-FFF2-40B4-BE49-F238E27FC236}">
                  <a16:creationId xmlns:a16="http://schemas.microsoft.com/office/drawing/2014/main" id="{AE19913C-5CBF-60CB-BC7B-AE980B088182}"/>
                </a:ext>
              </a:extLst>
            </p:cNvPr>
            <p:cNvSpPr/>
            <p:nvPr/>
          </p:nvSpPr>
          <p:spPr>
            <a:xfrm rot="5400000">
              <a:off x="6135031" y="5386655"/>
              <a:ext cx="526165" cy="148402"/>
            </a:xfrm>
            <a:prstGeom prst="triangle">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grpSp>
    </p:spTree>
    <p:extLst>
      <p:ext uri="{BB962C8B-B14F-4D97-AF65-F5344CB8AC3E}">
        <p14:creationId xmlns:p14="http://schemas.microsoft.com/office/powerpoint/2010/main" val="4128353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B9D7241F-98AC-C64A-6B59-7021A58C4EA8}"/>
              </a:ext>
            </a:extLst>
          </p:cNvPr>
          <p:cNvSpPr>
            <a:spLocks noGrp="1"/>
          </p:cNvSpPr>
          <p:nvPr>
            <p:ph type="title"/>
          </p:nvPr>
        </p:nvSpPr>
        <p:spPr/>
        <p:txBody>
          <a:bodyPr/>
          <a:lstStyle/>
          <a:p>
            <a:r>
              <a:rPr lang="de-DE" dirty="0"/>
              <a:t>Banks </a:t>
            </a:r>
            <a:r>
              <a:rPr lang="de-DE" dirty="0" err="1"/>
              <a:t>considerations</a:t>
            </a:r>
            <a:endParaRPr lang="de-AT" dirty="0"/>
          </a:p>
        </p:txBody>
      </p:sp>
      <p:sp>
        <p:nvSpPr>
          <p:cNvPr id="5" name="Content Placeholder 4"/>
          <p:cNvSpPr>
            <a:spLocks noGrp="1"/>
          </p:cNvSpPr>
          <p:nvPr>
            <p:ph idx="1"/>
          </p:nvPr>
        </p:nvSpPr>
        <p:spPr>
          <a:xfrm>
            <a:off x="1268186" y="1825625"/>
            <a:ext cx="10085614" cy="4351338"/>
          </a:xfrm>
        </p:spPr>
        <p:txBody>
          <a:bodyPr>
            <a:normAutofit/>
          </a:bodyPr>
          <a:lstStyle/>
          <a:p>
            <a:endParaRPr lang="en-GB" dirty="0"/>
          </a:p>
          <a:p>
            <a:r>
              <a:rPr lang="en-GB" dirty="0"/>
              <a:t>Loan - Purpose, amount &amp; repayment terms</a:t>
            </a:r>
          </a:p>
          <a:p>
            <a:endParaRPr lang="en-GB" dirty="0"/>
          </a:p>
          <a:p>
            <a:r>
              <a:rPr lang="en-GB" dirty="0"/>
              <a:t>Financial - Cash flow, breakeven &amp; gearing</a:t>
            </a:r>
          </a:p>
          <a:p>
            <a:endParaRPr lang="en-GB" dirty="0"/>
          </a:p>
          <a:p>
            <a:r>
              <a:rPr lang="en-GB" dirty="0"/>
              <a:t>Personal - Character &amp; ability</a:t>
            </a:r>
          </a:p>
        </p:txBody>
      </p:sp>
    </p:spTree>
    <p:extLst>
      <p:ext uri="{BB962C8B-B14F-4D97-AF65-F5344CB8AC3E}">
        <p14:creationId xmlns:p14="http://schemas.microsoft.com/office/powerpoint/2010/main" val="580354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7BF4F58-4B92-6F5C-8662-628D10902027}"/>
              </a:ext>
            </a:extLst>
          </p:cNvPr>
          <p:cNvSpPr>
            <a:spLocks noGrp="1"/>
          </p:cNvSpPr>
          <p:nvPr>
            <p:ph type="title"/>
          </p:nvPr>
        </p:nvSpPr>
        <p:spPr/>
        <p:txBody>
          <a:bodyPr/>
          <a:lstStyle/>
          <a:p>
            <a:r>
              <a:rPr lang="de-DE" dirty="0" err="1"/>
              <a:t>What</a:t>
            </a:r>
            <a:r>
              <a:rPr lang="de-DE" dirty="0"/>
              <a:t> </a:t>
            </a:r>
            <a:r>
              <a:rPr lang="de-DE" dirty="0" err="1"/>
              <a:t>worries</a:t>
            </a:r>
            <a:r>
              <a:rPr lang="de-DE" dirty="0"/>
              <a:t> </a:t>
            </a:r>
            <a:r>
              <a:rPr lang="de-DE" dirty="0" err="1"/>
              <a:t>banks</a:t>
            </a:r>
            <a:endParaRPr lang="de-AT" dirty="0"/>
          </a:p>
        </p:txBody>
      </p:sp>
      <p:sp>
        <p:nvSpPr>
          <p:cNvPr id="5" name="Content Placeholder 4"/>
          <p:cNvSpPr>
            <a:spLocks noGrp="1"/>
          </p:cNvSpPr>
          <p:nvPr>
            <p:ph idx="1"/>
          </p:nvPr>
        </p:nvSpPr>
        <p:spPr>
          <a:xfrm>
            <a:off x="1268186" y="1825625"/>
            <a:ext cx="10085614" cy="4351338"/>
          </a:xfrm>
        </p:spPr>
        <p:txBody>
          <a:bodyPr>
            <a:normAutofit/>
          </a:bodyPr>
          <a:lstStyle/>
          <a:p>
            <a:r>
              <a:rPr lang="en-GB" dirty="0"/>
              <a:t>Frequent excesses</a:t>
            </a:r>
          </a:p>
          <a:p>
            <a:r>
              <a:rPr lang="en-GB" dirty="0"/>
              <a:t>Development of hard-core borrowing</a:t>
            </a:r>
          </a:p>
          <a:p>
            <a:r>
              <a:rPr lang="en-GB" dirty="0"/>
              <a:t>Lack of financial information</a:t>
            </a:r>
          </a:p>
          <a:p>
            <a:r>
              <a:rPr lang="en-GB" dirty="0"/>
              <a:t>Availability</a:t>
            </a:r>
          </a:p>
          <a:p>
            <a:r>
              <a:rPr lang="en-GB" dirty="0"/>
              <a:t>Inability to meet forecasts</a:t>
            </a:r>
          </a:p>
          <a:p>
            <a:r>
              <a:rPr lang="en-GB" dirty="0"/>
              <a:t>Continuing losses, declining margins &amp; rapidly decreasing/increasing sales</a:t>
            </a:r>
          </a:p>
        </p:txBody>
      </p:sp>
    </p:spTree>
    <p:extLst>
      <p:ext uri="{BB962C8B-B14F-4D97-AF65-F5344CB8AC3E}">
        <p14:creationId xmlns:p14="http://schemas.microsoft.com/office/powerpoint/2010/main" val="3492527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6185225-6C50-91B0-54AE-9A704FDFEB2A}"/>
              </a:ext>
            </a:extLst>
          </p:cNvPr>
          <p:cNvSpPr>
            <a:spLocks noGrp="1"/>
          </p:cNvSpPr>
          <p:nvPr>
            <p:ph type="title"/>
          </p:nvPr>
        </p:nvSpPr>
        <p:spPr/>
        <p:txBody>
          <a:bodyPr/>
          <a:lstStyle/>
          <a:p>
            <a:r>
              <a:rPr lang="de-DE" dirty="0" err="1"/>
              <a:t>What</a:t>
            </a:r>
            <a:r>
              <a:rPr lang="de-DE" dirty="0"/>
              <a:t> </a:t>
            </a:r>
            <a:r>
              <a:rPr lang="de-DE" dirty="0" err="1"/>
              <a:t>investors</a:t>
            </a:r>
            <a:r>
              <a:rPr lang="de-DE" dirty="0"/>
              <a:t> </a:t>
            </a:r>
            <a:r>
              <a:rPr lang="de-DE" dirty="0" err="1"/>
              <a:t>are</a:t>
            </a:r>
            <a:r>
              <a:rPr lang="de-DE" dirty="0"/>
              <a:t> </a:t>
            </a:r>
            <a:r>
              <a:rPr lang="de-DE" dirty="0" err="1"/>
              <a:t>looking</a:t>
            </a:r>
            <a:r>
              <a:rPr lang="de-DE" dirty="0"/>
              <a:t> </a:t>
            </a:r>
            <a:r>
              <a:rPr lang="de-DE" dirty="0" err="1"/>
              <a:t>for</a:t>
            </a:r>
            <a:endParaRPr lang="de-AT" dirty="0"/>
          </a:p>
        </p:txBody>
      </p:sp>
      <p:sp>
        <p:nvSpPr>
          <p:cNvPr id="5" name="Content Placeholder 4"/>
          <p:cNvSpPr>
            <a:spLocks noGrp="1"/>
          </p:cNvSpPr>
          <p:nvPr>
            <p:ph idx="1"/>
          </p:nvPr>
        </p:nvSpPr>
        <p:spPr>
          <a:xfrm>
            <a:off x="1268186" y="1825625"/>
            <a:ext cx="10085614" cy="4351338"/>
          </a:xfrm>
        </p:spPr>
        <p:txBody>
          <a:bodyPr>
            <a:noAutofit/>
          </a:bodyPr>
          <a:lstStyle/>
          <a:p>
            <a:pPr marL="0" indent="0">
              <a:buNone/>
            </a:pPr>
            <a:r>
              <a:rPr lang="en-GB" b="1" dirty="0"/>
              <a:t>Risk &amp; return </a:t>
            </a:r>
            <a:r>
              <a:rPr lang="en-GB" dirty="0"/>
              <a:t>– Typically 30% to 60% p.a. return as a capital gain, depending on perceived risk (equivalent to multiplying their investment by 4 to 6 times in 5 years)</a:t>
            </a:r>
          </a:p>
          <a:p>
            <a:pPr marL="0" indent="0">
              <a:buNone/>
            </a:pPr>
            <a:endParaRPr lang="en-GB" dirty="0"/>
          </a:p>
          <a:p>
            <a:pPr marL="0" indent="0">
              <a:buNone/>
            </a:pPr>
            <a:r>
              <a:rPr lang="en-GB" b="1" dirty="0"/>
              <a:t>Exit route </a:t>
            </a:r>
            <a:r>
              <a:rPr lang="en-GB" dirty="0"/>
              <a:t>(liquidity event) – Typically liquidation of investment within 5 to 10 years</a:t>
            </a:r>
          </a:p>
        </p:txBody>
      </p:sp>
    </p:spTree>
    <p:extLst>
      <p:ext uri="{BB962C8B-B14F-4D97-AF65-F5344CB8AC3E}">
        <p14:creationId xmlns:p14="http://schemas.microsoft.com/office/powerpoint/2010/main" val="3233179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B8AFF32D-1834-B603-7D4C-1AF5F064C89C}"/>
              </a:ext>
            </a:extLst>
          </p:cNvPr>
          <p:cNvSpPr>
            <a:spLocks noGrp="1"/>
          </p:cNvSpPr>
          <p:nvPr>
            <p:ph type="title"/>
          </p:nvPr>
        </p:nvSpPr>
        <p:spPr/>
        <p:txBody>
          <a:bodyPr/>
          <a:lstStyle/>
          <a:p>
            <a:r>
              <a:rPr lang="de-DE" dirty="0"/>
              <a:t>Business plan </a:t>
            </a:r>
            <a:r>
              <a:rPr lang="de-DE" dirty="0" err="1"/>
              <a:t>presentation</a:t>
            </a:r>
            <a:endParaRPr lang="de-AT" dirty="0"/>
          </a:p>
        </p:txBody>
      </p:sp>
      <p:sp>
        <p:nvSpPr>
          <p:cNvPr id="5" name="Content Placeholder 4"/>
          <p:cNvSpPr>
            <a:spLocks noGrp="1"/>
          </p:cNvSpPr>
          <p:nvPr>
            <p:ph idx="1"/>
          </p:nvPr>
        </p:nvSpPr>
        <p:spPr>
          <a:xfrm>
            <a:off x="1268186" y="1825625"/>
            <a:ext cx="10085614" cy="4351338"/>
          </a:xfrm>
        </p:spPr>
        <p:txBody>
          <a:bodyPr>
            <a:normAutofit/>
          </a:bodyPr>
          <a:lstStyle/>
          <a:p>
            <a:r>
              <a:rPr lang="en-GB" dirty="0"/>
              <a:t>Why you are there</a:t>
            </a:r>
          </a:p>
          <a:p>
            <a:r>
              <a:rPr lang="en-GB" dirty="0"/>
              <a:t>Product/service offering &amp; value proposition</a:t>
            </a:r>
          </a:p>
          <a:p>
            <a:r>
              <a:rPr lang="en-GB" dirty="0"/>
              <a:t>Target market &amp; opportunity</a:t>
            </a:r>
          </a:p>
          <a:p>
            <a:r>
              <a:rPr lang="en-GB" dirty="0"/>
              <a:t>Competition &amp; competitive advantage</a:t>
            </a:r>
          </a:p>
          <a:p>
            <a:r>
              <a:rPr lang="en-GB" dirty="0"/>
              <a:t>Marketing strategy</a:t>
            </a:r>
          </a:p>
          <a:p>
            <a:r>
              <a:rPr lang="en-GB" dirty="0"/>
              <a:t>Management team</a:t>
            </a:r>
          </a:p>
          <a:p>
            <a:r>
              <a:rPr lang="en-GB" dirty="0"/>
              <a:t>Financial highlights</a:t>
            </a:r>
          </a:p>
        </p:txBody>
      </p:sp>
    </p:spTree>
    <p:extLst>
      <p:ext uri="{BB962C8B-B14F-4D97-AF65-F5344CB8AC3E}">
        <p14:creationId xmlns:p14="http://schemas.microsoft.com/office/powerpoint/2010/main" val="1389868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973088" y="136525"/>
            <a:ext cx="8229600" cy="728141"/>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The funding ladder</a:t>
            </a:r>
          </a:p>
        </p:txBody>
      </p:sp>
      <p:sp>
        <p:nvSpPr>
          <p:cNvPr id="3" name="TextBox 2"/>
          <p:cNvSpPr txBox="1"/>
          <p:nvPr/>
        </p:nvSpPr>
        <p:spPr>
          <a:xfrm>
            <a:off x="2711624" y="4204406"/>
            <a:ext cx="6768752" cy="1940957"/>
          </a:xfrm>
          <a:prstGeom prst="roundRect">
            <a:avLst/>
          </a:prstGeom>
          <a:solidFill>
            <a:schemeClr val="bg2"/>
          </a:solidFill>
          <a:ln w="19050">
            <a:solidFill>
              <a:schemeClr val="accent1"/>
            </a:solid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dirty="0">
                <a:solidFill>
                  <a:schemeClr val="tx1"/>
                </a:solidFill>
              </a:rPr>
              <a:t>Own &amp; friends’ funds</a:t>
            </a:r>
          </a:p>
          <a:p>
            <a:pPr algn="ctr"/>
            <a:r>
              <a:rPr lang="en-GB" dirty="0">
                <a:solidFill>
                  <a:schemeClr val="tx1"/>
                </a:solidFill>
              </a:rPr>
              <a:t>Personal credit (e.g. credit cards)</a:t>
            </a:r>
          </a:p>
          <a:p>
            <a:pPr algn="ctr"/>
            <a:r>
              <a:rPr lang="en-GB" dirty="0">
                <a:solidFill>
                  <a:schemeClr val="tx1"/>
                </a:solidFill>
              </a:rPr>
              <a:t>Grants &amp; soft loans</a:t>
            </a:r>
          </a:p>
          <a:p>
            <a:pPr algn="ctr"/>
            <a:r>
              <a:rPr lang="en-GB" dirty="0">
                <a:solidFill>
                  <a:schemeClr val="tx1"/>
                </a:solidFill>
              </a:rPr>
              <a:t>Bank finance (personal)</a:t>
            </a:r>
          </a:p>
          <a:p>
            <a:pPr algn="ctr"/>
            <a:r>
              <a:rPr lang="en-GB" dirty="0">
                <a:solidFill>
                  <a:schemeClr val="tx1"/>
                </a:solidFill>
              </a:rPr>
              <a:t>Trade credit</a:t>
            </a:r>
          </a:p>
          <a:p>
            <a:pPr algn="ctr"/>
            <a:r>
              <a:rPr lang="en-GB" dirty="0">
                <a:solidFill>
                  <a:schemeClr val="tx1"/>
                </a:solidFill>
              </a:rPr>
              <a:t>Lease &amp; hire purchase</a:t>
            </a:r>
          </a:p>
        </p:txBody>
      </p:sp>
      <p:sp>
        <p:nvSpPr>
          <p:cNvPr id="7" name="TextBox 6"/>
          <p:cNvSpPr txBox="1"/>
          <p:nvPr/>
        </p:nvSpPr>
        <p:spPr>
          <a:xfrm>
            <a:off x="4480050" y="2489168"/>
            <a:ext cx="5000326" cy="1634490"/>
          </a:xfrm>
          <a:prstGeom prst="roundRect">
            <a:avLst/>
          </a:prstGeom>
          <a:solidFill>
            <a:schemeClr val="bg2"/>
          </a:solidFill>
          <a:ln w="19050">
            <a:solidFill>
              <a:schemeClr val="accent2"/>
            </a:solid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dirty="0">
                <a:solidFill>
                  <a:schemeClr val="tx1"/>
                </a:solidFill>
              </a:rPr>
              <a:t>Bank finance (company)</a:t>
            </a:r>
          </a:p>
          <a:p>
            <a:pPr algn="ctr"/>
            <a:r>
              <a:rPr lang="en-GB" dirty="0">
                <a:solidFill>
                  <a:schemeClr val="tx1"/>
                </a:solidFill>
              </a:rPr>
              <a:t>Factoring &amp; invoice discounting</a:t>
            </a:r>
          </a:p>
          <a:p>
            <a:pPr algn="ctr"/>
            <a:r>
              <a:rPr lang="en-GB" dirty="0">
                <a:solidFill>
                  <a:schemeClr val="tx1"/>
                </a:solidFill>
              </a:rPr>
              <a:t>Supply chain credit</a:t>
            </a:r>
          </a:p>
          <a:p>
            <a:pPr algn="ctr"/>
            <a:r>
              <a:rPr lang="en-GB" dirty="0">
                <a:solidFill>
                  <a:schemeClr val="tx1"/>
                </a:solidFill>
              </a:rPr>
              <a:t>Crowdfunding</a:t>
            </a:r>
          </a:p>
          <a:p>
            <a:pPr algn="ctr"/>
            <a:r>
              <a:rPr lang="en-GB" dirty="0">
                <a:solidFill>
                  <a:schemeClr val="tx1"/>
                </a:solidFill>
              </a:rPr>
              <a:t>Angel finance</a:t>
            </a:r>
          </a:p>
        </p:txBody>
      </p:sp>
      <p:sp>
        <p:nvSpPr>
          <p:cNvPr id="8" name="TextBox 7"/>
          <p:cNvSpPr txBox="1"/>
          <p:nvPr/>
        </p:nvSpPr>
        <p:spPr>
          <a:xfrm>
            <a:off x="6093058" y="1999797"/>
            <a:ext cx="3384376" cy="408623"/>
          </a:xfrm>
          <a:prstGeom prst="roundRect">
            <a:avLst/>
          </a:prstGeom>
          <a:solidFill>
            <a:schemeClr val="bg2"/>
          </a:solidFill>
          <a:ln w="19050">
            <a:solidFill>
              <a:schemeClr val="accent3"/>
            </a:solidFill>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dirty="0">
                <a:solidFill>
                  <a:schemeClr val="tx1"/>
                </a:solidFill>
              </a:rPr>
              <a:t>Venture &amp; private equity capital</a:t>
            </a:r>
          </a:p>
        </p:txBody>
      </p:sp>
      <p:cxnSp>
        <p:nvCxnSpPr>
          <p:cNvPr id="9" name="Straight Arrow Connector 8"/>
          <p:cNvCxnSpPr/>
          <p:nvPr/>
        </p:nvCxnSpPr>
        <p:spPr>
          <a:xfrm>
            <a:off x="2634017" y="6226111"/>
            <a:ext cx="7128792"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V="1">
            <a:off x="2634017" y="1761615"/>
            <a:ext cx="0" cy="4464497"/>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4943872" y="6246118"/>
            <a:ext cx="2304256" cy="369332"/>
          </a:xfrm>
          <a:prstGeom prst="rect">
            <a:avLst/>
          </a:prstGeom>
          <a:noFill/>
        </p:spPr>
        <p:txBody>
          <a:bodyPr wrap="square" rtlCol="0">
            <a:spAutoFit/>
          </a:bodyPr>
          <a:lstStyle/>
          <a:p>
            <a:pPr algn="ctr"/>
            <a:r>
              <a:rPr lang="en-GB" b="1" dirty="0"/>
              <a:t>Scale of business</a:t>
            </a:r>
          </a:p>
        </p:txBody>
      </p:sp>
      <p:sp>
        <p:nvSpPr>
          <p:cNvPr id="13" name="TextBox 12"/>
          <p:cNvSpPr txBox="1"/>
          <p:nvPr/>
        </p:nvSpPr>
        <p:spPr>
          <a:xfrm>
            <a:off x="1788436" y="1080006"/>
            <a:ext cx="1691162" cy="646331"/>
          </a:xfrm>
          <a:prstGeom prst="rect">
            <a:avLst/>
          </a:prstGeom>
          <a:noFill/>
        </p:spPr>
        <p:txBody>
          <a:bodyPr wrap="square" rtlCol="0">
            <a:spAutoFit/>
          </a:bodyPr>
          <a:lstStyle/>
          <a:p>
            <a:pPr algn="ctr"/>
            <a:r>
              <a:rPr lang="en-GB" b="1" dirty="0"/>
              <a:t>Amount of funding</a:t>
            </a:r>
          </a:p>
        </p:txBody>
      </p:sp>
    </p:spTree>
    <p:extLst>
      <p:ext uri="{BB962C8B-B14F-4D97-AF65-F5344CB8AC3E}">
        <p14:creationId xmlns:p14="http://schemas.microsoft.com/office/powerpoint/2010/main" val="420844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7D2F2E1-0DA8-27A4-767C-F188DA8322AC}"/>
              </a:ext>
            </a:extLst>
          </p:cNvPr>
          <p:cNvSpPr>
            <a:spLocks noGrp="1"/>
          </p:cNvSpPr>
          <p:nvPr>
            <p:ph type="title"/>
          </p:nvPr>
        </p:nvSpPr>
        <p:spPr/>
        <p:txBody>
          <a:bodyPr/>
          <a:lstStyle/>
          <a:p>
            <a:r>
              <a:rPr lang="en-GB" sz="4400" b="0" dirty="0">
                <a:effectLst/>
                <a:latin typeface="+mj-lt"/>
              </a:rPr>
              <a:t>Assignments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dirty="0"/>
              <a:t>List the different sorts of capital you will need to launch your business: social, human &amp; financial</a:t>
            </a:r>
          </a:p>
          <a:p>
            <a:pPr marL="0" indent="0">
              <a:buNone/>
            </a:pPr>
            <a:endParaRPr lang="en-GB" dirty="0"/>
          </a:p>
          <a:p>
            <a:pPr marL="0" indent="0">
              <a:buNone/>
            </a:pPr>
            <a:r>
              <a:rPr lang="en-GB" dirty="0"/>
              <a:t>List the different sorts of capital you have access to: social, human &amp; financial</a:t>
            </a:r>
          </a:p>
          <a:p>
            <a:pPr marL="0" indent="0">
              <a:buNone/>
            </a:pPr>
            <a:endParaRPr lang="en-GB" dirty="0"/>
          </a:p>
          <a:p>
            <a:pPr marL="0" indent="0">
              <a:buNone/>
            </a:pPr>
            <a:r>
              <a:rPr lang="en-GB" dirty="0"/>
              <a:t>Compare the results &amp; consider how you might bridge any gap</a:t>
            </a:r>
          </a:p>
        </p:txBody>
      </p:sp>
    </p:spTree>
    <p:extLst>
      <p:ext uri="{BB962C8B-B14F-4D97-AF65-F5344CB8AC3E}">
        <p14:creationId xmlns:p14="http://schemas.microsoft.com/office/powerpoint/2010/main" val="2329372130"/>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Ein neues Dokument erstellen." ma:contentTypeScope="" ma:versionID="36fe9fd2917e1cb3d2dce232a023cd86">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30506698402d80daf3c72ec28496f49d"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ierungen"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CF9B1C-223C-411D-AA70-B7B64EC9C4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3be961-96ff-4fd7-9242-58d5ac1cef53"/>
    <ds:schemaRef ds:uri="151c28b5-17be-487d-903d-7070014f18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419AAC-5780-4A5A-ADC1-C1ED69257832}">
  <ds:schemaRefs>
    <ds:schemaRef ds:uri="http://purl.org/dc/elements/1.1/"/>
    <ds:schemaRef ds:uri="151c28b5-17be-487d-903d-7070014f18c7"/>
    <ds:schemaRef ds:uri="http://purl.org/dc/dcmitype/"/>
    <ds:schemaRef ds:uri="http://purl.org/dc/terms/"/>
    <ds:schemaRef ds:uri="http://schemas.microsoft.com/office/2006/documentManagement/types"/>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 ds:uri="323be961-96ff-4fd7-9242-58d5ac1cef53"/>
  </ds:schemaRefs>
</ds:datastoreItem>
</file>

<file path=customXml/itemProps3.xml><?xml version="1.0" encoding="utf-8"?>
<ds:datastoreItem xmlns:ds="http://schemas.openxmlformats.org/officeDocument/2006/customXml" ds:itemID="{84776174-58D7-4A6C-ADC9-131E8AD43D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660</Words>
  <Application>Microsoft Office PowerPoint</Application>
  <PresentationFormat>Bredbild</PresentationFormat>
  <Paragraphs>106</Paragraphs>
  <Slides>10</Slides>
  <Notes>4</Notes>
  <HiddenSlides>0</HiddenSlides>
  <MMClips>0</MMClip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Endorseakt</vt:lpstr>
      <vt:lpstr> Entrepreneurship and New business creation </vt:lpstr>
      <vt:lpstr>2.4  Navigating the entrepreneurial process </vt:lpstr>
      <vt:lpstr>Matching sources &amp; uses of finance</vt:lpstr>
      <vt:lpstr>Banks considerations</vt:lpstr>
      <vt:lpstr>What worries banks</vt:lpstr>
      <vt:lpstr>What investors are looking for</vt:lpstr>
      <vt:lpstr>Business plan presentation</vt:lpstr>
      <vt:lpstr>PowerPoint-presentation</vt:lpstr>
      <vt:lpstr>Assignments</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Cornelia Amon</cp:lastModifiedBy>
  <cp:revision>109</cp:revision>
  <dcterms:created xsi:type="dcterms:W3CDTF">2022-04-04T19:32:46Z</dcterms:created>
  <dcterms:modified xsi:type="dcterms:W3CDTF">2024-03-22T15:26:30Z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