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5"/>
  </p:notesMasterIdLst>
  <p:sldIdLst>
    <p:sldId id="494" r:id="rId5"/>
    <p:sldId id="522" r:id="rId6"/>
    <p:sldId id="487" r:id="rId7"/>
    <p:sldId id="483" r:id="rId8"/>
    <p:sldId id="523" r:id="rId9"/>
    <p:sldId id="524" r:id="rId10"/>
    <p:sldId id="525" r:id="rId11"/>
    <p:sldId id="508" r:id="rId12"/>
    <p:sldId id="495" r:id="rId13"/>
    <p:sldId id="49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C19942-CDD0-DB24-F2F2-AD9A397FEC1A}" name="Cornelia Amon" initials="CA" userId="S::cornelia.amon@fh-krems.ac.at::5954e632-5942-4ce2-bb41-89c16c6cc2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85E"/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327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1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51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50301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5218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4032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8158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86687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6004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9709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42554035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486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72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0506981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491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117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640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3602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047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124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702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_C-vGu2mL38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MsRmV_Yt4D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7O36YBn9x_4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://www.youtube.com/watch?v=iA5MVUNkSkM" TargetMode="External"/><Relationship Id="rId2" Type="http://schemas.openxmlformats.org/officeDocument/2006/relationships/hyperlink" Target="https://strategyzer.com/canva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youtube.com/watch?v=wlKP-BaC0jA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hyperlink" Target="http://www.youtube.com/watch?v=SshglHDKQCc" TargetMode="External"/><Relationship Id="rId4" Type="http://schemas.openxmlformats.org/officeDocument/2006/relationships/hyperlink" Target="http://www.youtube.com/watch?v=wwShFsSFb-Y" TargetMode="External"/><Relationship Id="rId9" Type="http://schemas.openxmlformats.org/officeDocument/2006/relationships/hyperlink" Target="http://www.youtube.com/watch?v=-2gd_vhNYT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THE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1180905"/>
            <a:ext cx="7821386" cy="1426224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2.5 Start-up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2.5.1 New Venture Creation Framework</a:t>
            </a:r>
            <a:br>
              <a:rPr lang="en-US" dirty="0"/>
            </a:br>
            <a:r>
              <a:rPr lang="en-US" b="1" dirty="0"/>
              <a:t>2.5.2 Business Model Canvas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95D238-C43A-8C3F-32D2-508981C15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brief HBR video explains the difference between a strategy &amp; a business model.</a:t>
            </a:r>
          </a:p>
          <a:p>
            <a:endParaRPr lang="de-AT" dirty="0"/>
          </a:p>
        </p:txBody>
      </p:sp>
      <p:pic>
        <p:nvPicPr>
          <p:cNvPr id="14" name="Picture 13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1993170" y="3096614"/>
            <a:ext cx="648000" cy="648000"/>
          </a:xfrm>
          <a:prstGeom prst="rect">
            <a:avLst/>
          </a:prstGeom>
          <a:noFill/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07C29C9-76AF-4ADE-954C-2261F1F80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Business </a:t>
            </a:r>
            <a:r>
              <a:rPr lang="de-DE" dirty="0" err="1"/>
              <a:t>model</a:t>
            </a:r>
            <a:r>
              <a:rPr lang="de-DE" dirty="0"/>
              <a:t>?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1489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BFFEA6E-AAE5-9573-A54B-194DFF852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0" dirty="0">
                <a:latin typeface="+mj-lt"/>
              </a:rPr>
              <a:t>Advantages of using a business model framework</a:t>
            </a:r>
            <a:endParaRPr lang="de-AT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25D3E4E-0418-4565-5061-852A13D2E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Allows elements of model to be easily modified</a:t>
            </a:r>
          </a:p>
          <a:p>
            <a:r>
              <a:rPr lang="en-US" dirty="0"/>
              <a:t>Allows innovative options to be explore in a structured way </a:t>
            </a:r>
          </a:p>
          <a:p>
            <a:r>
              <a:rPr lang="en-US" dirty="0"/>
              <a:t>Facilitates the understand of linkages between elements of the model</a:t>
            </a:r>
          </a:p>
          <a:p>
            <a:r>
              <a:rPr lang="en-US" dirty="0"/>
              <a:t>Allows the testing of new models against established ones</a:t>
            </a:r>
          </a:p>
          <a:p>
            <a:r>
              <a:rPr lang="en-US" dirty="0"/>
              <a:t>Allows experiment with different versions to see which critical assumptions are most realistic (revenue model; pricing, sales, costs etc.)</a:t>
            </a:r>
          </a:p>
          <a:p>
            <a:r>
              <a:rPr lang="en-US" dirty="0"/>
              <a:t>Helps identify patterns &amp; ensure consistency in the elements of the model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0338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FB9AF-1876-299A-D3A4-88F2809D9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CB44B8-FF93-45ED-6C8B-A7DE909CC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4370293"/>
            <a:ext cx="10085614" cy="180666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This video explains the business model development phase of the Framework</a:t>
            </a:r>
          </a:p>
          <a:p>
            <a:pPr algn="ctr"/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CE13F0-41F2-2D9D-0333-1232FAC34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spcBef>
                <a:spcPts val="600"/>
              </a:spcBef>
            </a:pPr>
            <a:r>
              <a:rPr lang="en-GB" sz="4400" dirty="0"/>
              <a:t>The development phase of a Business model</a:t>
            </a:r>
          </a:p>
        </p:txBody>
      </p:sp>
      <p:pic>
        <p:nvPicPr>
          <p:cNvPr id="3" name="Picture 15">
            <a:hlinkClick r:id="rId2"/>
            <a:extLst>
              <a:ext uri="{FF2B5EF4-FFF2-40B4-BE49-F238E27FC236}">
                <a16:creationId xmlns:a16="http://schemas.microsoft.com/office/drawing/2014/main" id="{7C72DC15-E224-AE7A-FC90-C5D0AFE4F742}"/>
              </a:ext>
            </a:extLst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5466217" y="2603120"/>
            <a:ext cx="1651759" cy="1651759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964578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D215A-2014-368C-E367-D507109FD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6371FF5-B01F-2263-2C43-85BDC3B6D610}"/>
              </a:ext>
            </a:extLst>
          </p:cNvPr>
          <p:cNvSpPr/>
          <p:nvPr/>
        </p:nvSpPr>
        <p:spPr>
          <a:xfrm>
            <a:off x="516829" y="686267"/>
            <a:ext cx="2163618" cy="440568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8. Key partnerships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network of suppliers and partners that make the business model work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5E2E7F0-089C-A3E3-B992-8AE9FA8CAFF8}"/>
              </a:ext>
            </a:extLst>
          </p:cNvPr>
          <p:cNvSpPr/>
          <p:nvPr/>
        </p:nvSpPr>
        <p:spPr>
          <a:xfrm>
            <a:off x="2765509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6. Key activities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most important things you need to do to make the business model work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2D8E7A6-483A-DF5C-AEDF-89D0AE3C31BD}"/>
              </a:ext>
            </a:extLst>
          </p:cNvPr>
          <p:cNvSpPr/>
          <p:nvPr/>
        </p:nvSpPr>
        <p:spPr>
          <a:xfrm>
            <a:off x="2752229" y="3256737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7. Key resources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most important assets required to make the business 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80C0820-4873-E19D-2DC6-40807EF36566}"/>
              </a:ext>
            </a:extLst>
          </p:cNvPr>
          <p:cNvSpPr/>
          <p:nvPr/>
        </p:nvSpPr>
        <p:spPr>
          <a:xfrm>
            <a:off x="5014191" y="688359"/>
            <a:ext cx="2163619" cy="4403594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Value proposition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product/ service bundle that creates value for each customer segment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1472563-F7C1-5C9C-B4FC-8271BB9D4C7D}"/>
              </a:ext>
            </a:extLst>
          </p:cNvPr>
          <p:cNvSpPr/>
          <p:nvPr/>
        </p:nvSpPr>
        <p:spPr>
          <a:xfrm>
            <a:off x="9511552" y="686266"/>
            <a:ext cx="2163619" cy="4403593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2. Customer segments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different groups of people or organizations you aim to reach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BBB2F8B-ACE0-DD6F-F3EF-6BE4E20CBC9C}"/>
              </a:ext>
            </a:extLst>
          </p:cNvPr>
          <p:cNvSpPr/>
          <p:nvPr/>
        </p:nvSpPr>
        <p:spPr>
          <a:xfrm>
            <a:off x="7262871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3. Customer relations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types of relationships you aim to have with each customer segment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E224807-4027-756A-053A-C8AC41D040D3}"/>
              </a:ext>
            </a:extLst>
          </p:cNvPr>
          <p:cNvSpPr/>
          <p:nvPr/>
        </p:nvSpPr>
        <p:spPr>
          <a:xfrm>
            <a:off x="7262871" y="3254645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4. Channels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How you communicate with and reach each customer segment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D167279-89C5-3913-2E68-4BFF4D7CBECD}"/>
              </a:ext>
            </a:extLst>
          </p:cNvPr>
          <p:cNvSpPr/>
          <p:nvPr/>
        </p:nvSpPr>
        <p:spPr>
          <a:xfrm>
            <a:off x="516829" y="5153500"/>
            <a:ext cx="5501492" cy="154049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9. Cost structures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All the costs that you will incur to operate your business model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4A62A05-0FDE-0549-4C77-567D0C141A92}"/>
              </a:ext>
            </a:extLst>
          </p:cNvPr>
          <p:cNvSpPr/>
          <p:nvPr/>
        </p:nvSpPr>
        <p:spPr>
          <a:xfrm>
            <a:off x="6173681" y="5149317"/>
            <a:ext cx="5501492" cy="154468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5. Revenue streams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The cash generated from each customer segment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19715E3D-6940-5D67-FB21-8EED3AEDF501}"/>
              </a:ext>
            </a:extLst>
          </p:cNvPr>
          <p:cNvSpPr txBox="1">
            <a:spLocks/>
          </p:cNvSpPr>
          <p:nvPr/>
        </p:nvSpPr>
        <p:spPr>
          <a:xfrm>
            <a:off x="516828" y="0"/>
            <a:ext cx="7583199" cy="6862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sz="3200" b="0" dirty="0">
                <a:solidFill>
                  <a:schemeClr val="tx1"/>
                </a:solidFill>
                <a:effectLst/>
                <a:latin typeface="+mj-lt"/>
              </a:rPr>
              <a:t>Business Model Canvas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ED363BA-97A3-D39C-2B0F-F5AFD4DAB468}"/>
              </a:ext>
            </a:extLst>
          </p:cNvPr>
          <p:cNvSpPr txBox="1"/>
          <p:nvPr/>
        </p:nvSpPr>
        <p:spPr>
          <a:xfrm>
            <a:off x="9297961" y="20463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Source: Strategyzer.com</a:t>
            </a:r>
          </a:p>
        </p:txBody>
      </p:sp>
    </p:spTree>
    <p:extLst>
      <p:ext uri="{BB962C8B-B14F-4D97-AF65-F5344CB8AC3E}">
        <p14:creationId xmlns:p14="http://schemas.microsoft.com/office/powerpoint/2010/main" val="294671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96D42-698E-7263-6B26-903490976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720DE08-3AA9-61A3-F5FA-3025C55AC775}"/>
              </a:ext>
            </a:extLst>
          </p:cNvPr>
          <p:cNvSpPr/>
          <p:nvPr/>
        </p:nvSpPr>
        <p:spPr>
          <a:xfrm>
            <a:off x="516829" y="686267"/>
            <a:ext cx="2163618" cy="440568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8. Key problems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key problems that the value proposition seeks to address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(incl. in 4. Channels?)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0796D21-6831-589F-5AE2-3156CD767DCA}"/>
              </a:ext>
            </a:extLst>
          </p:cNvPr>
          <p:cNvSpPr/>
          <p:nvPr/>
        </p:nvSpPr>
        <p:spPr>
          <a:xfrm>
            <a:off x="2765509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6. Solutions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de-AT" dirty="0">
                <a:solidFill>
                  <a:schemeClr val="tx1"/>
                </a:solidFill>
              </a:rPr>
              <a:t>Solutions </a:t>
            </a:r>
            <a:r>
              <a:rPr lang="de-AT" dirty="0" err="1">
                <a:solidFill>
                  <a:schemeClr val="tx1"/>
                </a:solidFill>
              </a:rPr>
              <a:t>to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problems</a:t>
            </a:r>
            <a:r>
              <a:rPr lang="de-AT" dirty="0">
                <a:solidFill>
                  <a:schemeClr val="tx1"/>
                </a:solidFill>
              </a:rPr>
              <a:t> (8)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10CCB16-923C-0B73-3F43-BF3F6C6E1851}"/>
              </a:ext>
            </a:extLst>
          </p:cNvPr>
          <p:cNvSpPr/>
          <p:nvPr/>
        </p:nvSpPr>
        <p:spPr>
          <a:xfrm>
            <a:off x="2752229" y="3256737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7. Key metrics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few actions that matter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(6. Key activities?)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DE7485E-701D-8B05-E788-A1EA05663592}"/>
              </a:ext>
            </a:extLst>
          </p:cNvPr>
          <p:cNvSpPr/>
          <p:nvPr/>
        </p:nvSpPr>
        <p:spPr>
          <a:xfrm>
            <a:off x="5014191" y="688359"/>
            <a:ext cx="2163619" cy="4403594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Value proposition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product/ service bundle that creates value for each customer segment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FF65C4A-3F3A-5F41-F5A2-CF9EAAEAB4A6}"/>
              </a:ext>
            </a:extLst>
          </p:cNvPr>
          <p:cNvSpPr/>
          <p:nvPr/>
        </p:nvSpPr>
        <p:spPr>
          <a:xfrm>
            <a:off x="9511552" y="686266"/>
            <a:ext cx="2163619" cy="4403593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2. Customer segments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different groups of people or organizations you aim to reach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7208FA9-47E4-0703-085C-F09F5FE50E01}"/>
              </a:ext>
            </a:extLst>
          </p:cNvPr>
          <p:cNvSpPr/>
          <p:nvPr/>
        </p:nvSpPr>
        <p:spPr>
          <a:xfrm>
            <a:off x="7262871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3. Unfair advantage: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Competitive advantage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2D4CE32-D7D8-01D4-FA5C-AB72DDC0F7EF}"/>
              </a:ext>
            </a:extLst>
          </p:cNvPr>
          <p:cNvSpPr/>
          <p:nvPr/>
        </p:nvSpPr>
        <p:spPr>
          <a:xfrm>
            <a:off x="7262871" y="3254645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4. Channels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How you communicate with and reach each customer segment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EC947FA-618B-ABD8-2E72-E9890AF0EC10}"/>
              </a:ext>
            </a:extLst>
          </p:cNvPr>
          <p:cNvSpPr/>
          <p:nvPr/>
        </p:nvSpPr>
        <p:spPr>
          <a:xfrm>
            <a:off x="516829" y="5153500"/>
            <a:ext cx="5501492" cy="154049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9. Cost structures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All the costs that you will incur to operate your business model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6B2757F-8046-1D93-D352-7FF54BD66696}"/>
              </a:ext>
            </a:extLst>
          </p:cNvPr>
          <p:cNvSpPr/>
          <p:nvPr/>
        </p:nvSpPr>
        <p:spPr>
          <a:xfrm>
            <a:off x="6173681" y="5149317"/>
            <a:ext cx="5501492" cy="154468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5. Revenue streams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The cash generated from each customer segment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BAAF5D96-2E04-7D00-1C76-045C8AA8EE65}"/>
              </a:ext>
            </a:extLst>
          </p:cNvPr>
          <p:cNvSpPr txBox="1">
            <a:spLocks/>
          </p:cNvSpPr>
          <p:nvPr/>
        </p:nvSpPr>
        <p:spPr>
          <a:xfrm>
            <a:off x="516828" y="0"/>
            <a:ext cx="7583199" cy="6862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sz="3200" b="0" dirty="0">
                <a:solidFill>
                  <a:schemeClr val="tx1"/>
                </a:solidFill>
                <a:effectLst/>
                <a:latin typeface="+mj-lt"/>
              </a:rPr>
              <a:t>Lean Business Model Canvas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DCFF83BF-81A6-B3C8-9B17-B0FE109118D4}"/>
              </a:ext>
            </a:extLst>
          </p:cNvPr>
          <p:cNvSpPr txBox="1"/>
          <p:nvPr/>
        </p:nvSpPr>
        <p:spPr>
          <a:xfrm>
            <a:off x="9297961" y="20463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Source: Strategyzer.com</a:t>
            </a:r>
          </a:p>
        </p:txBody>
      </p:sp>
    </p:spTree>
    <p:extLst>
      <p:ext uri="{BB962C8B-B14F-4D97-AF65-F5344CB8AC3E}">
        <p14:creationId xmlns:p14="http://schemas.microsoft.com/office/powerpoint/2010/main" val="413482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el 56">
            <a:extLst>
              <a:ext uri="{FF2B5EF4-FFF2-40B4-BE49-F238E27FC236}">
                <a16:creationId xmlns:a16="http://schemas.microsoft.com/office/drawing/2014/main" id="{83A1328C-4E59-06A7-22F8-3564D318A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593291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Concept development cycle</a:t>
            </a:r>
            <a:endParaRPr lang="de-AT" dirty="0"/>
          </a:p>
        </p:txBody>
      </p: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65CB4EAF-8C9D-D1E9-1A11-062B6530FC93}"/>
              </a:ext>
            </a:extLst>
          </p:cNvPr>
          <p:cNvGrpSpPr/>
          <p:nvPr/>
        </p:nvGrpSpPr>
        <p:grpSpPr>
          <a:xfrm>
            <a:off x="1519519" y="1149565"/>
            <a:ext cx="8897469" cy="5409416"/>
            <a:chOff x="2129119" y="1149565"/>
            <a:chExt cx="8310281" cy="5409416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1E4159F0-3CBC-47D1-F43F-689B954A3111}"/>
                </a:ext>
              </a:extLst>
            </p:cNvPr>
            <p:cNvSpPr/>
            <p:nvPr/>
          </p:nvSpPr>
          <p:spPr>
            <a:xfrm>
              <a:off x="2883651" y="1149565"/>
              <a:ext cx="4341902" cy="143552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400"/>
            </a:p>
          </p:txBody>
        </p:sp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A335AE2C-08BB-AD92-BB95-E5E9A90F25D6}"/>
                </a:ext>
              </a:extLst>
            </p:cNvPr>
            <p:cNvSpPr/>
            <p:nvPr/>
          </p:nvSpPr>
          <p:spPr>
            <a:xfrm>
              <a:off x="2129119" y="2807349"/>
              <a:ext cx="8310281" cy="2791692"/>
            </a:xfrm>
            <a:prstGeom prst="roundRect">
              <a:avLst>
                <a:gd name="adj" fmla="val 843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400"/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3635416" y="2943331"/>
              <a:ext cx="1281542" cy="1001625"/>
            </a:xfrm>
            <a:prstGeom prst="roundRect">
              <a:avLst/>
            </a:prstGeom>
            <a:noFill/>
            <a:ln w="12700" cap="flat" cmpd="sng" algn="ctr">
              <a:solidFill>
                <a:schemeClr val="bg2"/>
              </a:solidFill>
              <a:prstDash val="solid"/>
            </a:ln>
            <a:effectLst/>
          </p:spPr>
          <p:txBody>
            <a:bodyPr rot="0" vert="horz" wrap="square" lIns="91440" tIns="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1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Initial screening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2256027" y="2944650"/>
              <a:ext cx="1163335" cy="1056158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Idea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generation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7701997" y="2953905"/>
              <a:ext cx="1200361" cy="1274698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6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Business model &amp; strategy formulation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9293674" y="2953905"/>
              <a:ext cx="1011191" cy="986382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Product launch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3639681" y="4296930"/>
              <a:ext cx="1273309" cy="1117171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2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Concept 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development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5222295" y="4308729"/>
              <a:ext cx="1277187" cy="1117170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3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Product specification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5232934" y="2984757"/>
              <a:ext cx="1251005" cy="959167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4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MVP development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347917" y="1787162"/>
              <a:ext cx="1223445" cy="666740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Commercial</a:t>
              </a:r>
              <a:r>
                <a:rPr lang="en-IN" sz="1400" dirty="0">
                  <a:ea typeface="Times New Roman"/>
                  <a:cs typeface="Times New Roman"/>
                </a:rPr>
                <a:t> </a:t>
              </a: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viability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5" name="Right Arrow 24"/>
            <p:cNvSpPr>
              <a:spLocks noChangeArrowheads="1"/>
            </p:cNvSpPr>
            <p:nvPr/>
          </p:nvSpPr>
          <p:spPr bwMode="auto">
            <a:xfrm rot="5400000">
              <a:off x="4026087" y="4005550"/>
              <a:ext cx="421721" cy="31317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6" name="Right Arrow 25"/>
            <p:cNvSpPr>
              <a:spLocks noChangeArrowheads="1"/>
            </p:cNvSpPr>
            <p:nvPr/>
          </p:nvSpPr>
          <p:spPr bwMode="auto">
            <a:xfrm rot="16200000">
              <a:off x="5642213" y="3930675"/>
              <a:ext cx="432446" cy="31317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8" name="Right Arrow 27"/>
            <p:cNvSpPr>
              <a:spLocks noChangeArrowheads="1"/>
            </p:cNvSpPr>
            <p:nvPr/>
          </p:nvSpPr>
          <p:spPr bwMode="auto">
            <a:xfrm>
              <a:off x="8910022" y="3305756"/>
              <a:ext cx="466330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9" name="Text Box 17473"/>
            <p:cNvSpPr txBox="1">
              <a:spLocks noChangeArrowheads="1"/>
            </p:cNvSpPr>
            <p:nvPr/>
          </p:nvSpPr>
          <p:spPr bwMode="auto">
            <a:xfrm>
              <a:off x="6659593" y="2953905"/>
              <a:ext cx="877187" cy="997366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5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Market testing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31" name="Text Box 17475"/>
            <p:cNvSpPr txBox="1">
              <a:spLocks noChangeArrowheads="1"/>
            </p:cNvSpPr>
            <p:nvPr/>
          </p:nvSpPr>
          <p:spPr bwMode="auto">
            <a:xfrm>
              <a:off x="5948992" y="1281280"/>
              <a:ext cx="1187995" cy="1194993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Market/ industry research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cxnSp>
          <p:nvCxnSpPr>
            <p:cNvPr id="32" name="Straight Connector 31"/>
            <p:cNvCxnSpPr>
              <a:cxnSpLocks/>
            </p:cNvCxnSpPr>
            <p:nvPr/>
          </p:nvCxnSpPr>
          <p:spPr>
            <a:xfrm>
              <a:off x="8302177" y="4262189"/>
              <a:ext cx="0" cy="59332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arrow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3" name="Straight Connector 32"/>
            <p:cNvCxnSpPr>
              <a:cxnSpLocks/>
            </p:cNvCxnSpPr>
            <p:nvPr/>
          </p:nvCxnSpPr>
          <p:spPr>
            <a:xfrm flipH="1">
              <a:off x="6659593" y="4892646"/>
              <a:ext cx="3139677" cy="0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/>
          </p:spPr>
        </p:cxnSp>
        <p:cxnSp>
          <p:nvCxnSpPr>
            <p:cNvPr id="34" name="Straight Connector 33"/>
            <p:cNvCxnSpPr>
              <a:cxnSpLocks/>
              <a:stCxn id="29" idx="2"/>
            </p:cNvCxnSpPr>
            <p:nvPr/>
          </p:nvCxnSpPr>
          <p:spPr>
            <a:xfrm flipH="1">
              <a:off x="7098186" y="3951271"/>
              <a:ext cx="1" cy="916042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5" name="Straight Connector 34"/>
            <p:cNvCxnSpPr>
              <a:cxnSpLocks/>
              <a:stCxn id="15" idx="2"/>
            </p:cNvCxnSpPr>
            <p:nvPr/>
          </p:nvCxnSpPr>
          <p:spPr>
            <a:xfrm>
              <a:off x="9799270" y="3940287"/>
              <a:ext cx="0" cy="92702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6" name="Straight Arrow Connector 35"/>
            <p:cNvCxnSpPr>
              <a:cxnSpLocks/>
              <a:stCxn id="41" idx="2"/>
            </p:cNvCxnSpPr>
            <p:nvPr/>
          </p:nvCxnSpPr>
          <p:spPr>
            <a:xfrm>
              <a:off x="3608914" y="2454395"/>
              <a:ext cx="550032" cy="361419"/>
            </a:xfrm>
            <a:prstGeom prst="straightConnector1">
              <a:avLst/>
            </a:prstGeom>
            <a:ln w="28575">
              <a:gradFill>
                <a:gsLst>
                  <a:gs pos="82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/>
                  </a:gs>
                  <a:gs pos="64000">
                    <a:schemeClr val="tx1"/>
                  </a:gs>
                </a:gsLst>
                <a:lin ang="5400000" scaled="1"/>
              </a:gra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cxnSpLocks/>
            </p:cNvCxnSpPr>
            <p:nvPr/>
          </p:nvCxnSpPr>
          <p:spPr>
            <a:xfrm flipH="1">
              <a:off x="4316358" y="2485408"/>
              <a:ext cx="468652" cy="333217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50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cxnSpLocks/>
            </p:cNvCxnSpPr>
            <p:nvPr/>
          </p:nvCxnSpPr>
          <p:spPr>
            <a:xfrm>
              <a:off x="5132959" y="2474750"/>
              <a:ext cx="491415" cy="402266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47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 flipH="1">
              <a:off x="5568907" y="2249497"/>
              <a:ext cx="375073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cxnSpLocks/>
            </p:cNvCxnSpPr>
            <p:nvPr/>
          </p:nvCxnSpPr>
          <p:spPr>
            <a:xfrm flipH="1">
              <a:off x="5921501" y="2502946"/>
              <a:ext cx="452086" cy="374070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33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 Box 14349"/>
            <p:cNvSpPr txBox="1">
              <a:spLocks noChangeArrowheads="1"/>
            </p:cNvSpPr>
            <p:nvPr/>
          </p:nvSpPr>
          <p:spPr bwMode="auto">
            <a:xfrm>
              <a:off x="2964127" y="1277137"/>
              <a:ext cx="1289573" cy="1177258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Operational relatedness &amp; strategic importance</a:t>
              </a:r>
            </a:p>
          </p:txBody>
        </p:sp>
        <p:cxnSp>
          <p:nvCxnSpPr>
            <p:cNvPr id="44" name="Straight Arrow Connector 43"/>
            <p:cNvCxnSpPr>
              <a:cxnSpLocks/>
            </p:cNvCxnSpPr>
            <p:nvPr/>
          </p:nvCxnSpPr>
          <p:spPr>
            <a:xfrm flipH="1">
              <a:off x="4264280" y="1581625"/>
              <a:ext cx="1679700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cxnSpLocks/>
            </p:cNvCxnSpPr>
            <p:nvPr/>
          </p:nvCxnSpPr>
          <p:spPr>
            <a:xfrm>
              <a:off x="6600534" y="2550380"/>
              <a:ext cx="313693" cy="373131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33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3557928" y="2890242"/>
              <a:ext cx="1434508" cy="2604393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145621" y="2903689"/>
              <a:ext cx="1410697" cy="2603189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3" name="Legende: mit Pfeil nach unten 2">
              <a:extLst>
                <a:ext uri="{FF2B5EF4-FFF2-40B4-BE49-F238E27FC236}">
                  <a16:creationId xmlns:a16="http://schemas.microsoft.com/office/drawing/2014/main" id="{E0B47031-C8EF-A1BB-D4E6-59CD9F56531D}"/>
                </a:ext>
              </a:extLst>
            </p:cNvPr>
            <p:cNvSpPr/>
            <p:nvPr/>
          </p:nvSpPr>
          <p:spPr>
            <a:xfrm>
              <a:off x="8457256" y="2058353"/>
              <a:ext cx="1258011" cy="1179893"/>
            </a:xfrm>
            <a:prstGeom prst="downArrowCallout">
              <a:avLst>
                <a:gd name="adj1" fmla="val 8874"/>
                <a:gd name="adj2" fmla="val 18339"/>
                <a:gd name="adj3" fmla="val 23536"/>
                <a:gd name="adj4" fmla="val 5912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IN" sz="1400" dirty="0">
                  <a:ea typeface="Times New Roman"/>
                  <a:cs typeface="Times New Roman"/>
                </a:rPr>
                <a:t>Go/no-go decision point</a:t>
              </a:r>
              <a:endParaRPr lang="en-GB" sz="1400" dirty="0">
                <a:ea typeface="Times New Roman"/>
                <a:cs typeface="Times New Roman"/>
              </a:endParaRPr>
            </a:p>
          </p:txBody>
        </p:sp>
        <p:sp>
          <p:nvSpPr>
            <p:cNvPr id="56" name="Rechteck: abgerundete Ecken 55">
              <a:extLst>
                <a:ext uri="{FF2B5EF4-FFF2-40B4-BE49-F238E27FC236}">
                  <a16:creationId xmlns:a16="http://schemas.microsoft.com/office/drawing/2014/main" id="{02111717-0B1E-0575-15E9-422864B47E6B}"/>
                </a:ext>
              </a:extLst>
            </p:cNvPr>
            <p:cNvSpPr/>
            <p:nvPr/>
          </p:nvSpPr>
          <p:spPr>
            <a:xfrm>
              <a:off x="6887560" y="4983756"/>
              <a:ext cx="2891155" cy="45584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Measurement against performance metrics &amp; feedback</a:t>
              </a:r>
            </a:p>
          </p:txBody>
        </p:sp>
        <p:sp>
          <p:nvSpPr>
            <p:cNvPr id="24" name="Right Arrow 23"/>
            <p:cNvSpPr>
              <a:spLocks noChangeArrowheads="1"/>
            </p:cNvSpPr>
            <p:nvPr/>
          </p:nvSpPr>
          <p:spPr bwMode="auto">
            <a:xfrm>
              <a:off x="4920214" y="4739672"/>
              <a:ext cx="382325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1" name="Right Arrow 20"/>
            <p:cNvSpPr>
              <a:spLocks noChangeArrowheads="1"/>
            </p:cNvSpPr>
            <p:nvPr/>
          </p:nvSpPr>
          <p:spPr bwMode="auto">
            <a:xfrm>
              <a:off x="3419362" y="3308844"/>
              <a:ext cx="277965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30" name="Right Arrow 29"/>
            <p:cNvSpPr>
              <a:spLocks noChangeArrowheads="1"/>
            </p:cNvSpPr>
            <p:nvPr/>
          </p:nvSpPr>
          <p:spPr bwMode="auto">
            <a:xfrm>
              <a:off x="6491566" y="3305757"/>
              <a:ext cx="217936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59" name="Right Arrow 29">
              <a:extLst>
                <a:ext uri="{FF2B5EF4-FFF2-40B4-BE49-F238E27FC236}">
                  <a16:creationId xmlns:a16="http://schemas.microsoft.com/office/drawing/2014/main" id="{07871576-BD6D-67B7-11B6-FAF2298D0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234" y="3305757"/>
              <a:ext cx="210272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55" name="Rechteck: abgerundete Ecken 54">
              <a:extLst>
                <a:ext uri="{FF2B5EF4-FFF2-40B4-BE49-F238E27FC236}">
                  <a16:creationId xmlns:a16="http://schemas.microsoft.com/office/drawing/2014/main" id="{DDCAACD5-FC20-330D-9CBC-0EAB1251EFF4}"/>
                </a:ext>
              </a:extLst>
            </p:cNvPr>
            <p:cNvSpPr/>
            <p:nvPr/>
          </p:nvSpPr>
          <p:spPr>
            <a:xfrm>
              <a:off x="4388404" y="5719950"/>
              <a:ext cx="1489109" cy="83903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>
                  <a:ea typeface="Times New Roman"/>
                  <a:cs typeface="Times New Roman"/>
                </a:rPr>
                <a:t>Concept testing and feedback</a:t>
              </a:r>
              <a:endParaRPr lang="en-GB" sz="1400" dirty="0">
                <a:ea typeface="Times New Roman"/>
                <a:cs typeface="Times New Roman"/>
              </a:endParaRPr>
            </a:p>
          </p:txBody>
        </p:sp>
        <p:cxnSp>
          <p:nvCxnSpPr>
            <p:cNvPr id="42" name="Straight Arrow Connector 41"/>
            <p:cNvCxnSpPr>
              <a:cxnSpLocks/>
            </p:cNvCxnSpPr>
            <p:nvPr/>
          </p:nvCxnSpPr>
          <p:spPr>
            <a:xfrm flipH="1">
              <a:off x="5624374" y="5554790"/>
              <a:ext cx="226595" cy="310257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cxnSpLocks/>
            </p:cNvCxnSpPr>
            <p:nvPr/>
          </p:nvCxnSpPr>
          <p:spPr>
            <a:xfrm flipH="1" flipV="1">
              <a:off x="4273058" y="5549420"/>
              <a:ext cx="230691" cy="267833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26000">
                    <a:schemeClr val="tx1"/>
                  </a:gs>
                  <a:gs pos="68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9265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71005" y="1866596"/>
            <a:ext cx="6113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IN" sz="2800" b="1" dirty="0">
                <a:solidFill>
                  <a:schemeClr val="bg1">
                    <a:lumMod val="50000"/>
                  </a:schemeClr>
                </a:solidFill>
              </a:rPr>
              <a:t>The Business Model Canvas &amp; other online tools to help apply it are available to download here</a:t>
            </a:r>
          </a:p>
        </p:txBody>
      </p:sp>
      <p:pic>
        <p:nvPicPr>
          <p:cNvPr id="10" name="Picture 9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2711624" y="2305041"/>
            <a:ext cx="648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/>
          <p:cNvSpPr/>
          <p:nvPr/>
        </p:nvSpPr>
        <p:spPr>
          <a:xfrm>
            <a:off x="1272603" y="3828694"/>
            <a:ext cx="100228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IN" sz="2400" dirty="0"/>
              <a:t>These video animations that explain how to use the Canvas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A3C2BA0-6A2A-5922-F297-7AF927872716}"/>
              </a:ext>
            </a:extLst>
          </p:cNvPr>
          <p:cNvGrpSpPr/>
          <p:nvPr/>
        </p:nvGrpSpPr>
        <p:grpSpPr>
          <a:xfrm>
            <a:off x="1368697" y="4333453"/>
            <a:ext cx="1342927" cy="1342927"/>
            <a:chOff x="2743135" y="4351950"/>
            <a:chExt cx="1342927" cy="1342927"/>
          </a:xfrm>
        </p:grpSpPr>
        <p:pic>
          <p:nvPicPr>
            <p:cNvPr id="14" name="Picture 2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2743135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028368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ED940BD-98B6-B4E6-470D-4AB067BFF44C}"/>
              </a:ext>
            </a:extLst>
          </p:cNvPr>
          <p:cNvGrpSpPr/>
          <p:nvPr/>
        </p:nvGrpSpPr>
        <p:grpSpPr>
          <a:xfrm>
            <a:off x="2729264" y="4333454"/>
            <a:ext cx="1342927" cy="1342927"/>
            <a:chOff x="3895263" y="4351926"/>
            <a:chExt cx="1342927" cy="1342927"/>
          </a:xfrm>
        </p:grpSpPr>
        <p:pic>
          <p:nvPicPr>
            <p:cNvPr id="16" name="Picture 2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3895263" y="4351926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4186657" y="5205339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DF6E2B0E-AA5B-CC77-7932-3D5A1D3003D8}"/>
              </a:ext>
            </a:extLst>
          </p:cNvPr>
          <p:cNvGrpSpPr/>
          <p:nvPr/>
        </p:nvGrpSpPr>
        <p:grpSpPr>
          <a:xfrm>
            <a:off x="4089831" y="4333478"/>
            <a:ext cx="1342927" cy="1342927"/>
            <a:chOff x="5047463" y="4351950"/>
            <a:chExt cx="1342927" cy="1342927"/>
          </a:xfrm>
        </p:grpSpPr>
        <p:pic>
          <p:nvPicPr>
            <p:cNvPr id="17" name="Picture 2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5047463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343058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DABA0905-8158-0BE5-8C76-D739783A788E}"/>
              </a:ext>
            </a:extLst>
          </p:cNvPr>
          <p:cNvGrpSpPr/>
          <p:nvPr/>
        </p:nvGrpSpPr>
        <p:grpSpPr>
          <a:xfrm>
            <a:off x="5450398" y="4333478"/>
            <a:ext cx="1342927" cy="1342927"/>
            <a:chOff x="6199519" y="4351950"/>
            <a:chExt cx="1342927" cy="1342927"/>
          </a:xfrm>
        </p:grpSpPr>
        <p:pic>
          <p:nvPicPr>
            <p:cNvPr id="18" name="Picture 2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6199519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6495114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AA98AEB0-29FD-BC20-C23A-3F5FA783BBE0}"/>
              </a:ext>
            </a:extLst>
          </p:cNvPr>
          <p:cNvGrpSpPr/>
          <p:nvPr/>
        </p:nvGrpSpPr>
        <p:grpSpPr>
          <a:xfrm>
            <a:off x="6810965" y="4333478"/>
            <a:ext cx="1342927" cy="1342927"/>
            <a:chOff x="7351647" y="4351950"/>
            <a:chExt cx="1342927" cy="1342927"/>
          </a:xfrm>
        </p:grpSpPr>
        <p:pic>
          <p:nvPicPr>
            <p:cNvPr id="19" name="Picture 2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7351647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7647170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5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348C500-1A85-AB7E-9B18-EE2D41F1C55C}"/>
              </a:ext>
            </a:extLst>
          </p:cNvPr>
          <p:cNvGrpSpPr/>
          <p:nvPr/>
        </p:nvGrpSpPr>
        <p:grpSpPr>
          <a:xfrm>
            <a:off x="8171532" y="4333478"/>
            <a:ext cx="1342927" cy="1342927"/>
            <a:chOff x="8575784" y="4351950"/>
            <a:chExt cx="1342927" cy="1342927"/>
          </a:xfrm>
        </p:grpSpPr>
        <p:pic>
          <p:nvPicPr>
            <p:cNvPr id="20" name="Picture 2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8575784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8877735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6</a:t>
              </a:r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AD60A7C4-3091-7EB0-3628-F6C47488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Business Model Canvas</a:t>
            </a:r>
            <a:endParaRPr lang="de-AT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26652CB-CA89-3414-7CB8-F77303AB79C1}"/>
              </a:ext>
            </a:extLst>
          </p:cNvPr>
          <p:cNvSpPr txBox="1"/>
          <p:nvPr/>
        </p:nvSpPr>
        <p:spPr>
          <a:xfrm>
            <a:off x="9436179" y="5917520"/>
            <a:ext cx="2755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600" dirty="0"/>
              <a:t>https://tinyurl.com/55crdscy</a:t>
            </a:r>
          </a:p>
        </p:txBody>
      </p:sp>
      <p:pic>
        <p:nvPicPr>
          <p:cNvPr id="35" name="Grafik 34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D20813BF-B22F-F583-0568-009340615B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13257" y="4154017"/>
            <a:ext cx="1607457" cy="160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31227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B7E5A5-8FF2-4BAA-B172-879705907F90}"/>
</file>

<file path=customXml/itemProps3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purl.org/dc/elements/1.1/"/>
    <ds:schemaRef ds:uri="http://www.w3.org/XML/1998/namespace"/>
    <ds:schemaRef ds:uri="323be961-96ff-4fd7-9242-58d5ac1cef53"/>
    <ds:schemaRef ds:uri="http://schemas.microsoft.com/office/infopath/2007/PartnerControls"/>
    <ds:schemaRef ds:uri="http://schemas.microsoft.com/office/2006/metadata/properties"/>
    <ds:schemaRef ds:uri="151c28b5-17be-487d-903d-7070014f18c7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556</Words>
  <Application>Microsoft Office PowerPoint</Application>
  <PresentationFormat>Bredbild</PresentationFormat>
  <Paragraphs>123</Paragraphs>
  <Slides>10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7" baseType="lpstr">
      <vt:lpstr>Aptos Serif</vt:lpstr>
      <vt:lpstr>Arial</vt:lpstr>
      <vt:lpstr>Assistant</vt:lpstr>
      <vt:lpstr>Calibri</vt:lpstr>
      <vt:lpstr>Source Sans Pro</vt:lpstr>
      <vt:lpstr>Times New Roman</vt:lpstr>
      <vt:lpstr>Endorseakt</vt:lpstr>
      <vt:lpstr>BUSINESS PLANNING AND THE ENTREPRENEURIAL ECOSYSTEM</vt:lpstr>
      <vt:lpstr> 2.5 Start-up</vt:lpstr>
      <vt:lpstr>What is Business model?</vt:lpstr>
      <vt:lpstr>Advantages of using a business model framework</vt:lpstr>
      <vt:lpstr>The development phase of a Business model</vt:lpstr>
      <vt:lpstr>PowerPoint-presentation</vt:lpstr>
      <vt:lpstr>PowerPoint-presentation</vt:lpstr>
      <vt:lpstr>Concept development cycle</vt:lpstr>
      <vt:lpstr>Business Model Canvas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143</cp:revision>
  <dcterms:created xsi:type="dcterms:W3CDTF">2022-04-04T19:32:46Z</dcterms:created>
  <dcterms:modified xsi:type="dcterms:W3CDTF">2024-05-15T11:40:52Z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