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4"/>
  </p:sldMasterIdLst>
  <p:notesMasterIdLst>
    <p:notesMasterId r:id="rId23"/>
  </p:notesMasterIdLst>
  <p:sldIdLst>
    <p:sldId id="494" r:id="rId5"/>
    <p:sldId id="495" r:id="rId6"/>
    <p:sldId id="457" r:id="rId7"/>
    <p:sldId id="455" r:id="rId8"/>
    <p:sldId id="522" r:id="rId9"/>
    <p:sldId id="456" r:id="rId10"/>
    <p:sldId id="446" r:id="rId11"/>
    <p:sldId id="447" r:id="rId12"/>
    <p:sldId id="448" r:id="rId13"/>
    <p:sldId id="449" r:id="rId14"/>
    <p:sldId id="463" r:id="rId15"/>
    <p:sldId id="523" r:id="rId16"/>
    <p:sldId id="524" r:id="rId17"/>
    <p:sldId id="453" r:id="rId18"/>
    <p:sldId id="467" r:id="rId19"/>
    <p:sldId id="468" r:id="rId20"/>
    <p:sldId id="433" r:id="rId21"/>
    <p:sldId id="497" r:id="rId2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0C19942-CDD0-DB24-F2F2-AD9A397FEC1A}" name="Cornelia Amon" initials="CA" userId="S::cornelia.amon@fh-krems.ac.at::5954e632-5942-4ce2-bb41-89c16c6cc23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297B"/>
    <a:srgbClr val="0281B4"/>
    <a:srgbClr val="F07921"/>
    <a:srgbClr val="0D385E"/>
    <a:srgbClr val="01AD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6327"/>
  </p:normalViewPr>
  <p:slideViewPr>
    <p:cSldViewPr snapToGrid="0">
      <p:cViewPr>
        <p:scale>
          <a:sx n="56" d="100"/>
          <a:sy n="56" d="100"/>
        </p:scale>
        <p:origin x="1044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C1EAA-16A5-C244-8A92-A6051457D4B7}" type="datetimeFigureOut">
              <a:rPr lang="en-GB" smtClean="0"/>
              <a:t>15/05/2024</a:t>
            </a:fld>
            <a:endParaRPr lang="en-GB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03E6A-0E51-A24C-B8B0-7EAE05311E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10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764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675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BD075C-D0CD-4F41-93C9-0B6DF6D55B1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698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03E6A-0E51-A24C-B8B0-7EAE05311EE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173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  <p:pic>
        <p:nvPicPr>
          <p:cNvPr id="20" name="Grafik 1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B765EEF8-AF8A-B690-7F75-2777CAD33C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566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97167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88425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CD86FB4-C4BE-7446-91BC-AB05EC1CE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E811FD-A084-5241-8191-2D2C3CA4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FD9764-516F-FD44-BA24-6527862A1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542434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11C08B-D270-8146-897F-161A2485E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457200"/>
            <a:ext cx="402771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3D061B-ABAC-8C48-A90F-85B817A31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5886" y="1621971"/>
            <a:ext cx="5629502" cy="42390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E326C34-0D86-0C40-85B3-2E19A59CD4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7300" y="2057400"/>
            <a:ext cx="402771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F5200E-1B5A-EF41-A652-7B1891409C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7300" y="6356350"/>
            <a:ext cx="23241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8CEA140-ABB2-CB4E-AA74-F71EC146B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3370F29-FB82-8741-B975-2DB3791BF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194005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AC8B86-8D7B-3D44-B5DD-EF7C7A3E8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857" y="457200"/>
            <a:ext cx="352016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27D37D0-C49F-7B4C-A47B-58C8E07DAF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A6F7884-6F6F-FF43-8F10-DF965F883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1857" y="2057400"/>
            <a:ext cx="352016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95F60D-C3DB-7449-9F30-A49E811976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3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D4BB404-6889-204A-A348-242D4C5E6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9B2B868-8614-D341-A15C-3E55A0F56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097392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8AC94A-61F5-FF48-9E66-96641409F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222304B-3412-9C43-9D58-AC26F6E129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5A392C-342E-7848-AF6E-DEB38CC011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B45E10-112E-A647-A5C5-980CEE812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BA2C2E-42FB-FC41-8594-5629D7AF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75015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4F43949-02AE-2F42-991D-B6948EE16E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611869E-77EA-FE4D-883E-A2B83315F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51856" y="365125"/>
            <a:ext cx="7320643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926E41-640B-2F47-B84D-7958F69085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856" y="6356350"/>
            <a:ext cx="2329544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D6B451-FB7E-A348-9B6F-210884C48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318D13-6CCA-0546-805D-C4BDB6C10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559235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9ADFC6-633B-5745-BC44-94A97FAC7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B8BBB5A-27E3-6143-A5DB-07FBAE02F4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0A23C2-94E0-7846-805F-F3EBA643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5B5C692-35EB-6D40-B074-2C27D8B9E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04054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CAA4F9-0388-8776-E127-48DC80668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D96DB93-EA35-107A-AE6A-3241389D3E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D90BF2-5BED-1D04-2D14-8DD62E6D5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639625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18393" y="9104"/>
            <a:ext cx="749300" cy="365125"/>
          </a:xfrm>
        </p:spPr>
        <p:txBody>
          <a:bodyPr/>
          <a:lstStyle>
            <a:lvl1pPr algn="r"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623392" y="152400"/>
            <a:ext cx="10972800" cy="16002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611149230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26412"/>
            <a:ext cx="9144000" cy="180043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4794"/>
            <a:ext cx="9144000" cy="40300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C1AAF18-797F-1E40-901C-49C65B2E8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5955094"/>
            <a:ext cx="2743200" cy="56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174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44297-7CFC-BD43-BF94-59A68011C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702129"/>
            <a:ext cx="7821386" cy="1905000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5A3002-614A-C549-A0DA-54D79433E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64972"/>
            <a:ext cx="9144000" cy="2492828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8670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329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33770-3899-084F-930E-431484162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65B7CB-310E-F446-97C3-1684B6002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5A11ED-7452-2E43-815D-255E240D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3CFD15-73A5-C140-9ACA-60557EDF6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3C317A-A421-8C40-825F-113024891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44812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4414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5E802-E9D4-2941-8D72-FDE7F9029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D4D05A-17AD-8345-9E53-0C897FCF5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8186" y="1825625"/>
            <a:ext cx="4751614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FD351C-1327-C34C-A7BB-290FBCAD7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E8B637C-090D-8F4D-A1B3-E9CF9C05DB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324B90-C2A2-AA49-A6DE-5DE7A6F7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F78AF0-F997-F946-B3A5-495C6AD1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315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61616-691E-9542-878C-363E71026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34839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8C8580-D948-6E4B-9FA8-57F8779E6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681163"/>
            <a:ext cx="472938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745C92D-8286-0B49-BDA4-9103E700C0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68186" y="2505075"/>
            <a:ext cx="4729389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005040B-C584-034B-B5BB-F49D0290D4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25998" y="1681163"/>
            <a:ext cx="472939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EFD3F1C-0455-D64D-9CE7-BEE37A27A1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25996" y="2505075"/>
            <a:ext cx="4729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6A4F2BC-8AA7-E04C-8A5B-5B7FCA7039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8186" y="6356350"/>
            <a:ext cx="2313214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E41D8CA-D7F5-A240-9736-385984802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4DB83EA-12CA-6545-A796-9CAC4FEBB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12402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18EC4-FB1C-274C-A4AD-B5F85F79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8E31BF-2CCD-1D4A-8F4D-35A01D9E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23863B-6E7C-4E3D-AD9F-C8FC3D8A2A2D}" type="datetimeFigureOut">
              <a:rPr lang="de-AT" smtClean="0"/>
              <a:t>15.05.2024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62EFAFC-87A4-8644-920E-EA1B2947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204C87-24AB-F644-B40D-9C5DFE31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1B8B7B-5A75-488D-998D-A174D444974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94660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D167830-7097-4B47-ADD7-22CB2377F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A42C3A7-A52F-D140-A3E1-7951CC633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8186" y="1825625"/>
            <a:ext cx="1008561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1E4324E-7E64-1CFC-11EF-6A4576C29E19}"/>
              </a:ext>
            </a:extLst>
          </p:cNvPr>
          <p:cNvSpPr/>
          <p:nvPr/>
        </p:nvSpPr>
        <p:spPr>
          <a:xfrm flipH="1">
            <a:off x="0" y="0"/>
            <a:ext cx="131028" cy="6858000"/>
          </a:xfrm>
          <a:prstGeom prst="rect">
            <a:avLst/>
          </a:prstGeom>
          <a:solidFill>
            <a:srgbClr val="F07921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0378C1A-4F08-67C5-5877-DBA430BE9F74}"/>
              </a:ext>
            </a:extLst>
          </p:cNvPr>
          <p:cNvSpPr/>
          <p:nvPr/>
        </p:nvSpPr>
        <p:spPr>
          <a:xfrm flipH="1">
            <a:off x="380988" y="1"/>
            <a:ext cx="133946" cy="6858000"/>
          </a:xfrm>
          <a:prstGeom prst="rect">
            <a:avLst/>
          </a:prstGeom>
          <a:solidFill>
            <a:schemeClr val="accent3">
              <a:alpha val="90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8C059B6-B2F8-BF03-31FF-05112143DD0B}"/>
              </a:ext>
            </a:extLst>
          </p:cNvPr>
          <p:cNvSpPr/>
          <p:nvPr/>
        </p:nvSpPr>
        <p:spPr>
          <a:xfrm flipH="1">
            <a:off x="185052" y="0"/>
            <a:ext cx="131028" cy="6858000"/>
          </a:xfrm>
          <a:prstGeom prst="rect">
            <a:avLst/>
          </a:prstGeom>
          <a:solidFill>
            <a:srgbClr val="01AD4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C2E2835-321A-99BE-EADE-2E26A8918D8C}"/>
              </a:ext>
            </a:extLst>
          </p:cNvPr>
          <p:cNvSpPr/>
          <p:nvPr/>
        </p:nvSpPr>
        <p:spPr>
          <a:xfrm flipH="1">
            <a:off x="576936" y="0"/>
            <a:ext cx="128368" cy="6858000"/>
          </a:xfrm>
          <a:prstGeom prst="rect">
            <a:avLst/>
          </a:prstGeom>
          <a:solidFill>
            <a:srgbClr val="EE297B">
              <a:alpha val="90000"/>
            </a:srgb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2" name="Grafik 11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5AB2B131-7B71-39A8-75F6-E6F68EA9C380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340143" y="365125"/>
            <a:ext cx="2013657" cy="125652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B4C4EA1-1AB4-38C6-13F5-4D359A80AA87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38200" y="6265654"/>
            <a:ext cx="1538082" cy="31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07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5" r:id="rId18"/>
    <p:sldLayoutId id="2147483706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D385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D385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D385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D385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385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morgan-motor.com/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hyperlink" Target="http://www.morgan-motor.co.uk/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openxmlformats.org/officeDocument/2006/relationships/hyperlink" Target="https://www.youtube.com/watch?v=OJLcoGMPQ94" TargetMode="External"/><Relationship Id="rId9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5" Type="http://schemas.openxmlformats.org/officeDocument/2006/relationships/image" Target="../media/image6.png"/><Relationship Id="rId4" Type="http://schemas.openxmlformats.org/officeDocument/2006/relationships/hyperlink" Target="http://www.pinterest.com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youtube.com/watch?v=PZg6Q8HJ6Iw&amp;list=PLstDTfQIJi5dVWVxqgzRFTlqQVpsrSD4z&amp;index=5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hyperlink" Target="http://creativecommons.org/licenses/by-sa/4.0/?ref=chooser-v1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30C8AC2-B1DB-06DD-323B-CB74DD221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043" y="0"/>
            <a:ext cx="5013914" cy="3128682"/>
          </a:xfrm>
          <a:prstGeom prst="rect">
            <a:avLst/>
          </a:prstGeom>
        </p:spPr>
      </p:pic>
      <p:pic>
        <p:nvPicPr>
          <p:cNvPr id="3" name="Grafik 2" descr="Ein Bild, das Cartoon, Kreis, Darstellung enthält.&#10;&#10;Automatisch generierte Beschreibung">
            <a:extLst>
              <a:ext uri="{FF2B5EF4-FFF2-40B4-BE49-F238E27FC236}">
                <a16:creationId xmlns:a16="http://schemas.microsoft.com/office/drawing/2014/main" id="{128109B9-8CF2-B726-83F9-E529ADD38AE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85000"/>
          </a:blip>
          <a:stretch>
            <a:fillRect/>
          </a:stretch>
        </p:blipFill>
        <p:spPr>
          <a:xfrm>
            <a:off x="5787801" y="509862"/>
            <a:ext cx="805421" cy="805421"/>
          </a:xfrm>
          <a:prstGeom prst="rect">
            <a:avLst/>
          </a:prstGeom>
        </p:spPr>
      </p:pic>
      <p:pic>
        <p:nvPicPr>
          <p:cNvPr id="6" name="Grafik 5" descr="Ein Bild, das Zeichnung, Kinderkunst, Cartoon, Kreis enthält.&#10;&#10;Automatisch generierte Beschreibung">
            <a:extLst>
              <a:ext uri="{FF2B5EF4-FFF2-40B4-BE49-F238E27FC236}">
                <a16:creationId xmlns:a16="http://schemas.microsoft.com/office/drawing/2014/main" id="{D8F04AFC-E9C2-9029-260A-99E646007697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tretch>
            <a:fillRect/>
          </a:stretch>
        </p:blipFill>
        <p:spPr>
          <a:xfrm>
            <a:off x="6713562" y="509862"/>
            <a:ext cx="806400" cy="806400"/>
          </a:xfrm>
          <a:prstGeom prst="rect">
            <a:avLst/>
          </a:prstGeom>
        </p:spPr>
      </p:pic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563624" y="3072673"/>
            <a:ext cx="11064751" cy="1924438"/>
          </a:xfr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BUSINESS PLANNING AND ENTREPRENEURIAL ECOSYSTEM IN</a:t>
            </a:r>
            <a:br>
              <a:rPr lang="en-GB" sz="4400" dirty="0"/>
            </a:br>
            <a:r>
              <a:rPr lang="en-GB" sz="4400" dirty="0"/>
              <a:t> BASIC UNIVERSITY REGIONS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F8847AF9-6CCE-665E-0774-EF60203AA2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4997111"/>
            <a:ext cx="9144000" cy="40300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(3 ECTS, 75-90 h)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6294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746DA247-DF81-F5CB-E8B1-BE904F12E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Questions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ask</a:t>
            </a:r>
            <a:r>
              <a:rPr lang="de-DE" dirty="0"/>
              <a:t> in </a:t>
            </a:r>
            <a:r>
              <a:rPr lang="de-DE" dirty="0" err="1"/>
              <a:t>deciding</a:t>
            </a:r>
            <a:r>
              <a:rPr lang="de-DE" dirty="0"/>
              <a:t> on </a:t>
            </a:r>
            <a:r>
              <a:rPr lang="de-DE" dirty="0" err="1"/>
              <a:t>strategy</a:t>
            </a:r>
            <a:endParaRPr lang="de-AT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38E54939-1255-88C1-C511-DA7F7AC9C2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each dimension, what proportion of customers focus on it as their primary or dominant decision criterion? How important is each value discipline to each market segment?</a:t>
            </a:r>
          </a:p>
          <a:p>
            <a:r>
              <a:rPr lang="en-US" dirty="0"/>
              <a:t>Which competitors provide the best value in each of these value dimensions? Who is the major competitor in each discipline?</a:t>
            </a:r>
          </a:p>
          <a:p>
            <a:r>
              <a:rPr lang="en-US" dirty="0"/>
              <a:t>How does this product/service compare to the competition on each dimension?</a:t>
            </a:r>
          </a:p>
          <a:p>
            <a:r>
              <a:rPr lang="en-US" dirty="0"/>
              <a:t>If it falls short of the value leaders in each dimension, how can this be remedied? </a:t>
            </a:r>
          </a:p>
          <a:p>
            <a:endParaRPr lang="de-AT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4587079C-2050-FBB5-3EEC-68D7755C2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7515" y="5590678"/>
            <a:ext cx="1172570" cy="1172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521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99BDB10B-062D-16F6-EB9D-638B1F168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Morgan Motor Company (1)</a:t>
            </a:r>
            <a:endParaRPr lang="de-AT" dirty="0"/>
          </a:p>
        </p:txBody>
      </p:sp>
      <p:sp>
        <p:nvSpPr>
          <p:cNvPr id="14" name="Content Placeholder 13"/>
          <p:cNvSpPr>
            <a:spLocks noGrp="1"/>
          </p:cNvSpPr>
          <p:nvPr>
            <p:ph idx="4294967295"/>
          </p:nvPr>
        </p:nvSpPr>
        <p:spPr>
          <a:xfrm>
            <a:off x="1053306" y="2980326"/>
            <a:ext cx="10085387" cy="10795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dirty="0"/>
              <a:t>Why is this a niche business?</a:t>
            </a:r>
          </a:p>
          <a:p>
            <a:pPr marL="0" indent="0" algn="ctr">
              <a:buNone/>
            </a:pPr>
            <a:r>
              <a:rPr lang="en-GB" dirty="0"/>
              <a:t>What are the pros and cons of this business model for Morgan?</a:t>
            </a:r>
          </a:p>
        </p:txBody>
      </p:sp>
      <p:pic>
        <p:nvPicPr>
          <p:cNvPr id="18" name="Picture 17">
            <a:hlinkClick r:id="rId2"/>
          </p:cNvPr>
          <p:cNvPicPr/>
          <p:nvPr/>
        </p:nvPicPr>
        <p:blipFill>
          <a:blip r:embed="rId3"/>
          <a:srcRect/>
          <a:stretch/>
        </p:blipFill>
        <p:spPr bwMode="auto">
          <a:xfrm>
            <a:off x="2760231" y="4409325"/>
            <a:ext cx="1080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>
            <a:hlinkClick r:id="rId4"/>
          </p:cNvPr>
          <p:cNvPicPr/>
          <p:nvPr/>
        </p:nvPicPr>
        <p:blipFill>
          <a:blip r:embed="rId5"/>
          <a:srcRect/>
          <a:stretch/>
        </p:blipFill>
        <p:spPr bwMode="auto">
          <a:xfrm>
            <a:off x="6820657" y="4409325"/>
            <a:ext cx="1080000" cy="1080000"/>
          </a:xfrm>
          <a:prstGeom prst="rect">
            <a:avLst/>
          </a:prstGeom>
          <a:noFill/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/>
          <a:srcRect/>
          <a:stretch/>
        </p:blipFill>
        <p:spPr bwMode="auto">
          <a:xfrm>
            <a:off x="5368800" y="1463892"/>
            <a:ext cx="1454400" cy="14544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fik 3" descr="Ein Bild, das Kreis, Screenshot, Grafiken, Design enthält.&#10;&#10;Automatisch generierte Beschreibung">
            <a:extLst>
              <a:ext uri="{FF2B5EF4-FFF2-40B4-BE49-F238E27FC236}">
                <a16:creationId xmlns:a16="http://schemas.microsoft.com/office/drawing/2014/main" id="{CCBD716D-9752-712D-8BC0-09F9BEE040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13521" y="566057"/>
            <a:ext cx="327932" cy="322488"/>
          </a:xfrm>
          <a:prstGeom prst="rect">
            <a:avLst/>
          </a:prstGeom>
        </p:spPr>
      </p:pic>
      <p:sp>
        <p:nvSpPr>
          <p:cNvPr id="17" name="Content Placeholder 13">
            <a:extLst>
              <a:ext uri="{FF2B5EF4-FFF2-40B4-BE49-F238E27FC236}">
                <a16:creationId xmlns:a16="http://schemas.microsoft.com/office/drawing/2014/main" id="{06D8DA02-A0A2-5E6F-9EBA-8369AA2257D5}"/>
              </a:ext>
            </a:extLst>
          </p:cNvPr>
          <p:cNvSpPr txBox="1">
            <a:spLocks/>
          </p:cNvSpPr>
          <p:nvPr/>
        </p:nvSpPr>
        <p:spPr>
          <a:xfrm>
            <a:off x="6636002" y="5736295"/>
            <a:ext cx="2921725" cy="7077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800" dirty="0">
                <a:hlinkClick r:id="rId4"/>
              </a:rPr>
              <a:t>https://www.youtube.com/watch?v=OJLcoGMPQ94</a:t>
            </a:r>
            <a:r>
              <a:rPr lang="en-GB" sz="1800" dirty="0"/>
              <a:t> </a:t>
            </a:r>
          </a:p>
        </p:txBody>
      </p:sp>
      <p:sp>
        <p:nvSpPr>
          <p:cNvPr id="22" name="Content Placeholder 13">
            <a:extLst>
              <a:ext uri="{FF2B5EF4-FFF2-40B4-BE49-F238E27FC236}">
                <a16:creationId xmlns:a16="http://schemas.microsoft.com/office/drawing/2014/main" id="{4F4C221A-7B4B-B056-5CF3-89705C592699}"/>
              </a:ext>
            </a:extLst>
          </p:cNvPr>
          <p:cNvSpPr txBox="1">
            <a:spLocks/>
          </p:cNvSpPr>
          <p:nvPr/>
        </p:nvSpPr>
        <p:spPr>
          <a:xfrm>
            <a:off x="2435368" y="5736295"/>
            <a:ext cx="3120632" cy="8763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D385E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800" dirty="0">
                <a:hlinkClick r:id="rId8"/>
              </a:rPr>
              <a:t>https://morgan-motor.com/</a:t>
            </a:r>
            <a:r>
              <a:rPr lang="en-GB" sz="1800" dirty="0"/>
              <a:t> </a:t>
            </a:r>
          </a:p>
        </p:txBody>
      </p:sp>
      <p:pic>
        <p:nvPicPr>
          <p:cNvPr id="24" name="Grafik 23" descr="Ein Bild, das Grafiken, Schrift, Typografie, Grafikdesign enthält.&#10;&#10;Automatisch generierte Beschreibung">
            <a:extLst>
              <a:ext uri="{FF2B5EF4-FFF2-40B4-BE49-F238E27FC236}">
                <a16:creationId xmlns:a16="http://schemas.microsoft.com/office/drawing/2014/main" id="{3FFC6E31-0908-4F01-4BC2-69B15C0DCAE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92836" y="4288144"/>
            <a:ext cx="1325336" cy="1325336"/>
          </a:xfrm>
          <a:prstGeom prst="rect">
            <a:avLst/>
          </a:prstGeom>
        </p:spPr>
      </p:pic>
      <p:pic>
        <p:nvPicPr>
          <p:cNvPr id="26" name="Grafik 25" descr="Ein Bild, das Grafiken, Grafikdesign, Schrift, Muster enthält.&#10;&#10;Automatisch generierte Beschreibung">
            <a:extLst>
              <a:ext uri="{FF2B5EF4-FFF2-40B4-BE49-F238E27FC236}">
                <a16:creationId xmlns:a16="http://schemas.microsoft.com/office/drawing/2014/main" id="{8C9898EA-B8BB-AC14-93CE-0EA20AB9B05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32895" y="4286657"/>
            <a:ext cx="1325336" cy="132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775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906375D-7A98-6769-FBA1-E38C0C850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Internet business models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45FEC099-1B4D-D52C-EE98-11310ED1558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Direct sales (Amazon)</a:t>
            </a:r>
          </a:p>
          <a:p>
            <a:r>
              <a:rPr lang="en-US" dirty="0"/>
              <a:t>Bricks-&amp;-clicks (John Lewis)</a:t>
            </a:r>
          </a:p>
          <a:p>
            <a:r>
              <a:rPr lang="en-US" dirty="0"/>
              <a:t>Subscription (The Times newspaper)</a:t>
            </a:r>
          </a:p>
          <a:p>
            <a:r>
              <a:rPr lang="en-US" dirty="0"/>
              <a:t>Affiliate (Amazon, eBay)</a:t>
            </a:r>
          </a:p>
          <a:p>
            <a:r>
              <a:rPr lang="en-US" dirty="0"/>
              <a:t>Pay-as-you-go (smartphones)</a:t>
            </a:r>
          </a:p>
          <a:p>
            <a:endParaRPr lang="en-US" dirty="0"/>
          </a:p>
          <a:p>
            <a:r>
              <a:rPr lang="en-US" dirty="0"/>
              <a:t>Freemium (Spotify)</a:t>
            </a:r>
          </a:p>
          <a:p>
            <a:r>
              <a:rPr lang="en-US" dirty="0"/>
              <a:t>Auction (eBay)</a:t>
            </a:r>
          </a:p>
          <a:p>
            <a:r>
              <a:rPr lang="en-US" dirty="0"/>
              <a:t>Flash sales (Groupon)</a:t>
            </a:r>
          </a:p>
          <a:p>
            <a:r>
              <a:rPr lang="en-US" dirty="0"/>
              <a:t>Bait-&amp;-hook (smartphones)</a:t>
            </a:r>
          </a:p>
          <a:p>
            <a:endParaRPr lang="de-AT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E35BA148-98AA-A822-0F20-6250DBA9CA0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Advertising (YouTube, Facebook)</a:t>
            </a:r>
          </a:p>
          <a:p>
            <a:r>
              <a:rPr lang="en-US" b="1" dirty="0"/>
              <a:t>Pay-per click (Google)</a:t>
            </a:r>
          </a:p>
          <a:p>
            <a:r>
              <a:rPr lang="en-US" b="1" dirty="0"/>
              <a:t>Open (comparison websites)</a:t>
            </a:r>
          </a:p>
          <a:p>
            <a:r>
              <a:rPr lang="en-US" b="1" dirty="0"/>
              <a:t>Multi-sided market</a:t>
            </a:r>
          </a:p>
          <a:p>
            <a:r>
              <a:rPr lang="en-US" b="1" dirty="0"/>
              <a:t>Free to user + 3rd party data sale (Facebook)</a:t>
            </a:r>
          </a:p>
        </p:txBody>
      </p:sp>
    </p:spTree>
    <p:extLst>
      <p:ext uri="{BB962C8B-B14F-4D97-AF65-F5344CB8AC3E}">
        <p14:creationId xmlns:p14="http://schemas.microsoft.com/office/powerpoint/2010/main" val="1798605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723E2B-8E7F-52F3-2D99-4E8F95DAB1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3B3632BC-9F00-364C-E0D2-7B306250B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Pinterest</a:t>
            </a:r>
            <a:endParaRPr lang="de-AT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BD83A381-6AA5-5D02-DFF2-85414086950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574972" y="1690687"/>
            <a:ext cx="5045528" cy="44760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Which business models would you apply to Pinterest?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inspiration for Pinterest came from a failed idea for an app called Tote. What are the potential effects on an entrepreneur of a failure like this?</a:t>
            </a:r>
          </a:p>
        </p:txBody>
      </p:sp>
      <p:pic>
        <p:nvPicPr>
          <p:cNvPr id="4" name="Grafik 3" descr="Ein Bild, das Kreis, Screenshot, Grafiken, Design enthält.&#10;&#10;Automatisch generierte Beschreibung">
            <a:extLst>
              <a:ext uri="{FF2B5EF4-FFF2-40B4-BE49-F238E27FC236}">
                <a16:creationId xmlns:a16="http://schemas.microsoft.com/office/drawing/2014/main" id="{930D8B51-BC68-7311-F994-F8516B0F88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3521" y="566057"/>
            <a:ext cx="327932" cy="322488"/>
          </a:xfrm>
          <a:prstGeom prst="rect">
            <a:avLst/>
          </a:prstGeom>
        </p:spPr>
      </p:pic>
      <p:pic>
        <p:nvPicPr>
          <p:cNvPr id="2" name="Grafik 1" descr="Screenshot of the landing page of pinterest.com">
            <a:extLst>
              <a:ext uri="{FF2B5EF4-FFF2-40B4-BE49-F238E27FC236}">
                <a16:creationId xmlns:a16="http://schemas.microsoft.com/office/drawing/2014/main" id="{2811A511-5A4C-BED6-C01E-0199496770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71" t="6002" r="3437" b="1591"/>
          <a:stretch/>
        </p:blipFill>
        <p:spPr>
          <a:xfrm>
            <a:off x="1445623" y="1665401"/>
            <a:ext cx="4650377" cy="2383064"/>
          </a:xfrm>
          <a:prstGeom prst="rect">
            <a:avLst/>
          </a:prstGeom>
        </p:spPr>
      </p:pic>
      <p:pic>
        <p:nvPicPr>
          <p:cNvPr id="3" name="Picture 17">
            <a:hlinkClick r:id="rId4"/>
            <a:extLst>
              <a:ext uri="{FF2B5EF4-FFF2-40B4-BE49-F238E27FC236}">
                <a16:creationId xmlns:a16="http://schemas.microsoft.com/office/drawing/2014/main" id="{12FC12AE-7D2E-CDDE-57F6-819777BCA25B}"/>
              </a:ext>
            </a:extLst>
          </p:cNvPr>
          <p:cNvPicPr/>
          <p:nvPr/>
        </p:nvPicPr>
        <p:blipFill>
          <a:blip r:embed="rId5"/>
          <a:srcRect/>
          <a:stretch/>
        </p:blipFill>
        <p:spPr bwMode="auto">
          <a:xfrm>
            <a:off x="2228376" y="4239638"/>
            <a:ext cx="1325563" cy="1325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afik 6" descr="Ein Bild, das Grafiken, Schrift, Grafikdesign, Typografie enthält.&#10;&#10;Automatisch generierte Beschreibung">
            <a:extLst>
              <a:ext uri="{FF2B5EF4-FFF2-40B4-BE49-F238E27FC236}">
                <a16:creationId xmlns:a16="http://schemas.microsoft.com/office/drawing/2014/main" id="{84250BA8-1AA4-A4E4-5AFD-A745D6ACB1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3503" y="4280686"/>
            <a:ext cx="1284515" cy="1284515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5E3E6522-6A7A-EFB2-8C46-097BB16E44D8}"/>
              </a:ext>
            </a:extLst>
          </p:cNvPr>
          <p:cNvSpPr txBox="1"/>
          <p:nvPr/>
        </p:nvSpPr>
        <p:spPr>
          <a:xfrm>
            <a:off x="2228376" y="5756374"/>
            <a:ext cx="31296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dirty="0"/>
              <a:t>https://www.pinterest.com/</a:t>
            </a:r>
          </a:p>
        </p:txBody>
      </p:sp>
    </p:spTree>
    <p:extLst>
      <p:ext uri="{BB962C8B-B14F-4D97-AF65-F5344CB8AC3E}">
        <p14:creationId xmlns:p14="http://schemas.microsoft.com/office/powerpoint/2010/main" val="2147028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DF2467D8-99A4-7595-82A7-ECD88F074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Strategies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secure</a:t>
            </a:r>
            <a:r>
              <a:rPr lang="de-DE" dirty="0"/>
              <a:t> </a:t>
            </a:r>
            <a:r>
              <a:rPr lang="de-DE" dirty="0" err="1"/>
              <a:t>sustainable</a:t>
            </a:r>
            <a:r>
              <a:rPr lang="de-DE" dirty="0"/>
              <a:t> </a:t>
            </a:r>
            <a:r>
              <a:rPr lang="de-DE" dirty="0" err="1"/>
              <a:t>competitive</a:t>
            </a:r>
            <a:r>
              <a:rPr lang="de-DE" dirty="0"/>
              <a:t> </a:t>
            </a:r>
            <a:r>
              <a:rPr lang="de-DE" dirty="0" err="1"/>
              <a:t>advantage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Speed to market </a:t>
            </a:r>
            <a:r>
              <a:rPr lang="en-GB" dirty="0"/>
              <a:t>- first-mover advantage</a:t>
            </a:r>
            <a:endParaRPr lang="en-US" dirty="0"/>
          </a:p>
          <a:p>
            <a:r>
              <a:rPr lang="en-GB" dirty="0">
                <a:solidFill>
                  <a:schemeClr val="accent2"/>
                </a:solidFill>
              </a:rPr>
              <a:t>Speed of market dominance </a:t>
            </a:r>
            <a:r>
              <a:rPr lang="en-GB" dirty="0"/>
              <a:t>– this gives market power, so it is generally better to dominate a small market than to be a small player in a big market</a:t>
            </a:r>
            <a:endParaRPr lang="en-US" dirty="0"/>
          </a:p>
          <a:p>
            <a:r>
              <a:rPr lang="en-GB" dirty="0">
                <a:solidFill>
                  <a:schemeClr val="accent3"/>
                </a:solidFill>
              </a:rPr>
              <a:t>Strength of brand </a:t>
            </a:r>
            <a:r>
              <a:rPr lang="en-GB" dirty="0"/>
              <a:t>- this is the tool that helps carve out market dominance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515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A20161E-586E-79EC-D0FE-1AB1B7C41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Keeping </a:t>
            </a:r>
            <a:r>
              <a:rPr lang="de-DE" dirty="0" err="1"/>
              <a:t>strategies</a:t>
            </a:r>
            <a:r>
              <a:rPr lang="de-DE" dirty="0"/>
              <a:t> simple</a:t>
            </a:r>
            <a:endParaRPr lang="de-AT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FCCE75F-E6C5-9EC5-DF35-7DB1B2F7E2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This is a short talk by Donald </a:t>
            </a:r>
            <a:r>
              <a:rPr lang="en-US" dirty="0" err="1"/>
              <a:t>Sull</a:t>
            </a:r>
            <a:r>
              <a:rPr lang="en-US" dirty="0"/>
              <a:t> on the importance of keeping strategies simple</a:t>
            </a:r>
          </a:p>
          <a:p>
            <a:endParaRPr lang="de-AT" dirty="0"/>
          </a:p>
        </p:txBody>
      </p:sp>
      <p:pic>
        <p:nvPicPr>
          <p:cNvPr id="14" name="Picture 13">
            <a:hlinkClick r:id="rId2"/>
          </p:cNvPr>
          <p:cNvPicPr/>
          <p:nvPr/>
        </p:nvPicPr>
        <p:blipFill>
          <a:blip r:embed="rId3"/>
          <a:srcRect/>
          <a:stretch/>
        </p:blipFill>
        <p:spPr bwMode="auto">
          <a:xfrm>
            <a:off x="5160794" y="2891808"/>
            <a:ext cx="1870412" cy="1870412"/>
          </a:xfrm>
          <a:prstGeom prst="rect">
            <a:avLst/>
          </a:prstGeom>
          <a:noFill/>
          <a:effectLst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14505084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E95B2DF4-362C-78A1-9530-F26E63D86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/>
              <a:t>Characteristics of attractive business models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8413" y="2003611"/>
            <a:ext cx="4751387" cy="4173351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400" dirty="0"/>
              <a:t>Identified market need or gap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No or few existing competitors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New or growing market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Low funding requirement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Clearly identified customers &amp; viable business model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Sustainable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High profit margins</a:t>
            </a:r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2E539FAB-B1D3-3D84-2143-03E9D3768C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003611"/>
            <a:ext cx="5181600" cy="4173352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Effective communications strategy 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Not easily copied 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Identifiable risks that can be monitored &amp; mitigated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Low fixed costs 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Controllable 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Management skills that can be leveraged 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Scalable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sz="2400" dirty="0"/>
              <a:t>Financeable </a:t>
            </a:r>
          </a:p>
          <a:p>
            <a:pPr marL="514350" indent="-514350">
              <a:buFont typeface="+mj-lt"/>
              <a:buAutoNum type="arabicPeriod" startAt="8"/>
            </a:pPr>
            <a:endParaRPr lang="de-AT" sz="24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422573" y="1097360"/>
            <a:ext cx="4355976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0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8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0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+mj-lt"/>
              <a:buAutoNum type="arabicPeriod" startAt="8"/>
            </a:pP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630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BBA04CB1-522E-2081-F05C-55B2C5856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Assignments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List your values &amp; beliefs. List your ethical, social &amp; environmental concerns. How could these to be reflected in a start-up: its business model &amp; its relationship with stakeholders?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Find a SME that describes itself as a niche business &amp; analyse its business model. Do you agree that it is a niche business?</a:t>
            </a: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2552018" y="539550"/>
            <a:ext cx="7996453" cy="936104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b="1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5374980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BDC7EB8B-D5F3-716F-E92A-163E109DF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0" dirty="0">
                <a:effectLst/>
              </a:rPr>
              <a:t>Acknowledgments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/>
              <a:t>This Material is Part of the Education Package produced within the Erasmus+ Project: ENDORSE</a:t>
            </a:r>
          </a:p>
          <a:p>
            <a:pPr marL="0" indent="0">
              <a:buNone/>
            </a:pPr>
            <a:r>
              <a:rPr lang="en-GB" sz="1800" dirty="0"/>
              <a:t>Project Partners: 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US" sz="1800" b="0" i="0" dirty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ENDORSE Educational Material Entrepreneurship © 2024 by ENDORSE is licensed under </a:t>
            </a:r>
            <a:r>
              <a:rPr lang="en-US" sz="1800" b="0" i="0" u="none" strike="noStrike" dirty="0">
                <a:solidFill>
                  <a:srgbClr val="D14500"/>
                </a:solidFill>
                <a:effectLst/>
                <a:latin typeface="Source Sans Pro" panose="020B0503030403020204" pitchFamily="34" charset="0"/>
                <a:hlinkClick r:id="rId2"/>
              </a:rPr>
              <a:t>CC BY-SA 4.0</a:t>
            </a:r>
            <a:endParaRPr lang="en-US" sz="1800" b="0" i="0" u="none" strike="noStrike" dirty="0">
              <a:solidFill>
                <a:srgbClr val="D14500"/>
              </a:solidFill>
              <a:effectLst/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D14500"/>
              </a:solidFill>
              <a:latin typeface="Source Sans Pro" panose="020B0503030403020204" pitchFamily="34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D14500"/>
                </a:solidFill>
                <a:latin typeface="Source Sans Pro" panose="020B0503030403020204" pitchFamily="34" charset="0"/>
              </a:rPr>
              <a:t>Logos of Partner Institutions and Erasmus+ are excepted. </a:t>
            </a:r>
            <a:endParaRPr lang="en-GB" sz="1800" dirty="0"/>
          </a:p>
        </p:txBody>
      </p:sp>
      <p:sp>
        <p:nvSpPr>
          <p:cNvPr id="12" name="AutoShape 8">
            <a:hlinkClick r:id="rId2"/>
            <a:extLst>
              <a:ext uri="{FF2B5EF4-FFF2-40B4-BE49-F238E27FC236}">
                <a16:creationId xmlns:a16="http://schemas.microsoft.com/office/drawing/2014/main" id="{A0277674-3939-649B-8A6F-3236C0E03DC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56363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13" name="AutoShape 9">
            <a:extLst>
              <a:ext uri="{FF2B5EF4-FFF2-40B4-BE49-F238E27FC236}">
                <a16:creationId xmlns:a16="http://schemas.microsoft.com/office/drawing/2014/main" id="{13196A70-0C30-56C4-4812-1D84CBD9E26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27825" y="-92075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pic>
        <p:nvPicPr>
          <p:cNvPr id="1049" name="Picture 25">
            <a:extLst>
              <a:ext uri="{FF2B5EF4-FFF2-40B4-BE49-F238E27FC236}">
                <a16:creationId xmlns:a16="http://schemas.microsoft.com/office/drawing/2014/main" id="{FE71E26D-F476-C3AD-6991-A81FFF309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870" y="4104971"/>
            <a:ext cx="1404618" cy="49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Grafik 25" descr="Ein Bild, das Grafiken, Grafikdesign, Schrift, Text enthält.&#10;&#10;Automatisch generierte Beschreibung">
            <a:extLst>
              <a:ext uri="{FF2B5EF4-FFF2-40B4-BE49-F238E27FC236}">
                <a16:creationId xmlns:a16="http://schemas.microsoft.com/office/drawing/2014/main" id="{300094A6-AC58-82AE-CE9C-4FB0406665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632" y="2685329"/>
            <a:ext cx="2137903" cy="370793"/>
          </a:xfrm>
          <a:prstGeom prst="rect">
            <a:avLst/>
          </a:prstGeom>
        </p:spPr>
      </p:pic>
      <p:pic>
        <p:nvPicPr>
          <p:cNvPr id="27" name="Grafik 26" descr="Ein Bild, das Text, Schrift, Poster, Design enthält.&#10;&#10;Automatisch generierte Beschreibung">
            <a:extLst>
              <a:ext uri="{FF2B5EF4-FFF2-40B4-BE49-F238E27FC236}">
                <a16:creationId xmlns:a16="http://schemas.microsoft.com/office/drawing/2014/main" id="{084A0702-48FB-BD5B-0B44-25BD832EF3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5089" y="2495820"/>
            <a:ext cx="606492" cy="714704"/>
          </a:xfrm>
          <a:prstGeom prst="rect">
            <a:avLst/>
          </a:prstGeom>
        </p:spPr>
      </p:pic>
      <p:pic>
        <p:nvPicPr>
          <p:cNvPr id="28" name="Grafik 27" descr="Ein Bild, das Schrift, Screenshot, Grafiken, Grafikdesign enthält.&#10;&#10;Automatisch generierte Beschreibung">
            <a:extLst>
              <a:ext uri="{FF2B5EF4-FFF2-40B4-BE49-F238E27FC236}">
                <a16:creationId xmlns:a16="http://schemas.microsoft.com/office/drawing/2014/main" id="{6028076D-4B8C-98EA-335C-C286F11244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065" y="2603635"/>
            <a:ext cx="1828804" cy="499873"/>
          </a:xfrm>
          <a:prstGeom prst="rect">
            <a:avLst/>
          </a:prstGeom>
        </p:spPr>
      </p:pic>
      <p:pic>
        <p:nvPicPr>
          <p:cNvPr id="29" name="Grafik 28" descr="Ein Bild, das Schrift, Grafiken, Logo, Symbol enthält.&#10;&#10;Automatisch generierte Beschreibung">
            <a:extLst>
              <a:ext uri="{FF2B5EF4-FFF2-40B4-BE49-F238E27FC236}">
                <a16:creationId xmlns:a16="http://schemas.microsoft.com/office/drawing/2014/main" id="{D3128190-211F-6A5C-9E19-F25E4175C1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899" y="2475375"/>
            <a:ext cx="1488144" cy="790703"/>
          </a:xfrm>
          <a:prstGeom prst="rect">
            <a:avLst/>
          </a:prstGeom>
        </p:spPr>
      </p:pic>
      <p:pic>
        <p:nvPicPr>
          <p:cNvPr id="30" name="Grafik 29" descr="Ein Bild, das Schrift, Logo, Grafiken, Grafikdesign enthält.&#10;&#10;Automatisch generierte Beschreibung">
            <a:extLst>
              <a:ext uri="{FF2B5EF4-FFF2-40B4-BE49-F238E27FC236}">
                <a16:creationId xmlns:a16="http://schemas.microsoft.com/office/drawing/2014/main" id="{49DEFB1A-B964-2CC2-7D02-7DE77BDF02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440" y="2449057"/>
            <a:ext cx="1319543" cy="650975"/>
          </a:xfrm>
          <a:prstGeom prst="rect">
            <a:avLst/>
          </a:prstGeom>
        </p:spPr>
      </p:pic>
      <p:pic>
        <p:nvPicPr>
          <p:cNvPr id="31" name="Grafik 30" descr="Ein Bild, das Grafiken, Schrift, Logo, Symbol enthält.&#10;&#10;Automatisch generierte Beschreibung">
            <a:extLst>
              <a:ext uri="{FF2B5EF4-FFF2-40B4-BE49-F238E27FC236}">
                <a16:creationId xmlns:a16="http://schemas.microsoft.com/office/drawing/2014/main" id="{135A5B80-4E68-0EC6-CC2F-26BE263C45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870" y="2592783"/>
            <a:ext cx="1174570" cy="52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950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07E0CBB6-C5F8-4624-9918-2ABBDA00096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1" y="516107"/>
            <a:ext cx="7821386" cy="2091022"/>
          </a:xfrm>
          <a:noFill/>
        </p:spPr>
        <p:txBody>
          <a:bodyPr wrap="square" rtlCol="0">
            <a:spAutoFit/>
          </a:bodyPr>
          <a:lstStyle/>
          <a:p>
            <a:br>
              <a:rPr lang="en-US" dirty="0"/>
            </a:br>
            <a:r>
              <a:rPr lang="sv-SE" dirty="0"/>
              <a:t>2.6 Developing the </a:t>
            </a:r>
            <a:r>
              <a:rPr lang="en-GB" dirty="0"/>
              <a:t>Business </a:t>
            </a:r>
            <a:r>
              <a:rPr lang="en-US" dirty="0"/>
              <a:t>Model</a:t>
            </a:r>
            <a:endParaRPr lang="en-GB" dirty="0"/>
          </a:p>
        </p:txBody>
      </p:sp>
      <p:pic>
        <p:nvPicPr>
          <p:cNvPr id="10" name="Grafik 9" descr="Ein Bild, das Grafiken, Grafikdesign, Farbigkeit, Kreis enthält.&#10;&#10;Automatisch generierte Beschreibung">
            <a:extLst>
              <a:ext uri="{FF2B5EF4-FFF2-40B4-BE49-F238E27FC236}">
                <a16:creationId xmlns:a16="http://schemas.microsoft.com/office/drawing/2014/main" id="{19E383D5-B3F4-07B5-AE19-FF1CF9973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18" y="397736"/>
            <a:ext cx="2072625" cy="1293318"/>
          </a:xfrm>
          <a:prstGeom prst="rect">
            <a:avLst/>
          </a:prstGeom>
        </p:spPr>
      </p:pic>
      <p:sp>
        <p:nvSpPr>
          <p:cNvPr id="3" name="Untertitel 2">
            <a:extLst>
              <a:ext uri="{FF2B5EF4-FFF2-40B4-BE49-F238E27FC236}">
                <a16:creationId xmlns:a16="http://schemas.microsoft.com/office/drawing/2014/main" id="{6D883F1F-18B4-291B-1C8E-0C924544D7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39634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CF0BE30-F095-4F07-1D2B-970FD6998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186" y="365125"/>
            <a:ext cx="8008336" cy="1325563"/>
          </a:xfrm>
        </p:spPr>
        <p:txBody>
          <a:bodyPr/>
          <a:lstStyle/>
          <a:p>
            <a:r>
              <a:rPr lang="de-DE" dirty="0"/>
              <a:t>Values, </a:t>
            </a:r>
            <a:r>
              <a:rPr lang="de-DE" dirty="0" err="1"/>
              <a:t>vision</a:t>
            </a:r>
            <a:r>
              <a:rPr lang="de-DE" dirty="0"/>
              <a:t> &amp; </a:t>
            </a:r>
            <a:r>
              <a:rPr lang="de-DE" dirty="0" err="1"/>
              <a:t>mission</a:t>
            </a:r>
            <a:endParaRPr lang="de-A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rmAutofit/>
          </a:bodyPr>
          <a:lstStyle/>
          <a:p>
            <a:r>
              <a:rPr lang="en-GB" dirty="0"/>
              <a:t>Values are core beliefs</a:t>
            </a:r>
          </a:p>
          <a:p>
            <a:r>
              <a:rPr lang="en-GB" dirty="0"/>
              <a:t>Mission is a statement of business purpose</a:t>
            </a:r>
          </a:p>
          <a:p>
            <a:r>
              <a:rPr lang="en-GB" dirty="0"/>
              <a:t>Vision is a view of what the business might become</a:t>
            </a:r>
          </a:p>
        </p:txBody>
      </p:sp>
    </p:spTree>
    <p:extLst>
      <p:ext uri="{BB962C8B-B14F-4D97-AF65-F5344CB8AC3E}">
        <p14:creationId xmlns:p14="http://schemas.microsoft.com/office/powerpoint/2010/main" val="2034282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48C9B025-4889-0659-FF7B-68BC4AC6A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Mission </a:t>
            </a:r>
            <a:r>
              <a:rPr lang="de-DE" dirty="0" err="1"/>
              <a:t>statement</a:t>
            </a:r>
            <a:r>
              <a:rPr lang="de-DE" dirty="0"/>
              <a:t> </a:t>
            </a:r>
            <a:r>
              <a:rPr lang="de-DE" dirty="0" err="1"/>
              <a:t>template</a:t>
            </a:r>
            <a:endParaRPr lang="de-A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68186" y="1825625"/>
            <a:ext cx="1008561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>
                <a:solidFill>
                  <a:schemeClr val="accent1"/>
                </a:solidFill>
              </a:rPr>
              <a:t>(The company) </a:t>
            </a:r>
            <a:r>
              <a:rPr lang="en-GB" sz="3200" dirty="0"/>
              <a:t>aims to use its </a:t>
            </a:r>
            <a:r>
              <a:rPr lang="en-GB" sz="3200" dirty="0">
                <a:solidFill>
                  <a:schemeClr val="accent2"/>
                </a:solidFill>
              </a:rPr>
              <a:t>(competitive advantage) </a:t>
            </a:r>
            <a:r>
              <a:rPr lang="en-GB" sz="3200" dirty="0"/>
              <a:t>to achieve/maintain </a:t>
            </a:r>
            <a:r>
              <a:rPr lang="en-GB" sz="3200" dirty="0">
                <a:solidFill>
                  <a:schemeClr val="accent3"/>
                </a:solidFill>
              </a:rPr>
              <a:t>(aspirations) </a:t>
            </a:r>
            <a:r>
              <a:rPr lang="en-GB" sz="3200" dirty="0"/>
              <a:t>in providing </a:t>
            </a:r>
            <a:r>
              <a:rPr lang="en-GB" sz="3200" dirty="0">
                <a:solidFill>
                  <a:schemeClr val="accent4"/>
                </a:solidFill>
              </a:rPr>
              <a:t>(product/business scope) </a:t>
            </a:r>
            <a:r>
              <a:rPr lang="en-GB" sz="3200" dirty="0"/>
              <a:t>which offers </a:t>
            </a:r>
            <a:r>
              <a:rPr lang="en-GB" sz="3200" dirty="0">
                <a:solidFill>
                  <a:schemeClr val="accent1"/>
                </a:solidFill>
              </a:rPr>
              <a:t>(value proposition) </a:t>
            </a:r>
            <a:r>
              <a:rPr lang="en-GB" sz="3200" dirty="0"/>
              <a:t>to satisfy the </a:t>
            </a:r>
            <a:r>
              <a:rPr lang="en-GB" sz="3200" dirty="0">
                <a:solidFill>
                  <a:schemeClr val="accent2"/>
                </a:solidFill>
              </a:rPr>
              <a:t>(needs) </a:t>
            </a:r>
            <a:r>
              <a:rPr lang="en-GB" sz="3200" dirty="0"/>
              <a:t>of </a:t>
            </a:r>
            <a:r>
              <a:rPr lang="en-GB" sz="3200" dirty="0">
                <a:solidFill>
                  <a:schemeClr val="accent3"/>
                </a:solidFill>
              </a:rPr>
              <a:t>(customer segments)</a:t>
            </a:r>
            <a:r>
              <a:rPr lang="en-GB" sz="32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en-GB" sz="3200" dirty="0">
                <a:solidFill>
                  <a:schemeClr val="accent3"/>
                </a:solidFill>
              </a:rPr>
              <a:t> </a:t>
            </a:r>
          </a:p>
          <a:p>
            <a:pPr marL="0" indent="0">
              <a:buNone/>
            </a:pPr>
            <a:r>
              <a:rPr lang="en-GB" sz="3200" dirty="0"/>
              <a:t>In doing this the company will at all times strive to uphold </a:t>
            </a:r>
            <a:r>
              <a:rPr lang="en-GB" sz="3200" dirty="0">
                <a:solidFill>
                  <a:schemeClr val="accent4"/>
                </a:solidFill>
              </a:rPr>
              <a:t>(values)</a:t>
            </a:r>
            <a:r>
              <a:rPr lang="en-GB" sz="3200" dirty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28750" y="5509410"/>
            <a:ext cx="9334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Source</a:t>
            </a:r>
            <a:r>
              <a:rPr lang="en-US" sz="1600" dirty="0"/>
              <a:t>: 	Wickham, P. A. (2001). </a:t>
            </a:r>
            <a:r>
              <a:rPr lang="en-US" sz="1600" i="1" dirty="0"/>
              <a:t>Strategic Entrepreneurship: A Decision-Making Approach to new Venture 	Creation and Management</a:t>
            </a:r>
            <a:r>
              <a:rPr lang="en-US" sz="1600" dirty="0"/>
              <a:t>. Harlow: Pearson Education.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47583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7B7DBF1-0A3B-E355-394A-3598624AE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Communicating vision</a:t>
            </a:r>
            <a:endParaRPr lang="en-GB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2303D74-66AC-7FE8-0981-37ACA019FD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Keep it simple</a:t>
            </a:r>
          </a:p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Use metaphors, analogies &amp; examples</a:t>
            </a:r>
          </a:p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Use many different forums</a:t>
            </a:r>
          </a:p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Repeat the message</a:t>
            </a:r>
          </a:p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Lead by example</a:t>
            </a:r>
          </a:p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Address small inconsistencies</a:t>
            </a:r>
          </a:p>
          <a:p>
            <a:pPr>
              <a:buClr>
                <a:schemeClr val="tx1"/>
              </a:buClr>
            </a:pPr>
            <a:r>
              <a:rPr lang="en-GB" dirty="0">
                <a:solidFill>
                  <a:schemeClr val="tx1"/>
                </a:solidFill>
              </a:rPr>
              <a:t>Listen &amp; be listened to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9114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/>
          <p:cNvSpPr/>
          <p:nvPr/>
        </p:nvSpPr>
        <p:spPr>
          <a:xfrm>
            <a:off x="1775520" y="2309682"/>
            <a:ext cx="8671732" cy="2641066"/>
          </a:xfrm>
          <a:prstGeom prst="rightArrow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515477" y="2572165"/>
            <a:ext cx="156374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Changing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025332" y="3432193"/>
            <a:ext cx="142191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Tactics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15477" y="4293820"/>
            <a:ext cx="163318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Short-term</a:t>
            </a:r>
          </a:p>
        </p:txBody>
      </p:sp>
      <p:sp>
        <p:nvSpPr>
          <p:cNvPr id="16" name="Striped Right Arrow 15"/>
          <p:cNvSpPr/>
          <p:nvPr/>
        </p:nvSpPr>
        <p:spPr>
          <a:xfrm>
            <a:off x="6888089" y="3140968"/>
            <a:ext cx="774086" cy="1008112"/>
          </a:xfrm>
          <a:prstGeom prst="stripedRightArrow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6215098" y="3399383"/>
            <a:ext cx="1093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Goals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44748" y="2572165"/>
            <a:ext cx="1548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Enduring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44748" y="4317773"/>
            <a:ext cx="1548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Long-term</a:t>
            </a:r>
          </a:p>
        </p:txBody>
      </p:sp>
      <p:sp>
        <p:nvSpPr>
          <p:cNvPr id="7" name="Striped Right Arrow 6"/>
          <p:cNvSpPr/>
          <p:nvPr/>
        </p:nvSpPr>
        <p:spPr>
          <a:xfrm>
            <a:off x="2567608" y="3140968"/>
            <a:ext cx="774086" cy="1008112"/>
          </a:xfrm>
          <a:prstGeom prst="stripedRightArrow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triped Right Arrow 7"/>
          <p:cNvSpPr/>
          <p:nvPr/>
        </p:nvSpPr>
        <p:spPr>
          <a:xfrm>
            <a:off x="4151784" y="3155776"/>
            <a:ext cx="730745" cy="1008112"/>
          </a:xfrm>
          <a:prstGeom prst="stripedRight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Striped Right Arrow 17"/>
          <p:cNvSpPr/>
          <p:nvPr/>
        </p:nvSpPr>
        <p:spPr>
          <a:xfrm>
            <a:off x="5465930" y="3140968"/>
            <a:ext cx="774086" cy="1008112"/>
          </a:xfrm>
          <a:prstGeom prst="stripedRightArrow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775520" y="342900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Values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215680" y="3429000"/>
            <a:ext cx="1438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Mission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58030" y="3429000"/>
            <a:ext cx="1093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Vision</a:t>
            </a:r>
          </a:p>
        </p:txBody>
      </p:sp>
      <p:sp>
        <p:nvSpPr>
          <p:cNvPr id="9" name="Striped Right Arrow 8"/>
          <p:cNvSpPr/>
          <p:nvPr/>
        </p:nvSpPr>
        <p:spPr>
          <a:xfrm>
            <a:off x="8454372" y="3140968"/>
            <a:ext cx="809980" cy="1008112"/>
          </a:xfrm>
          <a:prstGeom prst="stripedRightArrow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7546374" y="3399383"/>
            <a:ext cx="150195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2"/>
                </a:solidFill>
              </a:rPr>
              <a:t>Strategy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CF84272-5525-E2E6-EAD7-7714BC593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Strategy</a:t>
            </a:r>
            <a:r>
              <a:rPr lang="de-DE" dirty="0"/>
              <a:t> </a:t>
            </a:r>
            <a:r>
              <a:rPr lang="de-DE" dirty="0" err="1"/>
              <a:t>development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38010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eft-Right-Up Arrow 1"/>
          <p:cNvSpPr/>
          <p:nvPr/>
        </p:nvSpPr>
        <p:spPr>
          <a:xfrm>
            <a:off x="3973313" y="2668575"/>
            <a:ext cx="4130116" cy="3168352"/>
          </a:xfrm>
          <a:prstGeom prst="leftRightUp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199891" y="4599673"/>
            <a:ext cx="2514705" cy="868323"/>
          </a:xfrm>
          <a:prstGeom prst="roundRect">
            <a:avLst/>
          </a:prstGeom>
          <a:noFill/>
          <a:ln w="190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000" dirty="0"/>
              <a:t>Product leadership</a:t>
            </a:r>
          </a:p>
          <a:p>
            <a:pPr algn="ctr">
              <a:spcAft>
                <a:spcPts val="600"/>
              </a:spcAft>
            </a:pPr>
            <a:r>
              <a:rPr lang="en-GB" sz="2000" dirty="0"/>
              <a:t>High differentiation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68186" y="4599673"/>
            <a:ext cx="2599873" cy="868323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000" dirty="0"/>
              <a:t>Operational efficiency</a:t>
            </a:r>
          </a:p>
          <a:p>
            <a:pPr algn="ctr"/>
            <a:r>
              <a:rPr lang="en-GB" sz="2000" dirty="0"/>
              <a:t> Low cost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27230" y="1741485"/>
            <a:ext cx="2422281" cy="783193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Customer intimacy or focus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06323" y="3064771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2"/>
                </a:solidFill>
              </a:rPr>
              <a:t>High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78621" y="4834984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2"/>
                </a:solidFill>
              </a:rPr>
              <a:t>High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32128" y="4833780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2"/>
                </a:solidFill>
              </a:rPr>
              <a:t>High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06871BA-087D-724C-C19A-25CCC8FB1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Generic</a:t>
            </a:r>
            <a:r>
              <a:rPr lang="de-DE" dirty="0"/>
              <a:t> </a:t>
            </a:r>
            <a:r>
              <a:rPr lang="de-DE" dirty="0" err="1"/>
              <a:t>business</a:t>
            </a:r>
            <a:r>
              <a:rPr lang="de-DE" dirty="0"/>
              <a:t> </a:t>
            </a:r>
            <a:r>
              <a:rPr lang="de-DE" dirty="0" err="1"/>
              <a:t>models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40877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Quad Arrow 23"/>
          <p:cNvSpPr/>
          <p:nvPr/>
        </p:nvSpPr>
        <p:spPr>
          <a:xfrm>
            <a:off x="4025171" y="1782631"/>
            <a:ext cx="4141658" cy="4198340"/>
          </a:xfrm>
          <a:prstGeom prst="quadArrow">
            <a:avLst>
              <a:gd name="adj1" fmla="val 17152"/>
              <a:gd name="adj2" fmla="val 12539"/>
              <a:gd name="adj3" fmla="val 18751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7287716" y="1772816"/>
            <a:ext cx="1296144" cy="10267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accent4"/>
                </a:solidFill>
                <a:ea typeface="Times New Roman" pitchFamily="18" charset="0"/>
                <a:cs typeface="Times New Roman" pitchFamily="18" charset="0"/>
              </a:rPr>
              <a:t>Niche business model</a:t>
            </a:r>
            <a:endParaRPr lang="en-US" altLang="en-US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3" name="Text Box 11"/>
          <p:cNvSpPr txBox="1">
            <a:spLocks noChangeArrowheads="1"/>
          </p:cNvSpPr>
          <p:nvPr/>
        </p:nvSpPr>
        <p:spPr bwMode="auto">
          <a:xfrm>
            <a:off x="3791744" y="5002313"/>
            <a:ext cx="1927110" cy="9397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accent3"/>
                </a:solidFill>
                <a:ea typeface="Times New Roman" pitchFamily="18" charset="0"/>
                <a:cs typeface="Times New Roman" pitchFamily="18" charset="0"/>
              </a:rPr>
              <a:t>Low price or commodity business model</a:t>
            </a:r>
            <a:endParaRPr lang="en-US" altLang="en-US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4396927" y="6142054"/>
            <a:ext cx="3439988" cy="43204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ea typeface="Times New Roman" pitchFamily="18" charset="0"/>
                <a:cs typeface="Times New Roman" pitchFamily="18" charset="0"/>
              </a:rPr>
              <a:t>Customer intimacy or focus</a:t>
            </a:r>
            <a:endParaRPr lang="en-US" altLang="en-US" dirty="0">
              <a:cs typeface="Arial" pitchFamily="34" charset="0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 rot="16200000">
            <a:off x="2824127" y="3698159"/>
            <a:ext cx="1733271" cy="36728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ea typeface="Times New Roman" pitchFamily="18" charset="0"/>
                <a:cs typeface="Times New Roman" pitchFamily="18" charset="0"/>
              </a:rPr>
              <a:t>Differentiation</a:t>
            </a:r>
            <a:endParaRPr lang="en-US" altLang="en-US" dirty="0">
              <a:cs typeface="Arial" pitchFamily="34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3095781" y="5846677"/>
            <a:ext cx="885545" cy="2952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ea typeface="Times New Roman" pitchFamily="18" charset="0"/>
                <a:cs typeface="Times New Roman" pitchFamily="18" charset="0"/>
              </a:rPr>
              <a:t>Low</a:t>
            </a:r>
            <a:endParaRPr lang="en-US" altLang="en-US" sz="1600" dirty="0">
              <a:cs typeface="Arial" pitchFamily="34" charset="0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8246813" y="5846676"/>
            <a:ext cx="792088" cy="2952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ea typeface="Times New Roman" pitchFamily="18" charset="0"/>
                <a:cs typeface="Times New Roman" pitchFamily="18" charset="0"/>
              </a:rPr>
              <a:t>High</a:t>
            </a:r>
            <a:endParaRPr lang="en-US" altLang="en-US" sz="1600" dirty="0">
              <a:cs typeface="Arial" pitchFamily="34" charset="0"/>
            </a:endParaRPr>
          </a:p>
        </p:txBody>
      </p:sp>
      <p:sp>
        <p:nvSpPr>
          <p:cNvPr id="13" name="Text Box 17490"/>
          <p:cNvSpPr txBox="1">
            <a:spLocks noChangeArrowheads="1"/>
          </p:cNvSpPr>
          <p:nvPr/>
        </p:nvSpPr>
        <p:spPr bwMode="auto">
          <a:xfrm rot="2739019">
            <a:off x="6177001" y="2849486"/>
            <a:ext cx="1531986" cy="377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accent4"/>
                </a:solidFill>
                <a:ea typeface="Times New Roman" pitchFamily="18" charset="0"/>
                <a:cs typeface="Times New Roman" pitchFamily="18" charset="0"/>
              </a:rPr>
              <a:t>Higher price</a:t>
            </a:r>
            <a:endParaRPr lang="en-US" altLang="en-US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 rot="2869856">
            <a:off x="4486585" y="4532377"/>
            <a:ext cx="1571537" cy="335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accent3"/>
                </a:solidFill>
                <a:ea typeface="Times New Roman" pitchFamily="18" charset="0"/>
                <a:cs typeface="Times New Roman" pitchFamily="18" charset="0"/>
              </a:rPr>
              <a:t>Lower price</a:t>
            </a:r>
            <a:endParaRPr lang="en-US" altLang="en-US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26"/>
          <p:cNvSpPr>
            <a:spLocks noChangeArrowheads="1"/>
          </p:cNvSpPr>
          <p:nvPr/>
        </p:nvSpPr>
        <p:spPr bwMode="auto">
          <a:xfrm>
            <a:off x="1992314" y="2725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3167967" y="1740084"/>
            <a:ext cx="792088" cy="2952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ea typeface="Times New Roman" pitchFamily="18" charset="0"/>
                <a:cs typeface="Times New Roman" pitchFamily="18" charset="0"/>
              </a:rPr>
              <a:t>High</a:t>
            </a:r>
            <a:endParaRPr lang="en-US" altLang="en-US" sz="1600" dirty="0">
              <a:cs typeface="Arial" pitchFamily="34" charset="0"/>
            </a:endParaRPr>
          </a:p>
        </p:txBody>
      </p:sp>
      <p:sp>
        <p:nvSpPr>
          <p:cNvPr id="19" name="Up Arrow 18"/>
          <p:cNvSpPr/>
          <p:nvPr/>
        </p:nvSpPr>
        <p:spPr>
          <a:xfrm rot="2842160">
            <a:off x="5971749" y="3588972"/>
            <a:ext cx="386695" cy="607534"/>
          </a:xfrm>
          <a:prstGeom prst="upArrow">
            <a:avLst>
              <a:gd name="adj1" fmla="val 30423"/>
              <a:gd name="adj2" fmla="val 51939"/>
            </a:avLst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938061" y="6093296"/>
            <a:ext cx="4320000" cy="0"/>
          </a:xfrm>
          <a:prstGeom prst="straightConnector1">
            <a:avLst/>
          </a:prstGeom>
          <a:ln w="127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3937481" y="1781018"/>
            <a:ext cx="1" cy="4320000"/>
          </a:xfrm>
          <a:prstGeom prst="straightConnector1">
            <a:avLst/>
          </a:prstGeom>
          <a:ln w="127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el 7">
            <a:extLst>
              <a:ext uri="{FF2B5EF4-FFF2-40B4-BE49-F238E27FC236}">
                <a16:creationId xmlns:a16="http://schemas.microsoft.com/office/drawing/2014/main" id="{6F02604C-40FD-1DF0-0F39-C3BFCB80E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Generic</a:t>
            </a:r>
            <a:r>
              <a:rPr lang="de-DE" dirty="0"/>
              <a:t> </a:t>
            </a:r>
            <a:r>
              <a:rPr lang="de-DE" dirty="0" err="1"/>
              <a:t>business</a:t>
            </a:r>
            <a:r>
              <a:rPr lang="de-DE" dirty="0"/>
              <a:t> </a:t>
            </a:r>
            <a:r>
              <a:rPr lang="de-DE" dirty="0" err="1"/>
              <a:t>models</a:t>
            </a:r>
            <a:r>
              <a:rPr lang="de-DE" dirty="0"/>
              <a:t> &amp; </a:t>
            </a:r>
            <a:r>
              <a:rPr lang="de-DE" dirty="0" err="1"/>
              <a:t>price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6873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F41462C9-ED93-5382-297D-8E75790C4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/>
              <a:t>Generic strategies &amp; business imperatives</a:t>
            </a:r>
            <a:endParaRPr lang="de-AT" dirty="0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A0E5B180-CC95-749D-2B1E-08C61A0EC102}"/>
              </a:ext>
            </a:extLst>
          </p:cNvPr>
          <p:cNvSpPr/>
          <p:nvPr/>
        </p:nvSpPr>
        <p:spPr>
          <a:xfrm>
            <a:off x="1310055" y="1967493"/>
            <a:ext cx="2848710" cy="4164365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Ins="144000" rtlCol="0" anchor="t"/>
          <a:lstStyle/>
          <a:p>
            <a:pPr>
              <a:buClr>
                <a:schemeClr val="bg2"/>
              </a:buClr>
            </a:pPr>
            <a:r>
              <a:rPr lang="en-US" b="1" dirty="0">
                <a:solidFill>
                  <a:schemeClr val="accent1"/>
                </a:solidFill>
              </a:rPr>
              <a:t>High differentiation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Understand basis for differential advantage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Build on differential advantage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Build barriers to entry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Build brand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Continuous innovation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Encourage creativity &amp; innovation </a:t>
            </a:r>
          </a:p>
          <a:p>
            <a:pPr marL="285750" indent="-285750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01B5E1ED-146A-72BE-506B-91817170FAA1}"/>
              </a:ext>
            </a:extLst>
          </p:cNvPr>
          <p:cNvSpPr/>
          <p:nvPr/>
        </p:nvSpPr>
        <p:spPr>
          <a:xfrm>
            <a:off x="4576395" y="1967493"/>
            <a:ext cx="2848710" cy="4164365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Ins="144000" rtlCol="0" anchor="t"/>
          <a:lstStyle/>
          <a:p>
            <a:pPr>
              <a:buClr>
                <a:schemeClr val="bg2"/>
              </a:buClr>
            </a:pPr>
            <a:r>
              <a:rPr lang="en-US" b="1" dirty="0">
                <a:solidFill>
                  <a:schemeClr val="accent2"/>
                </a:solidFill>
              </a:rPr>
              <a:t>Customer focus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Maintain close customer relationships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Keep in touch with &amp; monitor customer needs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Maintain customer loyalty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Maximize sales to loyal customers (economies of scope)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Build brand</a:t>
            </a:r>
          </a:p>
          <a:p>
            <a:pPr marL="285750" indent="-285750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6A6140A4-5A02-2916-F92F-E4F2EB1624D4}"/>
              </a:ext>
            </a:extLst>
          </p:cNvPr>
          <p:cNvSpPr/>
          <p:nvPr/>
        </p:nvSpPr>
        <p:spPr>
          <a:xfrm>
            <a:off x="7842736" y="1967493"/>
            <a:ext cx="2848710" cy="4164365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Ins="144000" rtlCol="0" anchor="t"/>
          <a:lstStyle/>
          <a:p>
            <a:pPr>
              <a:buClr>
                <a:schemeClr val="bg2"/>
              </a:buClr>
            </a:pPr>
            <a:r>
              <a:rPr lang="en-US" b="1" dirty="0">
                <a:solidFill>
                  <a:schemeClr val="accent4"/>
                </a:solidFill>
              </a:rPr>
              <a:t>Low price / cost</a:t>
            </a:r>
          </a:p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Maintain cost leadership through economies of scale</a:t>
            </a:r>
          </a:p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Continually drive down costs</a:t>
            </a:r>
          </a:p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Achieve high sales volumes</a:t>
            </a:r>
          </a:p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Improve efficiency</a:t>
            </a:r>
          </a:p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Standardization </a:t>
            </a:r>
          </a:p>
          <a:p>
            <a:pPr marL="285750" indent="-285750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de-A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479541"/>
      </p:ext>
    </p:extLst>
  </p:cSld>
  <p:clrMapOvr>
    <a:masterClrMapping/>
  </p:clrMapOvr>
</p:sld>
</file>

<file path=ppt/theme/theme1.xml><?xml version="1.0" encoding="utf-8"?>
<a:theme xmlns:a="http://schemas.openxmlformats.org/drawingml/2006/main" name="Endorseakt">
  <a:themeElements>
    <a:clrScheme name="Benutzerdefiniert 4">
      <a:dk1>
        <a:srgbClr val="0E385E"/>
      </a:dk1>
      <a:lt1>
        <a:srgbClr val="F2F2F2"/>
      </a:lt1>
      <a:dk2>
        <a:srgbClr val="212529"/>
      </a:dk2>
      <a:lt2>
        <a:srgbClr val="F2F2F2"/>
      </a:lt2>
      <a:accent1>
        <a:srgbClr val="F07921"/>
      </a:accent1>
      <a:accent2>
        <a:srgbClr val="01AD4B"/>
      </a:accent2>
      <a:accent3>
        <a:srgbClr val="0281B4"/>
      </a:accent3>
      <a:accent4>
        <a:srgbClr val="EE297B"/>
      </a:accent4>
      <a:accent5>
        <a:srgbClr val="FFFFFF"/>
      </a:accent5>
      <a:accent6>
        <a:srgbClr val="FFFFFF"/>
      </a:accent6>
      <a:hlink>
        <a:srgbClr val="2F4866"/>
      </a:hlink>
      <a:folHlink>
        <a:srgbClr val="D6D6D6"/>
      </a:folHlink>
    </a:clrScheme>
    <a:fontScheme name="Endorse">
      <a:majorFont>
        <a:latin typeface="Aptos Serif"/>
        <a:ea typeface=""/>
        <a:cs typeface=""/>
      </a:majorFont>
      <a:minorFont>
        <a:latin typeface="Assista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dorseakt" id="{82489726-E61E-41F5-9FA5-6D937E4727F4}" vid="{8FE2F443-450C-471B-8308-D3CB64386262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8FFDB33B04204D805D358742B5F84C" ma:contentTypeVersion="17" ma:contentTypeDescription="Create a new document." ma:contentTypeScope="" ma:versionID="24efd5afd261905a84412e3f7aa8361a">
  <xsd:schema xmlns:xsd="http://www.w3.org/2001/XMLSchema" xmlns:xs="http://www.w3.org/2001/XMLSchema" xmlns:p="http://schemas.microsoft.com/office/2006/metadata/properties" xmlns:ns2="323be961-96ff-4fd7-9242-58d5ac1cef53" xmlns:ns3="151c28b5-17be-487d-903d-7070014f18c7" targetNamespace="http://schemas.microsoft.com/office/2006/metadata/properties" ma:root="true" ma:fieldsID="c4e33cffffb4197a494f11fa833c082e" ns2:_="" ns3:_="">
    <xsd:import namespace="323be961-96ff-4fd7-9242-58d5ac1cef53"/>
    <xsd:import namespace="151c28b5-17be-487d-903d-7070014f18c7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SearchProperties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3be961-96ff-4fd7-9242-58d5ac1cef53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c16438b7-21d0-4069-86e7-cecdf0f7fcb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c28b5-17be-487d-903d-7070014f18c7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047913ba-997b-4f17-9f13-3e2be4c79f60}" ma:internalName="TaxCatchAll" ma:showField="CatchAllData" ma:web="151c28b5-17be-487d-903d-7070014f18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23be961-96ff-4fd7-9242-58d5ac1cef53">
      <Terms xmlns="http://schemas.microsoft.com/office/infopath/2007/PartnerControls"/>
    </lcf76f155ced4ddcb4097134ff3c332f>
    <TaxCatchAll xmlns="151c28b5-17be-487d-903d-7070014f18c7" xsi:nil="true"/>
  </documentManagement>
</p:properties>
</file>

<file path=customXml/itemProps1.xml><?xml version="1.0" encoding="utf-8"?>
<ds:datastoreItem xmlns:ds="http://schemas.openxmlformats.org/officeDocument/2006/customXml" ds:itemID="{84776174-58D7-4A6C-ADC9-131E8AD43DB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90BA1C4-DCC1-4D21-9966-1A97CE5641B9}"/>
</file>

<file path=customXml/itemProps3.xml><?xml version="1.0" encoding="utf-8"?>
<ds:datastoreItem xmlns:ds="http://schemas.openxmlformats.org/officeDocument/2006/customXml" ds:itemID="{BC419AAC-5780-4A5A-ADC1-C1ED69257832}">
  <ds:schemaRefs>
    <ds:schemaRef ds:uri="http://purl.org/dc/terms/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documentManagement/types"/>
    <ds:schemaRef ds:uri="323be961-96ff-4fd7-9242-58d5ac1cef53"/>
    <ds:schemaRef ds:uri="http://schemas.openxmlformats.org/package/2006/metadata/core-properties"/>
    <ds:schemaRef ds:uri="151c28b5-17be-487d-903d-7070014f18c7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813</Words>
  <Application>Microsoft Office PowerPoint</Application>
  <PresentationFormat>Bredbild</PresentationFormat>
  <Paragraphs>142</Paragraphs>
  <Slides>18</Slides>
  <Notes>4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18</vt:i4>
      </vt:variant>
    </vt:vector>
  </HeadingPairs>
  <TitlesOfParts>
    <vt:vector size="25" baseType="lpstr">
      <vt:lpstr>Aptos Serif</vt:lpstr>
      <vt:lpstr>Arial</vt:lpstr>
      <vt:lpstr>Assistant</vt:lpstr>
      <vt:lpstr>Calibri</vt:lpstr>
      <vt:lpstr>Source Sans Pro</vt:lpstr>
      <vt:lpstr>Times New Roman</vt:lpstr>
      <vt:lpstr>Endorseakt</vt:lpstr>
      <vt:lpstr>BUSINESS PLANNING AND ENTREPRENEURIAL ECOSYSTEM IN  BASIC UNIVERSITY REGIONS</vt:lpstr>
      <vt:lpstr> 2.6 Developing the Business Model</vt:lpstr>
      <vt:lpstr>Values, vision &amp; mission</vt:lpstr>
      <vt:lpstr>Mission statement template</vt:lpstr>
      <vt:lpstr>Communicating vision</vt:lpstr>
      <vt:lpstr>Strategy development</vt:lpstr>
      <vt:lpstr>Generic business models</vt:lpstr>
      <vt:lpstr>Generic business models &amp; price</vt:lpstr>
      <vt:lpstr>Generic strategies &amp; business imperatives</vt:lpstr>
      <vt:lpstr>Questions to ask in deciding on strategy</vt:lpstr>
      <vt:lpstr>Morgan Motor Company (1)</vt:lpstr>
      <vt:lpstr>Internet business models</vt:lpstr>
      <vt:lpstr>Pinterest</vt:lpstr>
      <vt:lpstr>Strategies to secure sustainable competitive advantage</vt:lpstr>
      <vt:lpstr>Keeping strategies simple</vt:lpstr>
      <vt:lpstr>Characteristics of attractive business models</vt:lpstr>
      <vt:lpstr>Assignments</vt:lpstr>
      <vt:lpstr>Acknowledgments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Alina Schoenberg</dc:creator>
  <cp:lastModifiedBy>Cecilia Dalborg</cp:lastModifiedBy>
  <cp:revision>153</cp:revision>
  <dcterms:created xsi:type="dcterms:W3CDTF">2022-04-04T19:32:46Z</dcterms:created>
  <dcterms:modified xsi:type="dcterms:W3CDTF">2024-05-15T09:30:08Z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0x010100558FFDB33B04204D805D358742B5F84C</vt:lpwstr>
  </property>
  <property fmtid="{D5CDD505-2E9C-101B-9397-08002B2CF9AE}" pid="3" name="MediaServiceImageTags">
    <vt:lpwstr/>
  </property>
</Properties>
</file>