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4"/>
  </p:sldMasterIdLst>
  <p:notesMasterIdLst>
    <p:notesMasterId r:id="rId16"/>
  </p:notesMasterIdLst>
  <p:sldIdLst>
    <p:sldId id="494" r:id="rId5"/>
    <p:sldId id="522" r:id="rId6"/>
    <p:sldId id="518" r:id="rId7"/>
    <p:sldId id="523" r:id="rId8"/>
    <p:sldId id="524" r:id="rId9"/>
    <p:sldId id="525" r:id="rId10"/>
    <p:sldId id="526" r:id="rId11"/>
    <p:sldId id="528" r:id="rId12"/>
    <p:sldId id="499" r:id="rId13"/>
    <p:sldId id="519" r:id="rId14"/>
    <p:sldId id="527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385E"/>
    <a:srgbClr val="EE297B"/>
    <a:srgbClr val="0281B4"/>
    <a:srgbClr val="F07921"/>
    <a:srgbClr val="0D385E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884" y="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764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675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886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485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98279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3342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1785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14340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723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8761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932198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83893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2701" y="1"/>
            <a:ext cx="749300" cy="365125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B85BCD3C-5A95-22FD-6345-28B8BF648333}"/>
              </a:ext>
            </a:extLst>
          </p:cNvPr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</p:spTree>
    <p:extLst>
      <p:ext uri="{BB962C8B-B14F-4D97-AF65-F5344CB8AC3E}">
        <p14:creationId xmlns:p14="http://schemas.microsoft.com/office/powerpoint/2010/main" val="595205509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9440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8103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/>
          </a:p>
        </p:txBody>
      </p:sp>
    </p:spTree>
    <p:extLst>
      <p:ext uri="{BB962C8B-B14F-4D97-AF65-F5344CB8AC3E}">
        <p14:creationId xmlns:p14="http://schemas.microsoft.com/office/powerpoint/2010/main" val="3913342951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83081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17765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1251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56671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7506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51202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A0E32C-6620-4AD6-8603-7F7EB85F81B9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E51C7AD-67A0-4EFE-BEE6-23FAF82A381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77482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36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hyperlink" Target="http://creativecommons.org/licenses/by-sa/4.0/?ref=chooser-v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b9R8V1rhlv0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30C8AC2-B1DB-06DD-323B-CB74DD221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  <p:pic>
        <p:nvPicPr>
          <p:cNvPr id="3" name="Grafik 2" descr="Ein Bild, das Cartoon, Kreis, Darstellung enthält.&#10;&#10;Automatisch generierte Beschreibung">
            <a:extLst>
              <a:ext uri="{FF2B5EF4-FFF2-40B4-BE49-F238E27FC236}">
                <a16:creationId xmlns:a16="http://schemas.microsoft.com/office/drawing/2014/main" id="{128109B9-8CF2-B726-83F9-E529ADD38AE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5787801" y="509862"/>
            <a:ext cx="805421" cy="805421"/>
          </a:xfrm>
          <a:prstGeom prst="rect">
            <a:avLst/>
          </a:prstGeom>
        </p:spPr>
      </p:pic>
      <p:pic>
        <p:nvPicPr>
          <p:cNvPr id="6" name="Grafik 5" descr="Ein Bild, das Zeichnung, Kinderkunst, Cartoon, Kreis enthält.&#10;&#10;Automatisch generierte Beschreibung">
            <a:extLst>
              <a:ext uri="{FF2B5EF4-FFF2-40B4-BE49-F238E27FC236}">
                <a16:creationId xmlns:a16="http://schemas.microsoft.com/office/drawing/2014/main" id="{D8F04AFC-E9C2-9029-260A-99E64600769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tretch>
            <a:fillRect/>
          </a:stretch>
        </p:blipFill>
        <p:spPr>
          <a:xfrm>
            <a:off x="6713562" y="509862"/>
            <a:ext cx="806400" cy="806400"/>
          </a:xfrm>
          <a:prstGeom prst="rect">
            <a:avLst/>
          </a:prstGeom>
        </p:spPr>
      </p:pic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63624" y="3682071"/>
            <a:ext cx="11064751" cy="1315040"/>
          </a:xfrm>
          <a:noFill/>
        </p:spPr>
        <p:txBody>
          <a:bodyPr wrap="square" rtlCol="0">
            <a:spAutoFit/>
          </a:bodyPr>
          <a:lstStyle/>
          <a:p>
            <a:r>
              <a:rPr lang="en-GB" sz="4400"/>
              <a:t>BUSINESS PLANNING AND THE ENTREPRENEURIAL ECOSYSTEM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8847AF9-6CCE-665E-0774-EF60203AA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997111"/>
            <a:ext cx="9144000" cy="403005"/>
          </a:xfrm>
        </p:spPr>
        <p:txBody>
          <a:bodyPr>
            <a:normAutofit lnSpcReduction="10000"/>
          </a:bodyPr>
          <a:lstStyle/>
          <a:p>
            <a:r>
              <a:rPr lang="en-GB"/>
              <a:t>(3 ECTS, 75-90 h)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29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3AE53E1-5A87-4634-07C2-721F10E73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/>
          <a:lstStyle/>
          <a:p>
            <a:r>
              <a:rPr lang="en-GB"/>
              <a:t>Assignment 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Plan how you will develop &amp; test your business idea. 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DE8696-1FA9-4DB6-A72F-C4E5ABC90B8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947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BDC7EB8B-D5F3-716F-E92A-163E109DF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>
                <a:effectLst/>
              </a:rPr>
              <a:t>Acknowledgments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/>
              <a:t>This Material is Part of the Education Package produced within the Erasmus+ Project: ENDORSE</a:t>
            </a:r>
          </a:p>
          <a:p>
            <a:pPr marL="0" indent="0">
              <a:buNone/>
            </a:pPr>
            <a:r>
              <a:rPr lang="en-GB" sz="1800"/>
              <a:t>Project Partners: </a:t>
            </a:r>
          </a:p>
          <a:p>
            <a:pPr marL="0" indent="0">
              <a:buNone/>
            </a:pPr>
            <a:endParaRPr lang="en-GB" sz="1800"/>
          </a:p>
          <a:p>
            <a:pPr marL="0" indent="0">
              <a:buNone/>
            </a:pPr>
            <a:endParaRPr lang="en-GB" sz="1800"/>
          </a:p>
          <a:p>
            <a:pPr marL="0" indent="0">
              <a:buNone/>
            </a:pPr>
            <a:endParaRPr lang="en-GB" sz="1800"/>
          </a:p>
          <a:p>
            <a:pPr marL="0" indent="0">
              <a:buNone/>
            </a:pPr>
            <a:r>
              <a:rPr lang="en-US" sz="1800" b="0" i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ENDORSE Educational Material Entrepreneurship © 2024 by ENDORSE is licensed under </a:t>
            </a:r>
            <a:r>
              <a:rPr lang="en-US" sz="1800" b="0" i="0" u="none" strike="noStrike">
                <a:solidFill>
                  <a:srgbClr val="D14500"/>
                </a:solidFill>
                <a:effectLst/>
                <a:latin typeface="Source Sans Pro" panose="020B0503030403020204" pitchFamily="34" charset="0"/>
                <a:hlinkClick r:id="rId2"/>
              </a:rPr>
              <a:t>CC BY-SA 4.0</a:t>
            </a:r>
            <a:endParaRPr lang="en-US" sz="1800" b="0" i="0" u="none" strike="noStrike">
              <a:solidFill>
                <a:srgbClr val="D14500"/>
              </a:solidFill>
              <a:effectLst/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US" sz="1800">
                <a:solidFill>
                  <a:srgbClr val="D14500"/>
                </a:solidFill>
                <a:latin typeface="Source Sans Pro" panose="020B0503030403020204" pitchFamily="34" charset="0"/>
              </a:rPr>
              <a:t>Logos of Partner Institutions and Erasmus+ are excepted. </a:t>
            </a:r>
            <a:endParaRPr lang="en-GB" sz="1800"/>
          </a:p>
        </p:txBody>
      </p:sp>
      <p:sp>
        <p:nvSpPr>
          <p:cNvPr id="12" name="AutoShape 8">
            <a:hlinkClick r:id="rId2"/>
            <a:extLst>
              <a:ext uri="{FF2B5EF4-FFF2-40B4-BE49-F238E27FC236}">
                <a16:creationId xmlns:a16="http://schemas.microsoft.com/office/drawing/2014/main" id="{A0277674-3939-649B-8A6F-3236C0E03D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56363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3" name="AutoShape 9">
            <a:extLst>
              <a:ext uri="{FF2B5EF4-FFF2-40B4-BE49-F238E27FC236}">
                <a16:creationId xmlns:a16="http://schemas.microsoft.com/office/drawing/2014/main" id="{13196A70-0C30-56C4-4812-1D84CBD9E2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27825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pic>
        <p:nvPicPr>
          <p:cNvPr id="1049" name="Picture 25">
            <a:extLst>
              <a:ext uri="{FF2B5EF4-FFF2-40B4-BE49-F238E27FC236}">
                <a16:creationId xmlns:a16="http://schemas.microsoft.com/office/drawing/2014/main" id="{FE71E26D-F476-C3AD-6991-A81FFF309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0" y="4104971"/>
            <a:ext cx="1404618" cy="49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fik 25" descr="Ein Bild, das Grafiken, Grafikdesign, Schrift, Text enthält.&#10;&#10;Automatisch generierte Beschreibung">
            <a:extLst>
              <a:ext uri="{FF2B5EF4-FFF2-40B4-BE49-F238E27FC236}">
                <a16:creationId xmlns:a16="http://schemas.microsoft.com/office/drawing/2014/main" id="{300094A6-AC58-82AE-CE9C-4FB040666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632" y="2685329"/>
            <a:ext cx="2137903" cy="370793"/>
          </a:xfrm>
          <a:prstGeom prst="rect">
            <a:avLst/>
          </a:prstGeom>
        </p:spPr>
      </p:pic>
      <p:pic>
        <p:nvPicPr>
          <p:cNvPr id="27" name="Grafik 26" descr="Ein Bild, das Text, Schrift, Poster, Design enthält.&#10;&#10;Automatisch generierte Beschreibung">
            <a:extLst>
              <a:ext uri="{FF2B5EF4-FFF2-40B4-BE49-F238E27FC236}">
                <a16:creationId xmlns:a16="http://schemas.microsoft.com/office/drawing/2014/main" id="{084A0702-48FB-BD5B-0B44-25BD832EF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089" y="2495820"/>
            <a:ext cx="606492" cy="714704"/>
          </a:xfrm>
          <a:prstGeom prst="rect">
            <a:avLst/>
          </a:prstGeom>
        </p:spPr>
      </p:pic>
      <p:pic>
        <p:nvPicPr>
          <p:cNvPr id="28" name="Grafik 27" descr="Ein Bild, das Schrift, Screenshot, Grafiken, Grafikdesign enthält.&#10;&#10;Automatisch generierte Beschreibung">
            <a:extLst>
              <a:ext uri="{FF2B5EF4-FFF2-40B4-BE49-F238E27FC236}">
                <a16:creationId xmlns:a16="http://schemas.microsoft.com/office/drawing/2014/main" id="{6028076D-4B8C-98EA-335C-C286F11244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65" y="2603635"/>
            <a:ext cx="1828804" cy="499873"/>
          </a:xfrm>
          <a:prstGeom prst="rect">
            <a:avLst/>
          </a:prstGeom>
        </p:spPr>
      </p:pic>
      <p:pic>
        <p:nvPicPr>
          <p:cNvPr id="29" name="Grafik 28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D3128190-211F-6A5C-9E19-F25E4175C1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99" y="2475375"/>
            <a:ext cx="1488144" cy="790703"/>
          </a:xfrm>
          <a:prstGeom prst="rect">
            <a:avLst/>
          </a:prstGeom>
        </p:spPr>
      </p:pic>
      <p:pic>
        <p:nvPicPr>
          <p:cNvPr id="30" name="Grafik 29" descr="Ein Bild, das Schrift, Logo, Grafiken, Grafikdesign enthält.&#10;&#10;Automatisch generierte Beschreibung">
            <a:extLst>
              <a:ext uri="{FF2B5EF4-FFF2-40B4-BE49-F238E27FC236}">
                <a16:creationId xmlns:a16="http://schemas.microsoft.com/office/drawing/2014/main" id="{49DEFB1A-B964-2CC2-7D02-7DE77BDF02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440" y="2449057"/>
            <a:ext cx="1319543" cy="650975"/>
          </a:xfrm>
          <a:prstGeom prst="rect">
            <a:avLst/>
          </a:prstGeom>
        </p:spPr>
      </p:pic>
      <p:pic>
        <p:nvPicPr>
          <p:cNvPr id="31" name="Grafik 30" descr="Ein Bild, das Grafiken, Schrift, Logo, Symbol enthält.&#10;&#10;Automatisch generierte Beschreibung">
            <a:extLst>
              <a:ext uri="{FF2B5EF4-FFF2-40B4-BE49-F238E27FC236}">
                <a16:creationId xmlns:a16="http://schemas.microsoft.com/office/drawing/2014/main" id="{135A5B80-4E68-0EC6-CC2F-26BE263C45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70" y="2592783"/>
            <a:ext cx="1174570" cy="52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481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1" y="1180905"/>
            <a:ext cx="7821386" cy="1426224"/>
          </a:xfrm>
          <a:noFill/>
        </p:spPr>
        <p:txBody>
          <a:bodyPr wrap="square" rtlCol="0">
            <a:spAutoFit/>
          </a:bodyPr>
          <a:lstStyle/>
          <a:p>
            <a:br>
              <a:rPr lang="en-US" dirty="0"/>
            </a:br>
            <a:r>
              <a:rPr lang="sv-SE" dirty="0"/>
              <a:t>2.5 Start-</a:t>
            </a:r>
            <a:r>
              <a:rPr lang="sv-SE" dirty="0" err="1"/>
              <a:t>up</a:t>
            </a:r>
            <a:endParaRPr lang="en-GB" dirty="0"/>
          </a:p>
        </p:txBody>
      </p:sp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9E383D5-B3F4-07B5-AE19-FF1CF9973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18" y="397736"/>
            <a:ext cx="2072625" cy="1293318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6D883F1F-18B4-291B-1C8E-0C924544D7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2.5.1 New venture creation framework</a:t>
            </a:r>
            <a:br>
              <a:rPr lang="en-US" dirty="0"/>
            </a:br>
            <a:r>
              <a:rPr lang="en-US" dirty="0"/>
              <a:t>2.5.2 Business model canvas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293963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1268186" y="3260156"/>
            <a:ext cx="2042749" cy="2042749"/>
          </a:xfrm>
          <a:prstGeom prst="rect">
            <a:avLst/>
          </a:prstGeom>
          <a:noFill/>
          <a:effectLst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21B2B57-3AAB-B151-505F-C9E104AA9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New Venture </a:t>
            </a:r>
            <a:r>
              <a:rPr lang="de-DE" err="1"/>
              <a:t>Creation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6800FDD-41B8-7D27-47B5-8C656D2EF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920259"/>
          </a:xfrm>
        </p:spPr>
        <p:txBody>
          <a:bodyPr/>
          <a:lstStyle/>
          <a:p>
            <a:pPr marL="0" indent="0">
              <a:buNone/>
            </a:pPr>
            <a:r>
              <a:rPr lang="de-DE" err="1"/>
              <a:t>What</a:t>
            </a:r>
            <a:r>
              <a:rPr lang="de-DE"/>
              <a:t> </a:t>
            </a:r>
            <a:r>
              <a:rPr lang="de-DE" err="1"/>
              <a:t>is</a:t>
            </a:r>
            <a:r>
              <a:rPr lang="de-DE"/>
              <a:t> </a:t>
            </a:r>
            <a:r>
              <a:rPr lang="de-DE" err="1"/>
              <a:t>necessary</a:t>
            </a:r>
            <a:r>
              <a:rPr lang="de-DE"/>
              <a:t> </a:t>
            </a:r>
            <a:r>
              <a:rPr lang="de-DE" err="1"/>
              <a:t>knowledge</a:t>
            </a:r>
            <a:r>
              <a:rPr lang="de-DE"/>
              <a:t> </a:t>
            </a:r>
            <a:r>
              <a:rPr lang="de-DE" err="1"/>
              <a:t>for</a:t>
            </a:r>
            <a:r>
              <a:rPr lang="de-DE"/>
              <a:t> </a:t>
            </a:r>
            <a:r>
              <a:rPr lang="de-DE" err="1"/>
              <a:t>starting</a:t>
            </a:r>
            <a:r>
              <a:rPr lang="de-DE"/>
              <a:t> a </a:t>
            </a:r>
            <a:r>
              <a:rPr lang="de-DE" err="1"/>
              <a:t>business</a:t>
            </a:r>
            <a:r>
              <a:rPr lang="de-DE"/>
              <a:t>?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3709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C5EB1-F7A1-B3D9-CF12-20A4AD5473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F14C1B-40D2-59D8-AC5C-FFC0769FA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Lean Start-up</a:t>
            </a:r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4AAA6C97-C6FB-1A07-00A7-CDDD3AF41064}"/>
              </a:ext>
            </a:extLst>
          </p:cNvPr>
          <p:cNvGrpSpPr/>
          <p:nvPr/>
        </p:nvGrpSpPr>
        <p:grpSpPr>
          <a:xfrm>
            <a:off x="1034396" y="2235610"/>
            <a:ext cx="10123207" cy="2409063"/>
            <a:chOff x="946308" y="2114579"/>
            <a:chExt cx="10687050" cy="2641066"/>
          </a:xfrm>
        </p:grpSpPr>
        <p:sp>
          <p:nvSpPr>
            <p:cNvPr id="3" name="Right Arrow 3">
              <a:extLst>
                <a:ext uri="{FF2B5EF4-FFF2-40B4-BE49-F238E27FC236}">
                  <a16:creationId xmlns:a16="http://schemas.microsoft.com/office/drawing/2014/main" id="{084B8FBD-A503-02D3-167F-FC538AD03E30}"/>
                </a:ext>
              </a:extLst>
            </p:cNvPr>
            <p:cNvSpPr/>
            <p:nvPr/>
          </p:nvSpPr>
          <p:spPr>
            <a:xfrm>
              <a:off x="946308" y="2114579"/>
              <a:ext cx="10687050" cy="2641066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/>
            </a:p>
          </p:txBody>
        </p:sp>
        <p:sp>
          <p:nvSpPr>
            <p:cNvPr id="34" name="Striped Right Arrow 7">
              <a:extLst>
                <a:ext uri="{FF2B5EF4-FFF2-40B4-BE49-F238E27FC236}">
                  <a16:creationId xmlns:a16="http://schemas.microsoft.com/office/drawing/2014/main" id="{D868A5C3-2AFC-5B9C-D196-F7525041A415}"/>
                </a:ext>
              </a:extLst>
            </p:cNvPr>
            <p:cNvSpPr/>
            <p:nvPr/>
          </p:nvSpPr>
          <p:spPr>
            <a:xfrm>
              <a:off x="9598272" y="2939752"/>
              <a:ext cx="1631291" cy="1008112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/>
            </a:p>
          </p:txBody>
        </p:sp>
        <p:sp>
          <p:nvSpPr>
            <p:cNvPr id="6" name="TextBox 12">
              <a:extLst>
                <a:ext uri="{FF2B5EF4-FFF2-40B4-BE49-F238E27FC236}">
                  <a16:creationId xmlns:a16="http://schemas.microsoft.com/office/drawing/2014/main" id="{550AF533-4FE7-7229-BD1C-282339DE5EC3}"/>
                </a:ext>
              </a:extLst>
            </p:cNvPr>
            <p:cNvSpPr txBox="1"/>
            <p:nvPr/>
          </p:nvSpPr>
          <p:spPr>
            <a:xfrm>
              <a:off x="9911632" y="3194612"/>
              <a:ext cx="1008414" cy="43864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>
                  <a:solidFill>
                    <a:schemeClr val="bg2"/>
                  </a:solidFill>
                </a:rPr>
                <a:t>Learn</a:t>
              </a:r>
            </a:p>
          </p:txBody>
        </p:sp>
        <p:sp>
          <p:nvSpPr>
            <p:cNvPr id="32" name="Striped Right Arrow 8">
              <a:extLst>
                <a:ext uri="{FF2B5EF4-FFF2-40B4-BE49-F238E27FC236}">
                  <a16:creationId xmlns:a16="http://schemas.microsoft.com/office/drawing/2014/main" id="{572300AA-0294-3F1F-495A-36E933E4E826}"/>
                </a:ext>
              </a:extLst>
            </p:cNvPr>
            <p:cNvSpPr/>
            <p:nvPr/>
          </p:nvSpPr>
          <p:spPr>
            <a:xfrm>
              <a:off x="7202120" y="2939752"/>
              <a:ext cx="2699237" cy="1008112"/>
            </a:xfrm>
            <a:prstGeom prst="stripedRight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/>
            </a:p>
          </p:txBody>
        </p:sp>
        <p:sp>
          <p:nvSpPr>
            <p:cNvPr id="8" name="Striped Right Arrow 15">
              <a:extLst>
                <a:ext uri="{FF2B5EF4-FFF2-40B4-BE49-F238E27FC236}">
                  <a16:creationId xmlns:a16="http://schemas.microsoft.com/office/drawing/2014/main" id="{B0DFC8CC-9795-49DB-9559-474F71427843}"/>
                </a:ext>
              </a:extLst>
            </p:cNvPr>
            <p:cNvSpPr/>
            <p:nvPr/>
          </p:nvSpPr>
          <p:spPr>
            <a:xfrm>
              <a:off x="5227030" y="2933734"/>
              <a:ext cx="2300666" cy="1008112"/>
            </a:xfrm>
            <a:prstGeom prst="stripedRightArrow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/>
            </a:p>
          </p:txBody>
        </p:sp>
        <p:sp>
          <p:nvSpPr>
            <p:cNvPr id="12" name="TextBox 19">
              <a:extLst>
                <a:ext uri="{FF2B5EF4-FFF2-40B4-BE49-F238E27FC236}">
                  <a16:creationId xmlns:a16="http://schemas.microsoft.com/office/drawing/2014/main" id="{3D74D058-D40A-E7F7-3085-D2894265DB13}"/>
                </a:ext>
              </a:extLst>
            </p:cNvPr>
            <p:cNvSpPr txBox="1"/>
            <p:nvPr/>
          </p:nvSpPr>
          <p:spPr>
            <a:xfrm>
              <a:off x="5380668" y="3198168"/>
              <a:ext cx="1859798" cy="438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>
                  <a:solidFill>
                    <a:schemeClr val="bg2"/>
                  </a:solidFill>
                </a:rPr>
                <a:t>Market test</a:t>
              </a:r>
            </a:p>
          </p:txBody>
        </p:sp>
        <p:sp>
          <p:nvSpPr>
            <p:cNvPr id="28" name="Striped Right Arrow 17">
              <a:extLst>
                <a:ext uri="{FF2B5EF4-FFF2-40B4-BE49-F238E27FC236}">
                  <a16:creationId xmlns:a16="http://schemas.microsoft.com/office/drawing/2014/main" id="{6F982236-2F43-7505-622B-7AB4AAD364DD}"/>
                </a:ext>
              </a:extLst>
            </p:cNvPr>
            <p:cNvSpPr/>
            <p:nvPr/>
          </p:nvSpPr>
          <p:spPr>
            <a:xfrm>
              <a:off x="3021066" y="2932348"/>
              <a:ext cx="2519600" cy="1008112"/>
            </a:xfrm>
            <a:prstGeom prst="stripedRightArrow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/>
            </a:p>
          </p:txBody>
        </p:sp>
        <p:sp>
          <p:nvSpPr>
            <p:cNvPr id="27" name="Striped Right Arrow 7">
              <a:extLst>
                <a:ext uri="{FF2B5EF4-FFF2-40B4-BE49-F238E27FC236}">
                  <a16:creationId xmlns:a16="http://schemas.microsoft.com/office/drawing/2014/main" id="{C6D01B4D-92C8-FF1C-495C-2C1983432051}"/>
                </a:ext>
              </a:extLst>
            </p:cNvPr>
            <p:cNvSpPr/>
            <p:nvPr/>
          </p:nvSpPr>
          <p:spPr>
            <a:xfrm>
              <a:off x="1894743" y="2924942"/>
              <a:ext cx="1438531" cy="1008112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/>
            </a:p>
          </p:txBody>
        </p:sp>
        <p:sp>
          <p:nvSpPr>
            <p:cNvPr id="25" name="Striped Right Arrow 6">
              <a:extLst>
                <a:ext uri="{FF2B5EF4-FFF2-40B4-BE49-F238E27FC236}">
                  <a16:creationId xmlns:a16="http://schemas.microsoft.com/office/drawing/2014/main" id="{5D9089ED-3D61-1CC2-F69F-5E76A0DD6A66}"/>
                </a:ext>
              </a:extLst>
            </p:cNvPr>
            <p:cNvSpPr/>
            <p:nvPr/>
          </p:nvSpPr>
          <p:spPr>
            <a:xfrm>
              <a:off x="962437" y="2924943"/>
              <a:ext cx="1241303" cy="1008112"/>
            </a:xfrm>
            <a:prstGeom prst="stripedRight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/>
            </a:p>
          </p:txBody>
        </p:sp>
        <p:sp>
          <p:nvSpPr>
            <p:cNvPr id="30" name="TextBox 18">
              <a:extLst>
                <a:ext uri="{FF2B5EF4-FFF2-40B4-BE49-F238E27FC236}">
                  <a16:creationId xmlns:a16="http://schemas.microsoft.com/office/drawing/2014/main" id="{EED63E24-4F60-9A0F-8280-BBD9649DDDAF}"/>
                </a:ext>
              </a:extLst>
            </p:cNvPr>
            <p:cNvSpPr txBox="1"/>
            <p:nvPr/>
          </p:nvSpPr>
          <p:spPr>
            <a:xfrm>
              <a:off x="2111761" y="3198165"/>
              <a:ext cx="1004492" cy="438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>
                  <a:solidFill>
                    <a:schemeClr val="bg2"/>
                  </a:solidFill>
                </a:rPr>
                <a:t>Plan</a:t>
              </a:r>
            </a:p>
          </p:txBody>
        </p:sp>
        <p:sp>
          <p:nvSpPr>
            <p:cNvPr id="31" name="TextBox 10">
              <a:extLst>
                <a:ext uri="{FF2B5EF4-FFF2-40B4-BE49-F238E27FC236}">
                  <a16:creationId xmlns:a16="http://schemas.microsoft.com/office/drawing/2014/main" id="{2846C048-6C36-E46A-EC64-3ADFD3C9FFCB}"/>
                </a:ext>
              </a:extLst>
            </p:cNvPr>
            <p:cNvSpPr txBox="1"/>
            <p:nvPr/>
          </p:nvSpPr>
          <p:spPr>
            <a:xfrm>
              <a:off x="2904940" y="3194612"/>
              <a:ext cx="2701372" cy="438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 dirty="0">
                  <a:solidFill>
                    <a:schemeClr val="bg2"/>
                  </a:solidFill>
                </a:rPr>
                <a:t>Develop MVP*</a:t>
              </a:r>
            </a:p>
          </p:txBody>
        </p:sp>
        <p:sp>
          <p:nvSpPr>
            <p:cNvPr id="33" name="TextBox 11">
              <a:extLst>
                <a:ext uri="{FF2B5EF4-FFF2-40B4-BE49-F238E27FC236}">
                  <a16:creationId xmlns:a16="http://schemas.microsoft.com/office/drawing/2014/main" id="{BAA916EE-688B-CB33-EAB4-0BABFDA8B5EB}"/>
                </a:ext>
              </a:extLst>
            </p:cNvPr>
            <p:cNvSpPr txBox="1"/>
            <p:nvPr/>
          </p:nvSpPr>
          <p:spPr>
            <a:xfrm>
              <a:off x="7518906" y="3194612"/>
              <a:ext cx="2235434" cy="43864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>
                  <a:solidFill>
                    <a:schemeClr val="bg2"/>
                  </a:solidFill>
                </a:rPr>
                <a:t>Evaluate results</a:t>
              </a:r>
            </a:p>
          </p:txBody>
        </p:sp>
        <p:sp>
          <p:nvSpPr>
            <p:cNvPr id="29" name="TextBox 9">
              <a:extLst>
                <a:ext uri="{FF2B5EF4-FFF2-40B4-BE49-F238E27FC236}">
                  <a16:creationId xmlns:a16="http://schemas.microsoft.com/office/drawing/2014/main" id="{B425C9C3-9C33-D818-C69E-101BEB4DD1F9}"/>
                </a:ext>
              </a:extLst>
            </p:cNvPr>
            <p:cNvSpPr txBox="1"/>
            <p:nvPr/>
          </p:nvSpPr>
          <p:spPr>
            <a:xfrm>
              <a:off x="1135691" y="3181619"/>
              <a:ext cx="759051" cy="438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>
                  <a:solidFill>
                    <a:schemeClr val="bg2"/>
                  </a:solidFill>
                </a:rPr>
                <a:t>Idea</a:t>
              </a:r>
            </a:p>
          </p:txBody>
        </p:sp>
      </p:grpSp>
      <p:sp>
        <p:nvSpPr>
          <p:cNvPr id="4" name="textruta 3">
            <a:extLst>
              <a:ext uri="{FF2B5EF4-FFF2-40B4-BE49-F238E27FC236}">
                <a16:creationId xmlns:a16="http://schemas.microsoft.com/office/drawing/2014/main" id="{3FA9E404-D27B-870C-35FF-DCC8B27AB909}"/>
              </a:ext>
            </a:extLst>
          </p:cNvPr>
          <p:cNvSpPr txBox="1"/>
          <p:nvPr/>
        </p:nvSpPr>
        <p:spPr>
          <a:xfrm>
            <a:off x="1090029" y="5189595"/>
            <a:ext cx="8717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/>
              <a:t>Source: </a:t>
            </a:r>
            <a:r>
              <a:rPr lang="sv-SE" sz="1600" dirty="0" err="1"/>
              <a:t>Ries</a:t>
            </a:r>
            <a:r>
              <a:rPr lang="sv-SE" sz="1600" dirty="0"/>
              <a:t>, E. </a:t>
            </a:r>
            <a:r>
              <a:rPr lang="en-US" sz="1600" dirty="0"/>
              <a:t> (2011). </a:t>
            </a:r>
            <a:r>
              <a:rPr lang="en-US" sz="1600" i="1" dirty="0"/>
              <a:t>The lean startup: How today's entrepreneurs use continuous innovation to create radically successful businesses</a:t>
            </a:r>
            <a:r>
              <a:rPr lang="en-US" sz="1600" dirty="0"/>
              <a:t>. New York: Crown Publishing. </a:t>
            </a:r>
            <a:endParaRPr lang="sv-SE" sz="1600" dirty="0"/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C0FF2E4C-2C96-F2E3-DC98-09F767D4B023}"/>
              </a:ext>
            </a:extLst>
          </p:cNvPr>
          <p:cNvSpPr txBox="1"/>
          <p:nvPr/>
        </p:nvSpPr>
        <p:spPr>
          <a:xfrm>
            <a:off x="1150158" y="4339254"/>
            <a:ext cx="3096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* Minimum </a:t>
            </a:r>
            <a:r>
              <a:rPr lang="sv-SE" sz="1400" dirty="0" err="1"/>
              <a:t>viable</a:t>
            </a:r>
            <a:r>
              <a:rPr lang="sv-SE" sz="1400" dirty="0"/>
              <a:t> </a:t>
            </a:r>
            <a:r>
              <a:rPr lang="sv-SE" sz="1400" dirty="0" err="1"/>
              <a:t>product</a:t>
            </a:r>
            <a:r>
              <a:rPr lang="sv-SE" sz="1400" dirty="0"/>
              <a:t> (MVP)</a:t>
            </a:r>
          </a:p>
        </p:txBody>
      </p:sp>
    </p:spTree>
    <p:extLst>
      <p:ext uri="{BB962C8B-B14F-4D97-AF65-F5344CB8AC3E}">
        <p14:creationId xmlns:p14="http://schemas.microsoft.com/office/powerpoint/2010/main" val="2996823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B2606A-B6FE-75FE-29F1-83ADD2CA17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6659355-3D7C-9F1E-D739-9AC848444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/>
              <a:t>Lean start-up cycle</a:t>
            </a:r>
            <a:endParaRPr lang="en-GB"/>
          </a:p>
        </p:txBody>
      </p:sp>
      <p:sp>
        <p:nvSpPr>
          <p:cNvPr id="5" name="Pfeil: gebogen 4">
            <a:extLst>
              <a:ext uri="{FF2B5EF4-FFF2-40B4-BE49-F238E27FC236}">
                <a16:creationId xmlns:a16="http://schemas.microsoft.com/office/drawing/2014/main" id="{4D1E59CD-78BC-4349-F178-CD5CF88CA24B}"/>
              </a:ext>
            </a:extLst>
          </p:cNvPr>
          <p:cNvSpPr/>
          <p:nvPr/>
        </p:nvSpPr>
        <p:spPr>
          <a:xfrm rot="16200000">
            <a:off x="693190" y="2334234"/>
            <a:ext cx="2683984" cy="2684273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AT"/>
          </a:p>
        </p:txBody>
      </p:sp>
      <p:sp>
        <p:nvSpPr>
          <p:cNvPr id="7" name="Form 6">
            <a:extLst>
              <a:ext uri="{FF2B5EF4-FFF2-40B4-BE49-F238E27FC236}">
                <a16:creationId xmlns:a16="http://schemas.microsoft.com/office/drawing/2014/main" id="{5D97BB81-CBD3-5CD4-27DE-404967AC9043}"/>
              </a:ext>
            </a:extLst>
          </p:cNvPr>
          <p:cNvSpPr/>
          <p:nvPr/>
        </p:nvSpPr>
        <p:spPr>
          <a:xfrm rot="16200000">
            <a:off x="2235958" y="3079869"/>
            <a:ext cx="2683984" cy="2684273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AT"/>
          </a:p>
        </p:txBody>
      </p:sp>
      <p:sp>
        <p:nvSpPr>
          <p:cNvPr id="9" name="Pfeil: gebogen 8">
            <a:extLst>
              <a:ext uri="{FF2B5EF4-FFF2-40B4-BE49-F238E27FC236}">
                <a16:creationId xmlns:a16="http://schemas.microsoft.com/office/drawing/2014/main" id="{6223C4A4-65F4-21A8-1EA4-1F0BF77AFE92}"/>
              </a:ext>
            </a:extLst>
          </p:cNvPr>
          <p:cNvSpPr/>
          <p:nvPr/>
        </p:nvSpPr>
        <p:spPr>
          <a:xfrm rot="16200000">
            <a:off x="3783832" y="2334234"/>
            <a:ext cx="2683984" cy="2684273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3500000"/>
              <a:gd name="adj5" fmla="val 125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AT"/>
          </a:p>
        </p:txBody>
      </p:sp>
      <p:sp>
        <p:nvSpPr>
          <p:cNvPr id="11" name="Form 10">
            <a:extLst>
              <a:ext uri="{FF2B5EF4-FFF2-40B4-BE49-F238E27FC236}">
                <a16:creationId xmlns:a16="http://schemas.microsoft.com/office/drawing/2014/main" id="{70F57204-48DA-833D-1647-72AF6BA4386F}"/>
              </a:ext>
            </a:extLst>
          </p:cNvPr>
          <p:cNvSpPr/>
          <p:nvPr/>
        </p:nvSpPr>
        <p:spPr>
          <a:xfrm rot="16200000">
            <a:off x="5329665" y="3079869"/>
            <a:ext cx="2683984" cy="2684273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AT"/>
          </a:p>
        </p:txBody>
      </p:sp>
      <p:sp>
        <p:nvSpPr>
          <p:cNvPr id="13" name="Pfeil: gebogen 12">
            <a:extLst>
              <a:ext uri="{FF2B5EF4-FFF2-40B4-BE49-F238E27FC236}">
                <a16:creationId xmlns:a16="http://schemas.microsoft.com/office/drawing/2014/main" id="{0484AB77-7D5A-1F6E-8152-4D6CC6402EF5}"/>
              </a:ext>
            </a:extLst>
          </p:cNvPr>
          <p:cNvSpPr/>
          <p:nvPr/>
        </p:nvSpPr>
        <p:spPr>
          <a:xfrm rot="16200000">
            <a:off x="6873456" y="2334234"/>
            <a:ext cx="2683984" cy="2684273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3500000"/>
              <a:gd name="adj5" fmla="val 125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AT"/>
          </a:p>
        </p:txBody>
      </p:sp>
      <p:sp>
        <p:nvSpPr>
          <p:cNvPr id="15" name="Halbbogen 14">
            <a:extLst>
              <a:ext uri="{FF2B5EF4-FFF2-40B4-BE49-F238E27FC236}">
                <a16:creationId xmlns:a16="http://schemas.microsoft.com/office/drawing/2014/main" id="{9936FABE-652C-5555-A5E8-1CD398116782}"/>
              </a:ext>
            </a:extLst>
          </p:cNvPr>
          <p:cNvSpPr/>
          <p:nvPr/>
        </p:nvSpPr>
        <p:spPr>
          <a:xfrm rot="16200000">
            <a:off x="8596598" y="3265982"/>
            <a:ext cx="2305882" cy="2307517"/>
          </a:xfrm>
          <a:prstGeom prst="blockArc">
            <a:avLst>
              <a:gd name="adj1" fmla="val 0"/>
              <a:gd name="adj2" fmla="val 18900000"/>
              <a:gd name="adj3" fmla="val 1274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AT"/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19B2DE83-9E09-2A5C-4187-D06575F19C03}"/>
              </a:ext>
            </a:extLst>
          </p:cNvPr>
          <p:cNvSpPr/>
          <p:nvPr/>
        </p:nvSpPr>
        <p:spPr>
          <a:xfrm>
            <a:off x="1290358" y="3302670"/>
            <a:ext cx="1497814" cy="748409"/>
          </a:xfrm>
          <a:custGeom>
            <a:avLst/>
            <a:gdLst>
              <a:gd name="connsiteX0" fmla="*/ 0 w 543199"/>
              <a:gd name="connsiteY0" fmla="*/ 0 h 271419"/>
              <a:gd name="connsiteX1" fmla="*/ 543199 w 543199"/>
              <a:gd name="connsiteY1" fmla="*/ 0 h 271419"/>
              <a:gd name="connsiteX2" fmla="*/ 543199 w 543199"/>
              <a:gd name="connsiteY2" fmla="*/ 271419 h 271419"/>
              <a:gd name="connsiteX3" fmla="*/ 0 w 543199"/>
              <a:gd name="connsiteY3" fmla="*/ 271419 h 271419"/>
              <a:gd name="connsiteX4" fmla="*/ 0 w 543199"/>
              <a:gd name="connsiteY4" fmla="*/ 0 h 27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199" h="271419">
                <a:moveTo>
                  <a:pt x="0" y="0"/>
                </a:moveTo>
                <a:lnTo>
                  <a:pt x="543199" y="0"/>
                </a:lnTo>
                <a:lnTo>
                  <a:pt x="543199" y="271419"/>
                </a:lnTo>
                <a:lnTo>
                  <a:pt x="0" y="27141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" tIns="5080" rIns="5080" bIns="5080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2400" kern="1200"/>
              <a:t>Plan </a:t>
            </a:r>
            <a:endParaRPr lang="de-AT" sz="2400" kern="1200"/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0AC9DCF8-56EC-A3DF-4318-EA9A038CCC29}"/>
              </a:ext>
            </a:extLst>
          </p:cNvPr>
          <p:cNvSpPr/>
          <p:nvPr/>
        </p:nvSpPr>
        <p:spPr>
          <a:xfrm>
            <a:off x="2644723" y="4051328"/>
            <a:ext cx="1689282" cy="748409"/>
          </a:xfrm>
          <a:custGeom>
            <a:avLst/>
            <a:gdLst>
              <a:gd name="connsiteX0" fmla="*/ 0 w 543199"/>
              <a:gd name="connsiteY0" fmla="*/ 0 h 271419"/>
              <a:gd name="connsiteX1" fmla="*/ 543199 w 543199"/>
              <a:gd name="connsiteY1" fmla="*/ 0 h 271419"/>
              <a:gd name="connsiteX2" fmla="*/ 543199 w 543199"/>
              <a:gd name="connsiteY2" fmla="*/ 271419 h 271419"/>
              <a:gd name="connsiteX3" fmla="*/ 0 w 543199"/>
              <a:gd name="connsiteY3" fmla="*/ 271419 h 271419"/>
              <a:gd name="connsiteX4" fmla="*/ 0 w 543199"/>
              <a:gd name="connsiteY4" fmla="*/ 0 h 27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199" h="271419">
                <a:moveTo>
                  <a:pt x="0" y="0"/>
                </a:moveTo>
                <a:lnTo>
                  <a:pt x="543199" y="0"/>
                </a:lnTo>
                <a:lnTo>
                  <a:pt x="543199" y="271419"/>
                </a:lnTo>
                <a:lnTo>
                  <a:pt x="0" y="27141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" tIns="5080" rIns="5080" bIns="5080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2400" kern="1200"/>
              <a:t>Experiment</a:t>
            </a:r>
            <a:endParaRPr lang="de-AT" sz="2400" kern="1200"/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0EFE9846-CD09-1566-BABD-FFEC1344EC5E}"/>
              </a:ext>
            </a:extLst>
          </p:cNvPr>
          <p:cNvSpPr/>
          <p:nvPr/>
        </p:nvSpPr>
        <p:spPr>
          <a:xfrm>
            <a:off x="4189534" y="3302670"/>
            <a:ext cx="1689282" cy="748409"/>
          </a:xfrm>
          <a:custGeom>
            <a:avLst/>
            <a:gdLst>
              <a:gd name="connsiteX0" fmla="*/ 0 w 543199"/>
              <a:gd name="connsiteY0" fmla="*/ 0 h 271419"/>
              <a:gd name="connsiteX1" fmla="*/ 543199 w 543199"/>
              <a:gd name="connsiteY1" fmla="*/ 0 h 271419"/>
              <a:gd name="connsiteX2" fmla="*/ 543199 w 543199"/>
              <a:gd name="connsiteY2" fmla="*/ 271419 h 271419"/>
              <a:gd name="connsiteX3" fmla="*/ 0 w 543199"/>
              <a:gd name="connsiteY3" fmla="*/ 271419 h 271419"/>
              <a:gd name="connsiteX4" fmla="*/ 0 w 543199"/>
              <a:gd name="connsiteY4" fmla="*/ 0 h 27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199" h="271419">
                <a:moveTo>
                  <a:pt x="0" y="0"/>
                </a:moveTo>
                <a:lnTo>
                  <a:pt x="543199" y="0"/>
                </a:lnTo>
                <a:lnTo>
                  <a:pt x="543199" y="271419"/>
                </a:lnTo>
                <a:lnTo>
                  <a:pt x="0" y="27141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" tIns="5080" rIns="5080" bIns="5080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2400" kern="1200"/>
              <a:t>Implement</a:t>
            </a:r>
            <a:endParaRPr lang="de-AT" sz="2400" kern="1200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6E857AB4-3194-27CB-086B-93027023862A}"/>
              </a:ext>
            </a:extLst>
          </p:cNvPr>
          <p:cNvSpPr/>
          <p:nvPr/>
        </p:nvSpPr>
        <p:spPr>
          <a:xfrm>
            <a:off x="5926836" y="4051328"/>
            <a:ext cx="1497814" cy="748409"/>
          </a:xfrm>
          <a:custGeom>
            <a:avLst/>
            <a:gdLst>
              <a:gd name="connsiteX0" fmla="*/ 0 w 543199"/>
              <a:gd name="connsiteY0" fmla="*/ 0 h 271419"/>
              <a:gd name="connsiteX1" fmla="*/ 543199 w 543199"/>
              <a:gd name="connsiteY1" fmla="*/ 0 h 271419"/>
              <a:gd name="connsiteX2" fmla="*/ 543199 w 543199"/>
              <a:gd name="connsiteY2" fmla="*/ 271419 h 271419"/>
              <a:gd name="connsiteX3" fmla="*/ 0 w 543199"/>
              <a:gd name="connsiteY3" fmla="*/ 271419 h 271419"/>
              <a:gd name="connsiteX4" fmla="*/ 0 w 543199"/>
              <a:gd name="connsiteY4" fmla="*/ 0 h 27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199" h="271419">
                <a:moveTo>
                  <a:pt x="0" y="0"/>
                </a:moveTo>
                <a:lnTo>
                  <a:pt x="543199" y="0"/>
                </a:lnTo>
                <a:lnTo>
                  <a:pt x="543199" y="271419"/>
                </a:lnTo>
                <a:lnTo>
                  <a:pt x="0" y="27141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" tIns="5080" rIns="5080" bIns="5080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2400" kern="1200"/>
              <a:t>Market - </a:t>
            </a:r>
            <a:r>
              <a:rPr lang="de-DE" sz="2400" kern="1200" err="1"/>
              <a:t>test</a:t>
            </a:r>
            <a:endParaRPr lang="de-AT" sz="2400" kern="1200"/>
          </a:p>
        </p:txBody>
      </p:sp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3C76ECA5-8404-7A54-702C-DB782C936A2A}"/>
              </a:ext>
            </a:extLst>
          </p:cNvPr>
          <p:cNvSpPr/>
          <p:nvPr/>
        </p:nvSpPr>
        <p:spPr>
          <a:xfrm>
            <a:off x="7302011" y="3302670"/>
            <a:ext cx="1666428" cy="748409"/>
          </a:xfrm>
          <a:custGeom>
            <a:avLst/>
            <a:gdLst>
              <a:gd name="connsiteX0" fmla="*/ 0 w 543199"/>
              <a:gd name="connsiteY0" fmla="*/ 0 h 271419"/>
              <a:gd name="connsiteX1" fmla="*/ 543199 w 543199"/>
              <a:gd name="connsiteY1" fmla="*/ 0 h 271419"/>
              <a:gd name="connsiteX2" fmla="*/ 543199 w 543199"/>
              <a:gd name="connsiteY2" fmla="*/ 271419 h 271419"/>
              <a:gd name="connsiteX3" fmla="*/ 0 w 543199"/>
              <a:gd name="connsiteY3" fmla="*/ 271419 h 271419"/>
              <a:gd name="connsiteX4" fmla="*/ 0 w 543199"/>
              <a:gd name="connsiteY4" fmla="*/ 0 h 27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199" h="271419">
                <a:moveTo>
                  <a:pt x="0" y="0"/>
                </a:moveTo>
                <a:lnTo>
                  <a:pt x="543199" y="0"/>
                </a:lnTo>
                <a:lnTo>
                  <a:pt x="543199" y="271419"/>
                </a:lnTo>
                <a:lnTo>
                  <a:pt x="0" y="27141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" tIns="5080" rIns="5080" bIns="5080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2400" kern="1200" err="1"/>
              <a:t>Evaluate</a:t>
            </a:r>
            <a:endParaRPr lang="de-AT" sz="2400" kern="1200"/>
          </a:p>
        </p:txBody>
      </p:sp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07DFA318-78BE-0E3B-676C-B605D7E9EAB3}"/>
              </a:ext>
            </a:extLst>
          </p:cNvPr>
          <p:cNvSpPr/>
          <p:nvPr/>
        </p:nvSpPr>
        <p:spPr>
          <a:xfrm>
            <a:off x="9016457" y="4051328"/>
            <a:ext cx="1497814" cy="748409"/>
          </a:xfrm>
          <a:custGeom>
            <a:avLst/>
            <a:gdLst>
              <a:gd name="connsiteX0" fmla="*/ 0 w 543199"/>
              <a:gd name="connsiteY0" fmla="*/ 0 h 271419"/>
              <a:gd name="connsiteX1" fmla="*/ 543199 w 543199"/>
              <a:gd name="connsiteY1" fmla="*/ 0 h 271419"/>
              <a:gd name="connsiteX2" fmla="*/ 543199 w 543199"/>
              <a:gd name="connsiteY2" fmla="*/ 271419 h 271419"/>
              <a:gd name="connsiteX3" fmla="*/ 0 w 543199"/>
              <a:gd name="connsiteY3" fmla="*/ 271419 h 271419"/>
              <a:gd name="connsiteX4" fmla="*/ 0 w 543199"/>
              <a:gd name="connsiteY4" fmla="*/ 0 h 27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199" h="271419">
                <a:moveTo>
                  <a:pt x="0" y="0"/>
                </a:moveTo>
                <a:lnTo>
                  <a:pt x="543199" y="0"/>
                </a:lnTo>
                <a:lnTo>
                  <a:pt x="543199" y="271419"/>
                </a:lnTo>
                <a:lnTo>
                  <a:pt x="0" y="27141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" tIns="5080" rIns="5080" bIns="5080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2400" kern="1200" err="1"/>
              <a:t>Integrate</a:t>
            </a:r>
            <a:r>
              <a:rPr lang="de-DE" sz="2400" kern="1200"/>
              <a:t> </a:t>
            </a:r>
            <a:r>
              <a:rPr lang="de-DE" sz="2400" kern="1200" err="1"/>
              <a:t>results</a:t>
            </a:r>
            <a:endParaRPr lang="de-AT" sz="2400" kern="1200"/>
          </a:p>
        </p:txBody>
      </p:sp>
      <p:sp>
        <p:nvSpPr>
          <p:cNvPr id="32" name="TextBox 22">
            <a:extLst>
              <a:ext uri="{FF2B5EF4-FFF2-40B4-BE49-F238E27FC236}">
                <a16:creationId xmlns:a16="http://schemas.microsoft.com/office/drawing/2014/main" id="{EEB2F21C-9675-934B-B195-B3D67535242C}"/>
              </a:ext>
            </a:extLst>
          </p:cNvPr>
          <p:cNvSpPr txBox="1"/>
          <p:nvPr/>
        </p:nvSpPr>
        <p:spPr>
          <a:xfrm>
            <a:off x="3667289" y="1527396"/>
            <a:ext cx="2917069" cy="919401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/>
              <a:t>Launch as a ‘minimum viable product’ with just enough features to satisfy</a:t>
            </a:r>
            <a:endParaRPr lang="en-US" sz="1200"/>
          </a:p>
        </p:txBody>
      </p: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2C01C445-876A-B4F5-2FA4-67FA9081D15F}"/>
              </a:ext>
            </a:extLst>
          </p:cNvPr>
          <p:cNvCxnSpPr>
            <a:cxnSpLocks/>
          </p:cNvCxnSpPr>
          <p:nvPr/>
        </p:nvCxnSpPr>
        <p:spPr>
          <a:xfrm>
            <a:off x="10883338" y="4368010"/>
            <a:ext cx="34018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r Verbinder 50">
            <a:extLst>
              <a:ext uri="{FF2B5EF4-FFF2-40B4-BE49-F238E27FC236}">
                <a16:creationId xmlns:a16="http://schemas.microsoft.com/office/drawing/2014/main" id="{1C459F1C-614B-735F-1E6A-9CB2D8F7B8FE}"/>
              </a:ext>
            </a:extLst>
          </p:cNvPr>
          <p:cNvCxnSpPr>
            <a:cxnSpLocks/>
          </p:cNvCxnSpPr>
          <p:nvPr/>
        </p:nvCxnSpPr>
        <p:spPr>
          <a:xfrm>
            <a:off x="11204471" y="4368010"/>
            <a:ext cx="0" cy="145512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2F3363DB-725C-EFA4-C9BF-850570417C51}"/>
              </a:ext>
            </a:extLst>
          </p:cNvPr>
          <p:cNvCxnSpPr>
            <a:cxnSpLocks/>
          </p:cNvCxnSpPr>
          <p:nvPr/>
        </p:nvCxnSpPr>
        <p:spPr>
          <a:xfrm flipH="1">
            <a:off x="1820008" y="5805553"/>
            <a:ext cx="939897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9F1284C2-F18F-62CB-5F1B-FC7DF00C09C0}"/>
              </a:ext>
            </a:extLst>
          </p:cNvPr>
          <p:cNvCxnSpPr>
            <a:cxnSpLocks/>
          </p:cNvCxnSpPr>
          <p:nvPr/>
        </p:nvCxnSpPr>
        <p:spPr>
          <a:xfrm flipV="1">
            <a:off x="1828800" y="4834003"/>
            <a:ext cx="0" cy="9891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29">
            <a:extLst>
              <a:ext uri="{FF2B5EF4-FFF2-40B4-BE49-F238E27FC236}">
                <a16:creationId xmlns:a16="http://schemas.microsoft.com/office/drawing/2014/main" id="{310FDAA0-53B3-C39D-51C6-DCE0AA88D305}"/>
              </a:ext>
            </a:extLst>
          </p:cNvPr>
          <p:cNvSpPr txBox="1"/>
          <p:nvPr/>
        </p:nvSpPr>
        <p:spPr>
          <a:xfrm>
            <a:off x="4934023" y="5827592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/>
              <a:t>Restart cycle</a:t>
            </a:r>
            <a:endParaRPr lang="en-US" sz="1600"/>
          </a:p>
        </p:txBody>
      </p: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4839DE22-0A2B-258F-D3B9-3737121A588B}"/>
              </a:ext>
            </a:extLst>
          </p:cNvPr>
          <p:cNvCxnSpPr>
            <a:cxnSpLocks/>
          </p:cNvCxnSpPr>
          <p:nvPr/>
        </p:nvCxnSpPr>
        <p:spPr>
          <a:xfrm flipV="1">
            <a:off x="4179276" y="2490853"/>
            <a:ext cx="0" cy="108372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22">
            <a:extLst>
              <a:ext uri="{FF2B5EF4-FFF2-40B4-BE49-F238E27FC236}">
                <a16:creationId xmlns:a16="http://schemas.microsoft.com/office/drawing/2014/main" id="{E2BBB824-EE39-F413-9756-5EA94078E6CD}"/>
              </a:ext>
            </a:extLst>
          </p:cNvPr>
          <p:cNvSpPr txBox="1"/>
          <p:nvPr/>
        </p:nvSpPr>
        <p:spPr>
          <a:xfrm>
            <a:off x="7966269" y="5913786"/>
            <a:ext cx="2917069" cy="64698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/>
              <a:t>Use customer feedback to validate learning</a:t>
            </a:r>
          </a:p>
        </p:txBody>
      </p:sp>
    </p:spTree>
    <p:extLst>
      <p:ext uri="{BB962C8B-B14F-4D97-AF65-F5344CB8AC3E}">
        <p14:creationId xmlns:p14="http://schemas.microsoft.com/office/powerpoint/2010/main" val="56509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16" grpId="0"/>
      <p:bldP spid="32" grpId="0" animBg="1"/>
      <p:bldP spid="67" grpId="0"/>
      <p:bldP spid="7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698A970-2414-BA74-0829-93015CA2F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Zeichnung, Handschrift, Entwurf, Kunst enthält.&#10;&#10;Automatisch generierte Beschreibung">
            <a:extLst>
              <a:ext uri="{FF2B5EF4-FFF2-40B4-BE49-F238E27FC236}">
                <a16:creationId xmlns:a16="http://schemas.microsoft.com/office/drawing/2014/main" id="{0DF78A0B-9632-FE20-94E0-DEE0FC06390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5AD4A6F-F065-D692-B239-3DF28ABED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043" y="46824"/>
            <a:ext cx="8008336" cy="1325563"/>
          </a:xfrm>
        </p:spPr>
        <p:txBody>
          <a:bodyPr>
            <a:normAutofit/>
          </a:bodyPr>
          <a:lstStyle/>
          <a:p>
            <a:r>
              <a:rPr lang="en-GB" sz="3600"/>
              <a:t>Design thinking</a:t>
            </a:r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E3D705CB-5EA9-3BD4-5E1D-3B518479741E}"/>
              </a:ext>
            </a:extLst>
          </p:cNvPr>
          <p:cNvSpPr/>
          <p:nvPr/>
        </p:nvSpPr>
        <p:spPr>
          <a:xfrm>
            <a:off x="1367928" y="1326975"/>
            <a:ext cx="1656036" cy="432000"/>
          </a:xfrm>
          <a:custGeom>
            <a:avLst/>
            <a:gdLst>
              <a:gd name="connsiteX0" fmla="*/ 0 w 1504436"/>
              <a:gd name="connsiteY0" fmla="*/ 0 h 432000"/>
              <a:gd name="connsiteX1" fmla="*/ 1504436 w 1504436"/>
              <a:gd name="connsiteY1" fmla="*/ 0 h 432000"/>
              <a:gd name="connsiteX2" fmla="*/ 1504436 w 1504436"/>
              <a:gd name="connsiteY2" fmla="*/ 432000 h 432000"/>
              <a:gd name="connsiteX3" fmla="*/ 0 w 1504436"/>
              <a:gd name="connsiteY3" fmla="*/ 432000 h 432000"/>
              <a:gd name="connsiteX4" fmla="*/ 0 w 1504436"/>
              <a:gd name="connsiteY4" fmla="*/ 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436" h="432000">
                <a:moveTo>
                  <a:pt x="0" y="0"/>
                </a:moveTo>
                <a:lnTo>
                  <a:pt x="1504436" y="0"/>
                </a:lnTo>
                <a:lnTo>
                  <a:pt x="1504436" y="432000"/>
                </a:lnTo>
                <a:lnTo>
                  <a:pt x="0" y="432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60960" rIns="106680" bIns="60960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+mj-lt"/>
              <a:buNone/>
            </a:pPr>
            <a:r>
              <a:rPr lang="en-GB" sz="1500" kern="1200"/>
              <a:t>Define</a:t>
            </a:r>
            <a:endParaRPr lang="de-AT" sz="1500" kern="1200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A84AB4AC-5047-E599-DB5E-2AC1FA8AF4FF}"/>
              </a:ext>
            </a:extLst>
          </p:cNvPr>
          <p:cNvSpPr/>
          <p:nvPr/>
        </p:nvSpPr>
        <p:spPr>
          <a:xfrm>
            <a:off x="1313946" y="2346534"/>
            <a:ext cx="1764000" cy="176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1" algn="ctr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400" kern="1200">
                <a:solidFill>
                  <a:schemeClr val="bg2"/>
                </a:solidFill>
              </a:rPr>
              <a:t>Identify the real problem to solve &amp; define design brief unconstrained by existing solutions</a:t>
            </a:r>
            <a:endParaRPr lang="de-AT" sz="1400" kern="1200">
              <a:solidFill>
                <a:schemeClr val="bg2"/>
              </a:solidFill>
            </a:endParaRP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84E72CE6-AEB8-7C97-6CF9-919388C2F2E2}"/>
              </a:ext>
            </a:extLst>
          </p:cNvPr>
          <p:cNvSpPr/>
          <p:nvPr/>
        </p:nvSpPr>
        <p:spPr>
          <a:xfrm>
            <a:off x="2946490" y="4610276"/>
            <a:ext cx="1656036" cy="432000"/>
          </a:xfrm>
          <a:custGeom>
            <a:avLst/>
            <a:gdLst>
              <a:gd name="connsiteX0" fmla="*/ 0 w 1504436"/>
              <a:gd name="connsiteY0" fmla="*/ 0 h 432000"/>
              <a:gd name="connsiteX1" fmla="*/ 1504436 w 1504436"/>
              <a:gd name="connsiteY1" fmla="*/ 0 h 432000"/>
              <a:gd name="connsiteX2" fmla="*/ 1504436 w 1504436"/>
              <a:gd name="connsiteY2" fmla="*/ 432000 h 432000"/>
              <a:gd name="connsiteX3" fmla="*/ 0 w 1504436"/>
              <a:gd name="connsiteY3" fmla="*/ 432000 h 432000"/>
              <a:gd name="connsiteX4" fmla="*/ 0 w 1504436"/>
              <a:gd name="connsiteY4" fmla="*/ 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436" h="432000">
                <a:moveTo>
                  <a:pt x="0" y="0"/>
                </a:moveTo>
                <a:lnTo>
                  <a:pt x="1504436" y="0"/>
                </a:lnTo>
                <a:lnTo>
                  <a:pt x="1504436" y="432000"/>
                </a:lnTo>
                <a:lnTo>
                  <a:pt x="0" y="432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60960" rIns="106680" bIns="60960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500" kern="1200"/>
              <a:t>Research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06A11CE8-2742-F366-FB57-1CD1199CF128}"/>
              </a:ext>
            </a:extLst>
          </p:cNvPr>
          <p:cNvSpPr/>
          <p:nvPr/>
        </p:nvSpPr>
        <p:spPr>
          <a:xfrm>
            <a:off x="2892508" y="2346534"/>
            <a:ext cx="1764000" cy="176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1" algn="ctr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400" kern="1200">
                <a:solidFill>
                  <a:schemeClr val="bg2"/>
                </a:solidFill>
              </a:rPr>
              <a:t>Observe how people deal with problem &amp; how similar problems in different contexts are handled</a:t>
            </a:r>
          </a:p>
        </p:txBody>
      </p:sp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98234549-6875-7EF2-EC14-DA4F8C7E0978}"/>
              </a:ext>
            </a:extLst>
          </p:cNvPr>
          <p:cNvSpPr/>
          <p:nvPr/>
        </p:nvSpPr>
        <p:spPr>
          <a:xfrm>
            <a:off x="4533923" y="1326975"/>
            <a:ext cx="1656036" cy="432000"/>
          </a:xfrm>
          <a:custGeom>
            <a:avLst/>
            <a:gdLst>
              <a:gd name="connsiteX0" fmla="*/ 0 w 1504436"/>
              <a:gd name="connsiteY0" fmla="*/ 0 h 432000"/>
              <a:gd name="connsiteX1" fmla="*/ 1504436 w 1504436"/>
              <a:gd name="connsiteY1" fmla="*/ 0 h 432000"/>
              <a:gd name="connsiteX2" fmla="*/ 1504436 w 1504436"/>
              <a:gd name="connsiteY2" fmla="*/ 432000 h 432000"/>
              <a:gd name="connsiteX3" fmla="*/ 0 w 1504436"/>
              <a:gd name="connsiteY3" fmla="*/ 432000 h 432000"/>
              <a:gd name="connsiteX4" fmla="*/ 0 w 1504436"/>
              <a:gd name="connsiteY4" fmla="*/ 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436" h="432000">
                <a:moveTo>
                  <a:pt x="0" y="0"/>
                </a:moveTo>
                <a:lnTo>
                  <a:pt x="1504436" y="0"/>
                </a:lnTo>
                <a:lnTo>
                  <a:pt x="1504436" y="432000"/>
                </a:lnTo>
                <a:lnTo>
                  <a:pt x="0" y="432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60960" rIns="106680" bIns="60960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500" kern="1200"/>
              <a:t>Ideate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F05A8097-1628-0872-4353-70DD965F0A36}"/>
              </a:ext>
            </a:extLst>
          </p:cNvPr>
          <p:cNvSpPr/>
          <p:nvPr/>
        </p:nvSpPr>
        <p:spPr>
          <a:xfrm>
            <a:off x="4479941" y="2346534"/>
            <a:ext cx="1764000" cy="176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1" algn="ctr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400" kern="1200">
                <a:solidFill>
                  <a:schemeClr val="bg2"/>
                </a:solidFill>
              </a:rPr>
              <a:t>Look at problem from different perspectives &amp; come up with as many options as possible.</a:t>
            </a:r>
          </a:p>
        </p:txBody>
      </p:sp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7426C30A-B08C-4709-17D8-D3C3A9B28E2C}"/>
              </a:ext>
            </a:extLst>
          </p:cNvPr>
          <p:cNvSpPr/>
          <p:nvPr/>
        </p:nvSpPr>
        <p:spPr>
          <a:xfrm>
            <a:off x="6112485" y="4610276"/>
            <a:ext cx="1656036" cy="432000"/>
          </a:xfrm>
          <a:custGeom>
            <a:avLst/>
            <a:gdLst>
              <a:gd name="connsiteX0" fmla="*/ 0 w 1504436"/>
              <a:gd name="connsiteY0" fmla="*/ 0 h 432000"/>
              <a:gd name="connsiteX1" fmla="*/ 1504436 w 1504436"/>
              <a:gd name="connsiteY1" fmla="*/ 0 h 432000"/>
              <a:gd name="connsiteX2" fmla="*/ 1504436 w 1504436"/>
              <a:gd name="connsiteY2" fmla="*/ 432000 h 432000"/>
              <a:gd name="connsiteX3" fmla="*/ 0 w 1504436"/>
              <a:gd name="connsiteY3" fmla="*/ 432000 h 432000"/>
              <a:gd name="connsiteX4" fmla="*/ 0 w 1504436"/>
              <a:gd name="connsiteY4" fmla="*/ 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436" h="432000">
                <a:moveTo>
                  <a:pt x="0" y="0"/>
                </a:moveTo>
                <a:lnTo>
                  <a:pt x="1504436" y="0"/>
                </a:lnTo>
                <a:lnTo>
                  <a:pt x="1504436" y="432000"/>
                </a:lnTo>
                <a:lnTo>
                  <a:pt x="0" y="432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60960" rIns="106680" bIns="60960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500" kern="1200"/>
              <a:t>Prototype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3E1F50BD-6725-6EE9-6B15-D384A51A985E}"/>
              </a:ext>
            </a:extLst>
          </p:cNvPr>
          <p:cNvSpPr/>
          <p:nvPr/>
        </p:nvSpPr>
        <p:spPr>
          <a:xfrm>
            <a:off x="6058503" y="2328948"/>
            <a:ext cx="1764000" cy="176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1" algn="ctr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400" kern="1200">
                <a:solidFill>
                  <a:schemeClr val="bg2"/>
                </a:solidFill>
              </a:rPr>
              <a:t>Experiment with prototype solutions to see which work</a:t>
            </a: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9FF49996-C95D-7829-4A04-62F37B852729}"/>
              </a:ext>
            </a:extLst>
          </p:cNvPr>
          <p:cNvSpPr/>
          <p:nvPr/>
        </p:nvSpPr>
        <p:spPr>
          <a:xfrm>
            <a:off x="7695466" y="1326975"/>
            <a:ext cx="1656036" cy="432000"/>
          </a:xfrm>
          <a:custGeom>
            <a:avLst/>
            <a:gdLst>
              <a:gd name="connsiteX0" fmla="*/ 0 w 1504436"/>
              <a:gd name="connsiteY0" fmla="*/ 0 h 432000"/>
              <a:gd name="connsiteX1" fmla="*/ 1504436 w 1504436"/>
              <a:gd name="connsiteY1" fmla="*/ 0 h 432000"/>
              <a:gd name="connsiteX2" fmla="*/ 1504436 w 1504436"/>
              <a:gd name="connsiteY2" fmla="*/ 432000 h 432000"/>
              <a:gd name="connsiteX3" fmla="*/ 0 w 1504436"/>
              <a:gd name="connsiteY3" fmla="*/ 432000 h 432000"/>
              <a:gd name="connsiteX4" fmla="*/ 0 w 1504436"/>
              <a:gd name="connsiteY4" fmla="*/ 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436" h="432000">
                <a:moveTo>
                  <a:pt x="0" y="0"/>
                </a:moveTo>
                <a:lnTo>
                  <a:pt x="1504436" y="0"/>
                </a:lnTo>
                <a:lnTo>
                  <a:pt x="1504436" y="432000"/>
                </a:lnTo>
                <a:lnTo>
                  <a:pt x="0" y="432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60960" rIns="106680" bIns="60960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500" kern="1200"/>
              <a:t>Choose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3AD360CE-0A8F-4BAE-A78D-11613BDE17FF}"/>
              </a:ext>
            </a:extLst>
          </p:cNvPr>
          <p:cNvSpPr/>
          <p:nvPr/>
        </p:nvSpPr>
        <p:spPr>
          <a:xfrm>
            <a:off x="7637065" y="2311362"/>
            <a:ext cx="1764000" cy="176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1" algn="ctr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400" kern="1200">
                <a:solidFill>
                  <a:schemeClr val="bg2"/>
                </a:solidFill>
              </a:rPr>
              <a:t>This is a process of synthesis which helps select the one(s) that work best</a:t>
            </a:r>
          </a:p>
        </p:txBody>
      </p:sp>
      <p:sp>
        <p:nvSpPr>
          <p:cNvPr id="20" name="Freihandform: Form 19">
            <a:extLst>
              <a:ext uri="{FF2B5EF4-FFF2-40B4-BE49-F238E27FC236}">
                <a16:creationId xmlns:a16="http://schemas.microsoft.com/office/drawing/2014/main" id="{4ACC98FA-D476-61AE-B34F-C82887D48117}"/>
              </a:ext>
            </a:extLst>
          </p:cNvPr>
          <p:cNvSpPr/>
          <p:nvPr/>
        </p:nvSpPr>
        <p:spPr>
          <a:xfrm>
            <a:off x="9276522" y="4679883"/>
            <a:ext cx="1656036" cy="432000"/>
          </a:xfrm>
          <a:custGeom>
            <a:avLst/>
            <a:gdLst>
              <a:gd name="connsiteX0" fmla="*/ 0 w 1504436"/>
              <a:gd name="connsiteY0" fmla="*/ 0 h 432000"/>
              <a:gd name="connsiteX1" fmla="*/ 1504436 w 1504436"/>
              <a:gd name="connsiteY1" fmla="*/ 0 h 432000"/>
              <a:gd name="connsiteX2" fmla="*/ 1504436 w 1504436"/>
              <a:gd name="connsiteY2" fmla="*/ 432000 h 432000"/>
              <a:gd name="connsiteX3" fmla="*/ 0 w 1504436"/>
              <a:gd name="connsiteY3" fmla="*/ 432000 h 432000"/>
              <a:gd name="connsiteX4" fmla="*/ 0 w 1504436"/>
              <a:gd name="connsiteY4" fmla="*/ 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436" h="432000">
                <a:moveTo>
                  <a:pt x="0" y="0"/>
                </a:moveTo>
                <a:lnTo>
                  <a:pt x="1504436" y="0"/>
                </a:lnTo>
                <a:lnTo>
                  <a:pt x="1504436" y="432000"/>
                </a:lnTo>
                <a:lnTo>
                  <a:pt x="0" y="432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60960" rIns="106680" bIns="60960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500" kern="1200"/>
              <a:t>Implement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120AC339-7512-B5D3-D303-D4E9D25447BC}"/>
              </a:ext>
            </a:extLst>
          </p:cNvPr>
          <p:cNvSpPr/>
          <p:nvPr/>
        </p:nvSpPr>
        <p:spPr>
          <a:xfrm>
            <a:off x="9199298" y="2320155"/>
            <a:ext cx="1764000" cy="176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1" algn="ctr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400" kern="1200">
                <a:solidFill>
                  <a:schemeClr val="bg2"/>
                </a:solidFill>
              </a:rPr>
              <a:t>Try out solution(s) - tested &amp; refine prototypes </a:t>
            </a:r>
          </a:p>
        </p:txBody>
      </p:sp>
    </p:spTree>
    <p:extLst>
      <p:ext uri="{BB962C8B-B14F-4D97-AF65-F5344CB8AC3E}">
        <p14:creationId xmlns:p14="http://schemas.microsoft.com/office/powerpoint/2010/main" val="1486456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C41960-8711-BAE2-D0BB-CACC9668E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hteck: abgerundete Ecken 52">
            <a:extLst>
              <a:ext uri="{FF2B5EF4-FFF2-40B4-BE49-F238E27FC236}">
                <a16:creationId xmlns:a16="http://schemas.microsoft.com/office/drawing/2014/main" id="{7BA66D37-4828-E8A6-5E29-86FC9E9F3BD3}"/>
              </a:ext>
            </a:extLst>
          </p:cNvPr>
          <p:cNvSpPr/>
          <p:nvPr/>
        </p:nvSpPr>
        <p:spPr>
          <a:xfrm>
            <a:off x="1334335" y="3442232"/>
            <a:ext cx="4477748" cy="1541855"/>
          </a:xfrm>
          <a:prstGeom prst="roundRect">
            <a:avLst>
              <a:gd name="adj" fmla="val 6150"/>
            </a:avLst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i="0" u="none" strike="noStrike" baseline="0">
                <a:solidFill>
                  <a:schemeClr val="bg2"/>
                </a:solidFill>
              </a:rPr>
              <a:t>Operations plan</a:t>
            </a:r>
            <a:endParaRPr lang="en-GB">
              <a:solidFill>
                <a:schemeClr val="bg2"/>
              </a:solidFill>
            </a:endParaRPr>
          </a:p>
        </p:txBody>
      </p:sp>
      <p:cxnSp>
        <p:nvCxnSpPr>
          <p:cNvPr id="13" name="Straight Arrow Connector 10">
            <a:extLst>
              <a:ext uri="{FF2B5EF4-FFF2-40B4-BE49-F238E27FC236}">
                <a16:creationId xmlns:a16="http://schemas.microsoft.com/office/drawing/2014/main" id="{EECC7B1B-9DA2-288C-7530-F7711B62F193}"/>
              </a:ext>
            </a:extLst>
          </p:cNvPr>
          <p:cNvCxnSpPr>
            <a:cxnSpLocks/>
          </p:cNvCxnSpPr>
          <p:nvPr/>
        </p:nvCxnSpPr>
        <p:spPr>
          <a:xfrm>
            <a:off x="1603804" y="3248445"/>
            <a:ext cx="0" cy="1937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6">
            <a:extLst>
              <a:ext uri="{FF2B5EF4-FFF2-40B4-BE49-F238E27FC236}">
                <a16:creationId xmlns:a16="http://schemas.microsoft.com/office/drawing/2014/main" id="{4CCEE939-F975-0F68-3C83-F867BBEDAB70}"/>
              </a:ext>
            </a:extLst>
          </p:cNvPr>
          <p:cNvCxnSpPr>
            <a:cxnSpLocks/>
            <a:stCxn id="3" idx="1"/>
          </p:cNvCxnSpPr>
          <p:nvPr/>
        </p:nvCxnSpPr>
        <p:spPr>
          <a:xfrm rot="10800000" flipV="1">
            <a:off x="1676595" y="822903"/>
            <a:ext cx="534508" cy="754065"/>
          </a:xfrm>
          <a:prstGeom prst="curvedConnector2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22">
            <a:extLst>
              <a:ext uri="{FF2B5EF4-FFF2-40B4-BE49-F238E27FC236}">
                <a16:creationId xmlns:a16="http://schemas.microsoft.com/office/drawing/2014/main" id="{61E2EED6-BF32-2690-A36F-13EC5E59DFE8}"/>
              </a:ext>
            </a:extLst>
          </p:cNvPr>
          <p:cNvCxnSpPr/>
          <p:nvPr/>
        </p:nvCxnSpPr>
        <p:spPr>
          <a:xfrm rot="5400000">
            <a:off x="8388948" y="4628186"/>
            <a:ext cx="1541854" cy="504057"/>
          </a:xfrm>
          <a:prstGeom prst="curvedConnector2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7087A91B-8CB9-A6E4-CE7B-89CA63AF985C}"/>
              </a:ext>
            </a:extLst>
          </p:cNvPr>
          <p:cNvSpPr/>
          <p:nvPr/>
        </p:nvSpPr>
        <p:spPr>
          <a:xfrm>
            <a:off x="2211103" y="169349"/>
            <a:ext cx="6696743" cy="1307109"/>
          </a:xfrm>
          <a:prstGeom prst="roundRect">
            <a:avLst>
              <a:gd name="adj" fmla="val 6673"/>
            </a:avLst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i="0" u="none" strike="noStrike" baseline="0">
                <a:solidFill>
                  <a:schemeClr val="bg2"/>
                </a:solidFill>
              </a:rPr>
              <a:t>Market segments and value propositions</a:t>
            </a:r>
            <a:endParaRPr lang="en-GB">
              <a:solidFill>
                <a:schemeClr val="bg2"/>
              </a:solidFill>
            </a:endParaRPr>
          </a:p>
        </p:txBody>
      </p:sp>
      <p:sp>
        <p:nvSpPr>
          <p:cNvPr id="48" name="Title 2">
            <a:extLst>
              <a:ext uri="{FF2B5EF4-FFF2-40B4-BE49-F238E27FC236}">
                <a16:creationId xmlns:a16="http://schemas.microsoft.com/office/drawing/2014/main" id="{963B9C1E-C278-F6A0-46B0-2F550BAB1663}"/>
              </a:ext>
            </a:extLst>
          </p:cNvPr>
          <p:cNvSpPr txBox="1">
            <a:spLocks/>
          </p:cNvSpPr>
          <p:nvPr/>
        </p:nvSpPr>
        <p:spPr>
          <a:xfrm rot="16200000">
            <a:off x="-2606863" y="3048142"/>
            <a:ext cx="6858002" cy="76171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2000" b="0">
                <a:solidFill>
                  <a:schemeClr val="tx1"/>
                </a:solidFill>
                <a:effectLst/>
                <a:latin typeface="+mj-lt"/>
              </a:rPr>
              <a:t>New Venture Creation Framework</a:t>
            </a:r>
          </a:p>
        </p:txBody>
      </p:sp>
      <p:pic>
        <p:nvPicPr>
          <p:cNvPr id="52" name="Picture 4">
            <a:extLst>
              <a:ext uri="{FF2B5EF4-FFF2-40B4-BE49-F238E27FC236}">
                <a16:creationId xmlns:a16="http://schemas.microsoft.com/office/drawing/2014/main" id="{0FC31318-DD95-6624-560D-E29920A74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7615" y="6020868"/>
            <a:ext cx="461965" cy="636201"/>
          </a:xfrm>
          <a:prstGeom prst="rect">
            <a:avLst/>
          </a:prstGeom>
        </p:spPr>
      </p:pic>
      <p:cxnSp>
        <p:nvCxnSpPr>
          <p:cNvPr id="2" name="Straight Arrow Connector 8">
            <a:extLst>
              <a:ext uri="{FF2B5EF4-FFF2-40B4-BE49-F238E27FC236}">
                <a16:creationId xmlns:a16="http://schemas.microsoft.com/office/drawing/2014/main" id="{4BFEC1B4-22E3-8E3D-39D8-4E2DAE8F2B95}"/>
              </a:ext>
            </a:extLst>
          </p:cNvPr>
          <p:cNvCxnSpPr>
            <a:cxnSpLocks/>
          </p:cNvCxnSpPr>
          <p:nvPr/>
        </p:nvCxnSpPr>
        <p:spPr>
          <a:xfrm flipH="1">
            <a:off x="5918549" y="2963272"/>
            <a:ext cx="888651" cy="0"/>
          </a:xfrm>
          <a:prstGeom prst="straightConnector1">
            <a:avLst/>
          </a:prstGeom>
          <a:ln w="19050">
            <a:solidFill>
              <a:schemeClr val="accent4"/>
            </a:solidFill>
            <a:headEnd type="arrow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05ED8111-FB31-D115-AFF4-90E0234E0788}"/>
              </a:ext>
            </a:extLst>
          </p:cNvPr>
          <p:cNvGrpSpPr/>
          <p:nvPr/>
        </p:nvGrpSpPr>
        <p:grpSpPr>
          <a:xfrm>
            <a:off x="1342480" y="1583940"/>
            <a:ext cx="4469603" cy="1664505"/>
            <a:chOff x="5445478" y="1544378"/>
            <a:chExt cx="7133814" cy="1792468"/>
          </a:xfrm>
          <a:solidFill>
            <a:schemeClr val="bg2"/>
          </a:solidFill>
        </p:grpSpPr>
        <p:cxnSp>
          <p:nvCxnSpPr>
            <p:cNvPr id="11" name="Straight Arrow Connector 8">
              <a:extLst>
                <a:ext uri="{FF2B5EF4-FFF2-40B4-BE49-F238E27FC236}">
                  <a16:creationId xmlns:a16="http://schemas.microsoft.com/office/drawing/2014/main" id="{9A6C3376-8F7B-1BCF-604B-164EBD347C82}"/>
                </a:ext>
              </a:extLst>
            </p:cNvPr>
            <p:cNvCxnSpPr/>
            <p:nvPr/>
          </p:nvCxnSpPr>
          <p:spPr>
            <a:xfrm>
              <a:off x="6315557" y="2780928"/>
              <a:ext cx="670206" cy="0"/>
            </a:xfrm>
            <a:prstGeom prst="straightConnector1">
              <a:avLst/>
            </a:prstGeom>
            <a:grpFill/>
            <a:ln w="19050"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5">
              <a:extLst>
                <a:ext uri="{FF2B5EF4-FFF2-40B4-BE49-F238E27FC236}">
                  <a16:creationId xmlns:a16="http://schemas.microsoft.com/office/drawing/2014/main" id="{8F197D70-DF20-5210-EB3D-66E76E1A5C4F}"/>
                </a:ext>
              </a:extLst>
            </p:cNvPr>
            <p:cNvSpPr txBox="1"/>
            <p:nvPr/>
          </p:nvSpPr>
          <p:spPr>
            <a:xfrm>
              <a:off x="7251662" y="2636912"/>
              <a:ext cx="2304256" cy="3693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0" u="none" strike="noStrike" baseline="0"/>
                <a:t>Resources</a:t>
              </a:r>
              <a:endParaRPr lang="en-GB"/>
            </a:p>
          </p:txBody>
        </p:sp>
        <p:sp>
          <p:nvSpPr>
            <p:cNvPr id="4" name="Rechteck: abgerundete Ecken 3">
              <a:extLst>
                <a:ext uri="{FF2B5EF4-FFF2-40B4-BE49-F238E27FC236}">
                  <a16:creationId xmlns:a16="http://schemas.microsoft.com/office/drawing/2014/main" id="{46678F30-7966-9A1C-0F0E-F9CF7AF287DD}"/>
                </a:ext>
              </a:extLst>
            </p:cNvPr>
            <p:cNvSpPr/>
            <p:nvPr/>
          </p:nvSpPr>
          <p:spPr>
            <a:xfrm>
              <a:off x="5445478" y="1544378"/>
              <a:ext cx="7133814" cy="1792468"/>
            </a:xfrm>
            <a:prstGeom prst="roundRect">
              <a:avLst>
                <a:gd name="adj" fmla="val 454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i="0" u="none" strike="noStrike" baseline="0">
                  <a:solidFill>
                    <a:schemeClr val="bg2"/>
                  </a:solidFill>
                </a:rPr>
                <a:t>Marketing plan</a:t>
              </a:r>
              <a:endParaRPr lang="en-GB">
                <a:solidFill>
                  <a:schemeClr val="bg2"/>
                </a:solidFill>
              </a:endParaRPr>
            </a:p>
          </p:txBody>
        </p: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10B32C65-9C1C-BFF7-D3F4-32108AFAC5F3}"/>
                </a:ext>
              </a:extLst>
            </p:cNvPr>
            <p:cNvSpPr/>
            <p:nvPr/>
          </p:nvSpPr>
          <p:spPr>
            <a:xfrm>
              <a:off x="5528744" y="1990397"/>
              <a:ext cx="6950865" cy="907351"/>
            </a:xfrm>
            <a:prstGeom prst="roundRect">
              <a:avLst>
                <a:gd name="adj" fmla="val 8990"/>
              </a:avLst>
            </a:prstGeom>
            <a:solidFill>
              <a:schemeClr val="bg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Marketing mix</a:t>
              </a:r>
            </a:p>
            <a:p>
              <a:pPr algn="ctr"/>
              <a:endParaRPr lang="de-DE" sz="1600">
                <a:solidFill>
                  <a:schemeClr val="tx1"/>
                </a:solidFill>
              </a:endParaRP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Communications</a:t>
              </a:r>
              <a:endParaRPr lang="de-AT" sz="1600">
                <a:solidFill>
                  <a:schemeClr val="tx1"/>
                </a:solidFill>
              </a:endParaRPr>
            </a:p>
          </p:txBody>
        </p:sp>
        <p:sp>
          <p:nvSpPr>
            <p:cNvPr id="5" name="Rectangle 64">
              <a:extLst>
                <a:ext uri="{FF2B5EF4-FFF2-40B4-BE49-F238E27FC236}">
                  <a16:creationId xmlns:a16="http://schemas.microsoft.com/office/drawing/2014/main" id="{8C287F77-7CC6-7AF3-AB50-2F0A2F58D33C}"/>
                </a:ext>
              </a:extLst>
            </p:cNvPr>
            <p:cNvSpPr/>
            <p:nvPr/>
          </p:nvSpPr>
          <p:spPr>
            <a:xfrm>
              <a:off x="5550724" y="2286926"/>
              <a:ext cx="2086252" cy="309036"/>
            </a:xfrm>
            <a:prstGeom prst="roundRect">
              <a:avLst/>
            </a:prstGeom>
            <a:noFill/>
            <a:ln w="19050"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400" i="0" u="none" strike="noStrike" baseline="0"/>
                <a:t>Pricing</a:t>
              </a:r>
              <a:endParaRPr lang="en-GB" sz="1400"/>
            </a:p>
          </p:txBody>
        </p:sp>
        <p:sp>
          <p:nvSpPr>
            <p:cNvPr id="7" name="Rectangle 65">
              <a:extLst>
                <a:ext uri="{FF2B5EF4-FFF2-40B4-BE49-F238E27FC236}">
                  <a16:creationId xmlns:a16="http://schemas.microsoft.com/office/drawing/2014/main" id="{0346619B-782F-1743-F6C3-F417D53E86EE}"/>
                </a:ext>
              </a:extLst>
            </p:cNvPr>
            <p:cNvSpPr/>
            <p:nvPr/>
          </p:nvSpPr>
          <p:spPr>
            <a:xfrm>
              <a:off x="10202248" y="2286093"/>
              <a:ext cx="2277358" cy="309036"/>
            </a:xfrm>
            <a:prstGeom prst="roundRect">
              <a:avLst/>
            </a:prstGeom>
            <a:noFill/>
            <a:ln w="19050"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400" i="0" u="none" strike="noStrike" baseline="0"/>
                <a:t>Channels</a:t>
              </a:r>
              <a:endParaRPr lang="en-GB" sz="1400"/>
            </a:p>
          </p:txBody>
        </p:sp>
        <p:sp>
          <p:nvSpPr>
            <p:cNvPr id="9" name="Rectangle 66">
              <a:extLst>
                <a:ext uri="{FF2B5EF4-FFF2-40B4-BE49-F238E27FC236}">
                  <a16:creationId xmlns:a16="http://schemas.microsoft.com/office/drawing/2014/main" id="{4DEC00F7-28FD-C8AC-D4FE-2301C95B8BB5}"/>
                </a:ext>
              </a:extLst>
            </p:cNvPr>
            <p:cNvSpPr/>
            <p:nvPr/>
          </p:nvSpPr>
          <p:spPr>
            <a:xfrm>
              <a:off x="5528744" y="2957973"/>
              <a:ext cx="6950863" cy="309036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400" i="0" u="none" strike="noStrike" baseline="0"/>
                <a:t>Scalability</a:t>
              </a:r>
              <a:endParaRPr lang="en-GB" sz="1400"/>
            </a:p>
          </p:txBody>
        </p:sp>
      </p:grpSp>
      <p:sp>
        <p:nvSpPr>
          <p:cNvPr id="58" name="Rechteck: abgerundete Ecken 57">
            <a:extLst>
              <a:ext uri="{FF2B5EF4-FFF2-40B4-BE49-F238E27FC236}">
                <a16:creationId xmlns:a16="http://schemas.microsoft.com/office/drawing/2014/main" id="{1E9EB1FB-608E-CC3A-3A66-C1F339772A4C}"/>
              </a:ext>
            </a:extLst>
          </p:cNvPr>
          <p:cNvSpPr/>
          <p:nvPr/>
        </p:nvSpPr>
        <p:spPr>
          <a:xfrm>
            <a:off x="2201233" y="5082176"/>
            <a:ext cx="6696743" cy="1307109"/>
          </a:xfrm>
          <a:prstGeom prst="round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i="0" u="none" strike="noStrike" baseline="0">
                <a:solidFill>
                  <a:schemeClr val="bg2"/>
                </a:solidFill>
              </a:rPr>
              <a:t>Financial plan</a:t>
            </a:r>
            <a:endParaRPr lang="en-GB">
              <a:solidFill>
                <a:schemeClr val="bg2"/>
              </a:solidFill>
            </a:endParaRPr>
          </a:p>
        </p:txBody>
      </p:sp>
      <p:sp>
        <p:nvSpPr>
          <p:cNvPr id="59" name="Rectangle 64">
            <a:extLst>
              <a:ext uri="{FF2B5EF4-FFF2-40B4-BE49-F238E27FC236}">
                <a16:creationId xmlns:a16="http://schemas.microsoft.com/office/drawing/2014/main" id="{0808D92E-6F9C-C9A3-F53F-42CC17A7735C}"/>
              </a:ext>
            </a:extLst>
          </p:cNvPr>
          <p:cNvSpPr/>
          <p:nvPr/>
        </p:nvSpPr>
        <p:spPr>
          <a:xfrm>
            <a:off x="2291646" y="5546555"/>
            <a:ext cx="3229864" cy="340519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Sales, costs &amp; profit</a:t>
            </a:r>
            <a:endParaRPr lang="en-GB" sz="1400"/>
          </a:p>
        </p:txBody>
      </p:sp>
      <p:sp>
        <p:nvSpPr>
          <p:cNvPr id="60" name="Rectangle 65">
            <a:extLst>
              <a:ext uri="{FF2B5EF4-FFF2-40B4-BE49-F238E27FC236}">
                <a16:creationId xmlns:a16="http://schemas.microsoft.com/office/drawing/2014/main" id="{106327AA-A2D2-8137-3E60-3DB18BA8DF04}"/>
              </a:ext>
            </a:extLst>
          </p:cNvPr>
          <p:cNvSpPr/>
          <p:nvPr/>
        </p:nvSpPr>
        <p:spPr>
          <a:xfrm>
            <a:off x="5594811" y="5546555"/>
            <a:ext cx="3229864" cy="340519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Break even</a:t>
            </a:r>
            <a:endParaRPr lang="en-GB" sz="1400"/>
          </a:p>
        </p:txBody>
      </p:sp>
      <p:sp>
        <p:nvSpPr>
          <p:cNvPr id="62" name="Rectangle 64">
            <a:extLst>
              <a:ext uri="{FF2B5EF4-FFF2-40B4-BE49-F238E27FC236}">
                <a16:creationId xmlns:a16="http://schemas.microsoft.com/office/drawing/2014/main" id="{B693D575-B728-8706-D915-36FB5F4B9801}"/>
              </a:ext>
            </a:extLst>
          </p:cNvPr>
          <p:cNvSpPr/>
          <p:nvPr/>
        </p:nvSpPr>
        <p:spPr>
          <a:xfrm>
            <a:off x="2283917" y="5942323"/>
            <a:ext cx="3229864" cy="340519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Cash flow</a:t>
            </a:r>
            <a:endParaRPr lang="en-GB" sz="1400"/>
          </a:p>
        </p:txBody>
      </p:sp>
      <p:sp>
        <p:nvSpPr>
          <p:cNvPr id="63" name="Rectangle 65">
            <a:extLst>
              <a:ext uri="{FF2B5EF4-FFF2-40B4-BE49-F238E27FC236}">
                <a16:creationId xmlns:a16="http://schemas.microsoft.com/office/drawing/2014/main" id="{A0EA62B7-1CC5-1408-6FB1-B5ED1323D93F}"/>
              </a:ext>
            </a:extLst>
          </p:cNvPr>
          <p:cNvSpPr/>
          <p:nvPr/>
        </p:nvSpPr>
        <p:spPr>
          <a:xfrm>
            <a:off x="5590946" y="5946251"/>
            <a:ext cx="3229864" cy="340519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Balance sheet</a:t>
            </a:r>
            <a:endParaRPr lang="en-GB" sz="1400"/>
          </a:p>
        </p:txBody>
      </p:sp>
      <p:sp>
        <p:nvSpPr>
          <p:cNvPr id="66" name="Rechteck: abgerundete Ecken 65">
            <a:extLst>
              <a:ext uri="{FF2B5EF4-FFF2-40B4-BE49-F238E27FC236}">
                <a16:creationId xmlns:a16="http://schemas.microsoft.com/office/drawing/2014/main" id="{F7CE8DFC-A15B-2D35-5AC2-9425A2399E3D}"/>
              </a:ext>
            </a:extLst>
          </p:cNvPr>
          <p:cNvSpPr/>
          <p:nvPr/>
        </p:nvSpPr>
        <p:spPr>
          <a:xfrm>
            <a:off x="6979185" y="1826131"/>
            <a:ext cx="3388931" cy="2245661"/>
          </a:xfrm>
          <a:prstGeom prst="round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i="0" u="none" strike="noStrike" baseline="0">
                <a:solidFill>
                  <a:schemeClr val="bg2"/>
                </a:solidFill>
              </a:rPr>
              <a:t>Resources</a:t>
            </a:r>
            <a:endParaRPr lang="en-GB">
              <a:solidFill>
                <a:schemeClr val="bg2"/>
              </a:solidFill>
            </a:endParaRPr>
          </a:p>
        </p:txBody>
      </p:sp>
      <p:sp>
        <p:nvSpPr>
          <p:cNvPr id="68" name="Rectangle 66">
            <a:extLst>
              <a:ext uri="{FF2B5EF4-FFF2-40B4-BE49-F238E27FC236}">
                <a16:creationId xmlns:a16="http://schemas.microsoft.com/office/drawing/2014/main" id="{586792E4-08E5-BD54-2843-B10A0CCCDD81}"/>
              </a:ext>
            </a:extLst>
          </p:cNvPr>
          <p:cNvSpPr/>
          <p:nvPr/>
        </p:nvSpPr>
        <p:spPr>
          <a:xfrm>
            <a:off x="7118576" y="2600429"/>
            <a:ext cx="3114548" cy="578882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Capital available:</a:t>
            </a:r>
          </a:p>
          <a:p>
            <a:pPr algn="ctr"/>
            <a:r>
              <a:rPr lang="en-GB" sz="1400" i="0" u="none" strike="noStrike" baseline="0"/>
              <a:t>Human, social &amp; financial</a:t>
            </a:r>
          </a:p>
        </p:txBody>
      </p:sp>
      <p:sp>
        <p:nvSpPr>
          <p:cNvPr id="69" name="Rectangle 66">
            <a:extLst>
              <a:ext uri="{FF2B5EF4-FFF2-40B4-BE49-F238E27FC236}">
                <a16:creationId xmlns:a16="http://schemas.microsoft.com/office/drawing/2014/main" id="{8449FB5D-1F3B-25EA-BC81-DF7664B899D5}"/>
              </a:ext>
            </a:extLst>
          </p:cNvPr>
          <p:cNvSpPr/>
          <p:nvPr/>
        </p:nvSpPr>
        <p:spPr>
          <a:xfrm>
            <a:off x="7110525" y="3270610"/>
            <a:ext cx="3114548" cy="578882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i="0" u="none" strike="noStrike" baseline="0"/>
              <a:t>Capital needed:</a:t>
            </a:r>
          </a:p>
          <a:p>
            <a:pPr algn="ctr"/>
            <a:r>
              <a:rPr lang="en-US" sz="1400" i="0" u="none" strike="noStrike" baseline="0"/>
              <a:t>Human, social &amp; financial</a:t>
            </a:r>
          </a:p>
        </p:txBody>
      </p:sp>
      <p:cxnSp>
        <p:nvCxnSpPr>
          <p:cNvPr id="79" name="Curved Connector 16">
            <a:extLst>
              <a:ext uri="{FF2B5EF4-FFF2-40B4-BE49-F238E27FC236}">
                <a16:creationId xmlns:a16="http://schemas.microsoft.com/office/drawing/2014/main" id="{34ED9B93-4A39-F531-9C5D-80B7B8DECC7A}"/>
              </a:ext>
            </a:extLst>
          </p:cNvPr>
          <p:cNvCxnSpPr>
            <a:cxnSpLocks/>
          </p:cNvCxnSpPr>
          <p:nvPr/>
        </p:nvCxnSpPr>
        <p:spPr>
          <a:xfrm rot="6420000" flipV="1">
            <a:off x="1654615" y="4974778"/>
            <a:ext cx="534508" cy="754067"/>
          </a:xfrm>
          <a:prstGeom prst="curvedConnector2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">
            <a:extLst>
              <a:ext uri="{FF2B5EF4-FFF2-40B4-BE49-F238E27FC236}">
                <a16:creationId xmlns:a16="http://schemas.microsoft.com/office/drawing/2014/main" id="{1493938C-A187-76D2-0ACD-8E780F54BD31}"/>
              </a:ext>
            </a:extLst>
          </p:cNvPr>
          <p:cNvCxnSpPr>
            <a:cxnSpLocks/>
          </p:cNvCxnSpPr>
          <p:nvPr/>
        </p:nvCxnSpPr>
        <p:spPr>
          <a:xfrm flipH="1">
            <a:off x="5918549" y="3691114"/>
            <a:ext cx="888651" cy="0"/>
          </a:xfrm>
          <a:prstGeom prst="straightConnector1">
            <a:avLst/>
          </a:prstGeom>
          <a:ln w="19050">
            <a:solidFill>
              <a:schemeClr val="accent1"/>
            </a:solidFill>
            <a:headEnd type="arrow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hteck: abgerundete Ecken 83">
            <a:extLst>
              <a:ext uri="{FF2B5EF4-FFF2-40B4-BE49-F238E27FC236}">
                <a16:creationId xmlns:a16="http://schemas.microsoft.com/office/drawing/2014/main" id="{DC2FC560-98FD-970F-8041-64A0470E9288}"/>
              </a:ext>
            </a:extLst>
          </p:cNvPr>
          <p:cNvSpPr/>
          <p:nvPr/>
        </p:nvSpPr>
        <p:spPr>
          <a:xfrm>
            <a:off x="2283911" y="669416"/>
            <a:ext cx="3267940" cy="347020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/>
              <a:t>Target </a:t>
            </a:r>
            <a:r>
              <a:rPr lang="de-DE" sz="1600" err="1"/>
              <a:t>market</a:t>
            </a:r>
            <a:r>
              <a:rPr lang="de-DE" sz="1600"/>
              <a:t> </a:t>
            </a:r>
            <a:r>
              <a:rPr lang="de-DE" sz="1600" err="1"/>
              <a:t>segments</a:t>
            </a:r>
            <a:endParaRPr lang="de-AT" sz="1600"/>
          </a:p>
        </p:txBody>
      </p:sp>
      <p:sp>
        <p:nvSpPr>
          <p:cNvPr id="85" name="Rechteck: abgerundete Ecken 84">
            <a:extLst>
              <a:ext uri="{FF2B5EF4-FFF2-40B4-BE49-F238E27FC236}">
                <a16:creationId xmlns:a16="http://schemas.microsoft.com/office/drawing/2014/main" id="{4AD67874-68C8-81ED-0758-5F15758EBC9C}"/>
              </a:ext>
            </a:extLst>
          </p:cNvPr>
          <p:cNvSpPr/>
          <p:nvPr/>
        </p:nvSpPr>
        <p:spPr>
          <a:xfrm>
            <a:off x="5634460" y="669416"/>
            <a:ext cx="3190776" cy="347020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/>
              <a:t>Value </a:t>
            </a:r>
            <a:r>
              <a:rPr lang="de-DE" sz="1600" err="1"/>
              <a:t>propositions</a:t>
            </a:r>
            <a:r>
              <a:rPr lang="de-DE" sz="1600"/>
              <a:t> (s)</a:t>
            </a:r>
            <a:endParaRPr lang="de-AT" sz="1600"/>
          </a:p>
        </p:txBody>
      </p:sp>
      <p:sp>
        <p:nvSpPr>
          <p:cNvPr id="86" name="Rechteck: abgerundete Ecken 85">
            <a:extLst>
              <a:ext uri="{FF2B5EF4-FFF2-40B4-BE49-F238E27FC236}">
                <a16:creationId xmlns:a16="http://schemas.microsoft.com/office/drawing/2014/main" id="{9D35D3E9-66ED-5620-0769-C9A4D6BFEA78}"/>
              </a:ext>
            </a:extLst>
          </p:cNvPr>
          <p:cNvSpPr/>
          <p:nvPr/>
        </p:nvSpPr>
        <p:spPr>
          <a:xfrm>
            <a:off x="2288343" y="1084267"/>
            <a:ext cx="6536893" cy="318124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i="0" u="none" strike="noStrike" baseline="0"/>
              <a:t>Customer relationships / Branding</a:t>
            </a:r>
            <a:endParaRPr lang="en-GB" sz="1600"/>
          </a:p>
        </p:txBody>
      </p:sp>
      <p:sp>
        <p:nvSpPr>
          <p:cNvPr id="88" name="Rechteck: abgerundete Ecken 87">
            <a:extLst>
              <a:ext uri="{FF2B5EF4-FFF2-40B4-BE49-F238E27FC236}">
                <a16:creationId xmlns:a16="http://schemas.microsoft.com/office/drawing/2014/main" id="{0620ABEC-9D20-8290-42A4-259E096278CC}"/>
              </a:ext>
            </a:extLst>
          </p:cNvPr>
          <p:cNvSpPr/>
          <p:nvPr/>
        </p:nvSpPr>
        <p:spPr>
          <a:xfrm>
            <a:off x="1406586" y="3896897"/>
            <a:ext cx="2376484" cy="347020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err="1"/>
              <a:t>Risks</a:t>
            </a:r>
            <a:endParaRPr lang="de-AT" sz="1600"/>
          </a:p>
        </p:txBody>
      </p:sp>
      <p:sp>
        <p:nvSpPr>
          <p:cNvPr id="89" name="Rechteck: abgerundete Ecken 88">
            <a:extLst>
              <a:ext uri="{FF2B5EF4-FFF2-40B4-BE49-F238E27FC236}">
                <a16:creationId xmlns:a16="http://schemas.microsoft.com/office/drawing/2014/main" id="{13B3E26A-E72F-D39B-0659-DB01C1E393AD}"/>
              </a:ext>
            </a:extLst>
          </p:cNvPr>
          <p:cNvSpPr/>
          <p:nvPr/>
        </p:nvSpPr>
        <p:spPr>
          <a:xfrm>
            <a:off x="3849628" y="3896897"/>
            <a:ext cx="1895897" cy="347020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/>
              <a:t>Partnerships</a:t>
            </a:r>
            <a:endParaRPr lang="de-AT" sz="1600"/>
          </a:p>
        </p:txBody>
      </p:sp>
      <p:sp>
        <p:nvSpPr>
          <p:cNvPr id="90" name="Rechteck: abgerundete Ecken 89">
            <a:extLst>
              <a:ext uri="{FF2B5EF4-FFF2-40B4-BE49-F238E27FC236}">
                <a16:creationId xmlns:a16="http://schemas.microsoft.com/office/drawing/2014/main" id="{FCA93E55-749B-9096-63F0-291A996F2F82}"/>
              </a:ext>
            </a:extLst>
          </p:cNvPr>
          <p:cNvSpPr/>
          <p:nvPr/>
        </p:nvSpPr>
        <p:spPr>
          <a:xfrm>
            <a:off x="1409039" y="4320799"/>
            <a:ext cx="4328339" cy="587281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i="0" u="none" strike="noStrike" baseline="0"/>
              <a:t>Key activities / Critical success factors/ Strategic options</a:t>
            </a:r>
            <a:endParaRPr lang="de-AT" sz="1600"/>
          </a:p>
        </p:txBody>
      </p:sp>
      <p:cxnSp>
        <p:nvCxnSpPr>
          <p:cNvPr id="93" name="Curved Connector 16">
            <a:extLst>
              <a:ext uri="{FF2B5EF4-FFF2-40B4-BE49-F238E27FC236}">
                <a16:creationId xmlns:a16="http://schemas.microsoft.com/office/drawing/2014/main" id="{89948136-717E-22D0-D54A-BC36500503A3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8907846" y="1059619"/>
            <a:ext cx="534508" cy="754065"/>
          </a:xfrm>
          <a:prstGeom prst="curvedConnector2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327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8A289B-480F-4588-211D-C5AC95A77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hteck: abgerundete Ecken 52">
            <a:extLst>
              <a:ext uri="{FF2B5EF4-FFF2-40B4-BE49-F238E27FC236}">
                <a16:creationId xmlns:a16="http://schemas.microsoft.com/office/drawing/2014/main" id="{A42E806C-94AA-ECB1-26E6-52A29CB49DE2}"/>
              </a:ext>
            </a:extLst>
          </p:cNvPr>
          <p:cNvSpPr/>
          <p:nvPr/>
        </p:nvSpPr>
        <p:spPr>
          <a:xfrm>
            <a:off x="1334335" y="3442232"/>
            <a:ext cx="4477748" cy="1541855"/>
          </a:xfrm>
          <a:prstGeom prst="roundRect">
            <a:avLst>
              <a:gd name="adj" fmla="val 6150"/>
            </a:avLst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i="0" u="none" strike="noStrike" baseline="0">
                <a:solidFill>
                  <a:schemeClr val="bg2"/>
                </a:solidFill>
              </a:rPr>
              <a:t>Operations plan</a:t>
            </a:r>
            <a:endParaRPr lang="en-GB">
              <a:solidFill>
                <a:schemeClr val="bg2"/>
              </a:solidFill>
            </a:endParaRPr>
          </a:p>
        </p:txBody>
      </p:sp>
      <p:cxnSp>
        <p:nvCxnSpPr>
          <p:cNvPr id="13" name="Straight Arrow Connector 10">
            <a:extLst>
              <a:ext uri="{FF2B5EF4-FFF2-40B4-BE49-F238E27FC236}">
                <a16:creationId xmlns:a16="http://schemas.microsoft.com/office/drawing/2014/main" id="{CDD2AE2E-440D-E17A-85B8-38E89DD899EA}"/>
              </a:ext>
            </a:extLst>
          </p:cNvPr>
          <p:cNvCxnSpPr>
            <a:cxnSpLocks/>
          </p:cNvCxnSpPr>
          <p:nvPr/>
        </p:nvCxnSpPr>
        <p:spPr>
          <a:xfrm>
            <a:off x="1603804" y="3248445"/>
            <a:ext cx="0" cy="1937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6">
            <a:extLst>
              <a:ext uri="{FF2B5EF4-FFF2-40B4-BE49-F238E27FC236}">
                <a16:creationId xmlns:a16="http://schemas.microsoft.com/office/drawing/2014/main" id="{3C565624-7F7D-D1B5-54DE-F05EE43DAC28}"/>
              </a:ext>
            </a:extLst>
          </p:cNvPr>
          <p:cNvCxnSpPr>
            <a:cxnSpLocks/>
            <a:stCxn id="3" idx="1"/>
          </p:cNvCxnSpPr>
          <p:nvPr/>
        </p:nvCxnSpPr>
        <p:spPr>
          <a:xfrm rot="10800000" flipV="1">
            <a:off x="1676595" y="822903"/>
            <a:ext cx="534508" cy="754065"/>
          </a:xfrm>
          <a:prstGeom prst="curvedConnector2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22">
            <a:extLst>
              <a:ext uri="{FF2B5EF4-FFF2-40B4-BE49-F238E27FC236}">
                <a16:creationId xmlns:a16="http://schemas.microsoft.com/office/drawing/2014/main" id="{0CF994B0-41B0-2C40-B13C-CC080F08FFED}"/>
              </a:ext>
            </a:extLst>
          </p:cNvPr>
          <p:cNvCxnSpPr/>
          <p:nvPr/>
        </p:nvCxnSpPr>
        <p:spPr>
          <a:xfrm rot="5400000">
            <a:off x="8388948" y="4628186"/>
            <a:ext cx="1541854" cy="504057"/>
          </a:xfrm>
          <a:prstGeom prst="curvedConnector2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14012D6E-3035-A72E-4830-47F4F7DE4587}"/>
              </a:ext>
            </a:extLst>
          </p:cNvPr>
          <p:cNvSpPr/>
          <p:nvPr/>
        </p:nvSpPr>
        <p:spPr>
          <a:xfrm>
            <a:off x="2211103" y="169349"/>
            <a:ext cx="6696743" cy="1307109"/>
          </a:xfrm>
          <a:prstGeom prst="roundRect">
            <a:avLst>
              <a:gd name="adj" fmla="val 6673"/>
            </a:avLst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i="0" u="none" strike="noStrike" baseline="0">
                <a:solidFill>
                  <a:schemeClr val="bg2"/>
                </a:solidFill>
              </a:rPr>
              <a:t>Market segments and value propositions</a:t>
            </a:r>
            <a:endParaRPr lang="en-GB">
              <a:solidFill>
                <a:schemeClr val="bg2"/>
              </a:solidFill>
            </a:endParaRPr>
          </a:p>
        </p:txBody>
      </p:sp>
      <p:sp>
        <p:nvSpPr>
          <p:cNvPr id="48" name="Title 2">
            <a:extLst>
              <a:ext uri="{FF2B5EF4-FFF2-40B4-BE49-F238E27FC236}">
                <a16:creationId xmlns:a16="http://schemas.microsoft.com/office/drawing/2014/main" id="{5E5A7066-6B27-9BAA-3202-86C9B298904A}"/>
              </a:ext>
            </a:extLst>
          </p:cNvPr>
          <p:cNvSpPr txBox="1">
            <a:spLocks/>
          </p:cNvSpPr>
          <p:nvPr/>
        </p:nvSpPr>
        <p:spPr>
          <a:xfrm rot="16200000">
            <a:off x="-2606863" y="3048142"/>
            <a:ext cx="6858002" cy="76171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2000" b="0">
                <a:solidFill>
                  <a:schemeClr val="tx1"/>
                </a:solidFill>
                <a:effectLst/>
                <a:latin typeface="+mj-lt"/>
              </a:rPr>
              <a:t>New Venture Creation Framework</a:t>
            </a:r>
          </a:p>
        </p:txBody>
      </p:sp>
      <p:pic>
        <p:nvPicPr>
          <p:cNvPr id="52" name="Picture 4">
            <a:extLst>
              <a:ext uri="{FF2B5EF4-FFF2-40B4-BE49-F238E27FC236}">
                <a16:creationId xmlns:a16="http://schemas.microsoft.com/office/drawing/2014/main" id="{E242A19E-6223-D85A-9643-51D64568D2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7615" y="6020868"/>
            <a:ext cx="461965" cy="636201"/>
          </a:xfrm>
          <a:prstGeom prst="rect">
            <a:avLst/>
          </a:prstGeom>
        </p:spPr>
      </p:pic>
      <p:cxnSp>
        <p:nvCxnSpPr>
          <p:cNvPr id="2" name="Straight Arrow Connector 8">
            <a:extLst>
              <a:ext uri="{FF2B5EF4-FFF2-40B4-BE49-F238E27FC236}">
                <a16:creationId xmlns:a16="http://schemas.microsoft.com/office/drawing/2014/main" id="{CB59736B-7C5A-47D0-5A09-A9C51C5C273B}"/>
              </a:ext>
            </a:extLst>
          </p:cNvPr>
          <p:cNvCxnSpPr>
            <a:cxnSpLocks/>
          </p:cNvCxnSpPr>
          <p:nvPr/>
        </p:nvCxnSpPr>
        <p:spPr>
          <a:xfrm flipH="1">
            <a:off x="5918549" y="2963272"/>
            <a:ext cx="888651" cy="0"/>
          </a:xfrm>
          <a:prstGeom prst="straightConnector1">
            <a:avLst/>
          </a:prstGeom>
          <a:ln w="19050">
            <a:solidFill>
              <a:schemeClr val="accent4"/>
            </a:solidFill>
            <a:headEnd type="arrow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F0879433-7201-6149-84AF-73DF6C4A4C19}"/>
              </a:ext>
            </a:extLst>
          </p:cNvPr>
          <p:cNvGrpSpPr/>
          <p:nvPr/>
        </p:nvGrpSpPr>
        <p:grpSpPr>
          <a:xfrm>
            <a:off x="1342480" y="1583940"/>
            <a:ext cx="4469603" cy="1664505"/>
            <a:chOff x="5445478" y="1544378"/>
            <a:chExt cx="7133814" cy="1792468"/>
          </a:xfrm>
          <a:solidFill>
            <a:schemeClr val="bg2"/>
          </a:solidFill>
        </p:grpSpPr>
        <p:cxnSp>
          <p:nvCxnSpPr>
            <p:cNvPr id="11" name="Straight Arrow Connector 8">
              <a:extLst>
                <a:ext uri="{FF2B5EF4-FFF2-40B4-BE49-F238E27FC236}">
                  <a16:creationId xmlns:a16="http://schemas.microsoft.com/office/drawing/2014/main" id="{3B2C818D-37B6-F25F-810D-BD34EA38134D}"/>
                </a:ext>
              </a:extLst>
            </p:cNvPr>
            <p:cNvCxnSpPr/>
            <p:nvPr/>
          </p:nvCxnSpPr>
          <p:spPr>
            <a:xfrm>
              <a:off x="6315557" y="2780928"/>
              <a:ext cx="670206" cy="0"/>
            </a:xfrm>
            <a:prstGeom prst="straightConnector1">
              <a:avLst/>
            </a:prstGeom>
            <a:grpFill/>
            <a:ln w="19050"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5">
              <a:extLst>
                <a:ext uri="{FF2B5EF4-FFF2-40B4-BE49-F238E27FC236}">
                  <a16:creationId xmlns:a16="http://schemas.microsoft.com/office/drawing/2014/main" id="{12E5016F-5D60-B97B-C39E-E11A1200F272}"/>
                </a:ext>
              </a:extLst>
            </p:cNvPr>
            <p:cNvSpPr txBox="1"/>
            <p:nvPr/>
          </p:nvSpPr>
          <p:spPr>
            <a:xfrm>
              <a:off x="7251662" y="2636912"/>
              <a:ext cx="2304256" cy="3693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0" u="none" strike="noStrike" baseline="0"/>
                <a:t>Resources</a:t>
              </a:r>
              <a:endParaRPr lang="en-GB"/>
            </a:p>
          </p:txBody>
        </p:sp>
        <p:sp>
          <p:nvSpPr>
            <p:cNvPr id="4" name="Rechteck: abgerundete Ecken 3">
              <a:extLst>
                <a:ext uri="{FF2B5EF4-FFF2-40B4-BE49-F238E27FC236}">
                  <a16:creationId xmlns:a16="http://schemas.microsoft.com/office/drawing/2014/main" id="{5FD42C6B-787B-318C-B8EC-7E613A5BA8D6}"/>
                </a:ext>
              </a:extLst>
            </p:cNvPr>
            <p:cNvSpPr/>
            <p:nvPr/>
          </p:nvSpPr>
          <p:spPr>
            <a:xfrm>
              <a:off x="5445478" y="1544378"/>
              <a:ext cx="7133814" cy="1792468"/>
            </a:xfrm>
            <a:prstGeom prst="roundRect">
              <a:avLst>
                <a:gd name="adj" fmla="val 454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i="0" u="none" strike="noStrike" baseline="0">
                  <a:solidFill>
                    <a:schemeClr val="bg2"/>
                  </a:solidFill>
                </a:rPr>
                <a:t>Marketing plan</a:t>
              </a:r>
              <a:endParaRPr lang="en-GB">
                <a:solidFill>
                  <a:schemeClr val="bg2"/>
                </a:solidFill>
              </a:endParaRPr>
            </a:p>
          </p:txBody>
        </p: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9F8B6CB4-B292-42E3-AC35-00CE3CD99DD8}"/>
                </a:ext>
              </a:extLst>
            </p:cNvPr>
            <p:cNvSpPr/>
            <p:nvPr/>
          </p:nvSpPr>
          <p:spPr>
            <a:xfrm>
              <a:off x="5528744" y="1990397"/>
              <a:ext cx="6950865" cy="907351"/>
            </a:xfrm>
            <a:prstGeom prst="roundRect">
              <a:avLst>
                <a:gd name="adj" fmla="val 8990"/>
              </a:avLst>
            </a:prstGeom>
            <a:solidFill>
              <a:schemeClr val="bg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>
                  <a:solidFill>
                    <a:schemeClr val="tx1"/>
                  </a:solidFill>
                </a:rPr>
                <a:t>Marketing mix</a:t>
              </a:r>
            </a:p>
            <a:p>
              <a:pPr algn="ctr"/>
              <a:endParaRPr lang="de-DE" sz="1600">
                <a:solidFill>
                  <a:schemeClr val="tx1"/>
                </a:solidFill>
              </a:endParaRPr>
            </a:p>
            <a:p>
              <a:pPr algn="ctr"/>
              <a:r>
                <a:rPr lang="de-DE" sz="1600">
                  <a:solidFill>
                    <a:schemeClr val="tx1"/>
                  </a:solidFill>
                </a:rPr>
                <a:t>Communications</a:t>
              </a:r>
              <a:endParaRPr lang="de-AT" sz="1600">
                <a:solidFill>
                  <a:schemeClr val="tx1"/>
                </a:solidFill>
              </a:endParaRPr>
            </a:p>
          </p:txBody>
        </p:sp>
        <p:sp>
          <p:nvSpPr>
            <p:cNvPr id="5" name="Rectangle 64">
              <a:extLst>
                <a:ext uri="{FF2B5EF4-FFF2-40B4-BE49-F238E27FC236}">
                  <a16:creationId xmlns:a16="http://schemas.microsoft.com/office/drawing/2014/main" id="{09EB6AF8-DB6C-43AC-02C8-CF6B25E3A117}"/>
                </a:ext>
              </a:extLst>
            </p:cNvPr>
            <p:cNvSpPr/>
            <p:nvPr/>
          </p:nvSpPr>
          <p:spPr>
            <a:xfrm>
              <a:off x="5550724" y="2286926"/>
              <a:ext cx="2086252" cy="309036"/>
            </a:xfrm>
            <a:prstGeom prst="roundRect">
              <a:avLst/>
            </a:prstGeom>
            <a:noFill/>
            <a:ln w="19050"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400" i="0" u="none" strike="noStrike" baseline="0"/>
                <a:t>Pricing</a:t>
              </a:r>
              <a:endParaRPr lang="en-GB" sz="1400"/>
            </a:p>
          </p:txBody>
        </p:sp>
        <p:sp>
          <p:nvSpPr>
            <p:cNvPr id="7" name="Rectangle 65">
              <a:extLst>
                <a:ext uri="{FF2B5EF4-FFF2-40B4-BE49-F238E27FC236}">
                  <a16:creationId xmlns:a16="http://schemas.microsoft.com/office/drawing/2014/main" id="{E74116E4-9695-D363-D3C3-F67FFFA79C5F}"/>
                </a:ext>
              </a:extLst>
            </p:cNvPr>
            <p:cNvSpPr/>
            <p:nvPr/>
          </p:nvSpPr>
          <p:spPr>
            <a:xfrm>
              <a:off x="10202248" y="2286093"/>
              <a:ext cx="2277358" cy="309036"/>
            </a:xfrm>
            <a:prstGeom prst="roundRect">
              <a:avLst/>
            </a:prstGeom>
            <a:noFill/>
            <a:ln w="19050"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400" i="0" u="none" strike="noStrike" baseline="0"/>
                <a:t>Channels</a:t>
              </a:r>
              <a:endParaRPr lang="en-GB" sz="1400"/>
            </a:p>
          </p:txBody>
        </p:sp>
        <p:sp>
          <p:nvSpPr>
            <p:cNvPr id="9" name="Rectangle 66">
              <a:extLst>
                <a:ext uri="{FF2B5EF4-FFF2-40B4-BE49-F238E27FC236}">
                  <a16:creationId xmlns:a16="http://schemas.microsoft.com/office/drawing/2014/main" id="{96B9A2C1-DE53-9E38-732F-59F2827336D3}"/>
                </a:ext>
              </a:extLst>
            </p:cNvPr>
            <p:cNvSpPr/>
            <p:nvPr/>
          </p:nvSpPr>
          <p:spPr>
            <a:xfrm>
              <a:off x="5528744" y="2957973"/>
              <a:ext cx="6950863" cy="309036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400" i="0" u="none" strike="noStrike" baseline="0"/>
                <a:t>Scalability</a:t>
              </a:r>
              <a:endParaRPr lang="en-GB" sz="1400"/>
            </a:p>
          </p:txBody>
        </p:sp>
      </p:grpSp>
      <p:sp>
        <p:nvSpPr>
          <p:cNvPr id="58" name="Rechteck: abgerundete Ecken 57">
            <a:extLst>
              <a:ext uri="{FF2B5EF4-FFF2-40B4-BE49-F238E27FC236}">
                <a16:creationId xmlns:a16="http://schemas.microsoft.com/office/drawing/2014/main" id="{9AF01030-C8E7-53E4-A84D-9A897CF5F75D}"/>
              </a:ext>
            </a:extLst>
          </p:cNvPr>
          <p:cNvSpPr/>
          <p:nvPr/>
        </p:nvSpPr>
        <p:spPr>
          <a:xfrm>
            <a:off x="2201233" y="5082176"/>
            <a:ext cx="6696743" cy="1307109"/>
          </a:xfrm>
          <a:prstGeom prst="round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i="0" u="none" strike="noStrike" baseline="0">
                <a:solidFill>
                  <a:schemeClr val="bg2"/>
                </a:solidFill>
              </a:rPr>
              <a:t>Financial plan</a:t>
            </a:r>
            <a:endParaRPr lang="en-GB">
              <a:solidFill>
                <a:schemeClr val="bg2"/>
              </a:solidFill>
            </a:endParaRPr>
          </a:p>
        </p:txBody>
      </p:sp>
      <p:sp>
        <p:nvSpPr>
          <p:cNvPr id="59" name="Rectangle 64">
            <a:extLst>
              <a:ext uri="{FF2B5EF4-FFF2-40B4-BE49-F238E27FC236}">
                <a16:creationId xmlns:a16="http://schemas.microsoft.com/office/drawing/2014/main" id="{247EE0FC-7D8F-BC0D-C4AB-0BD4837AA697}"/>
              </a:ext>
            </a:extLst>
          </p:cNvPr>
          <p:cNvSpPr/>
          <p:nvPr/>
        </p:nvSpPr>
        <p:spPr>
          <a:xfrm>
            <a:off x="2291646" y="5546555"/>
            <a:ext cx="3229864" cy="340519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Sales, costs &amp; profit</a:t>
            </a:r>
            <a:endParaRPr lang="en-GB" sz="1400"/>
          </a:p>
        </p:txBody>
      </p:sp>
      <p:sp>
        <p:nvSpPr>
          <p:cNvPr id="60" name="Rectangle 65">
            <a:extLst>
              <a:ext uri="{FF2B5EF4-FFF2-40B4-BE49-F238E27FC236}">
                <a16:creationId xmlns:a16="http://schemas.microsoft.com/office/drawing/2014/main" id="{8ECED150-63EA-F271-AFA9-A55DAF28C8FA}"/>
              </a:ext>
            </a:extLst>
          </p:cNvPr>
          <p:cNvSpPr/>
          <p:nvPr/>
        </p:nvSpPr>
        <p:spPr>
          <a:xfrm>
            <a:off x="5594811" y="5546555"/>
            <a:ext cx="3229864" cy="340519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Break even</a:t>
            </a:r>
            <a:endParaRPr lang="en-GB" sz="1400"/>
          </a:p>
        </p:txBody>
      </p:sp>
      <p:sp>
        <p:nvSpPr>
          <p:cNvPr id="62" name="Rectangle 64">
            <a:extLst>
              <a:ext uri="{FF2B5EF4-FFF2-40B4-BE49-F238E27FC236}">
                <a16:creationId xmlns:a16="http://schemas.microsoft.com/office/drawing/2014/main" id="{3708F208-3D70-974C-FE3B-3D14AA5C0768}"/>
              </a:ext>
            </a:extLst>
          </p:cNvPr>
          <p:cNvSpPr/>
          <p:nvPr/>
        </p:nvSpPr>
        <p:spPr>
          <a:xfrm>
            <a:off x="2283917" y="5942323"/>
            <a:ext cx="3229864" cy="340519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Cash flow</a:t>
            </a:r>
            <a:endParaRPr lang="en-GB" sz="1400"/>
          </a:p>
        </p:txBody>
      </p:sp>
      <p:sp>
        <p:nvSpPr>
          <p:cNvPr id="63" name="Rectangle 65">
            <a:extLst>
              <a:ext uri="{FF2B5EF4-FFF2-40B4-BE49-F238E27FC236}">
                <a16:creationId xmlns:a16="http://schemas.microsoft.com/office/drawing/2014/main" id="{E20A8D1C-9C64-CF50-EB6C-01BED09195A8}"/>
              </a:ext>
            </a:extLst>
          </p:cNvPr>
          <p:cNvSpPr/>
          <p:nvPr/>
        </p:nvSpPr>
        <p:spPr>
          <a:xfrm>
            <a:off x="5590946" y="5946251"/>
            <a:ext cx="3229864" cy="340519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Balance sheet</a:t>
            </a:r>
            <a:endParaRPr lang="en-GB" sz="1400"/>
          </a:p>
        </p:txBody>
      </p:sp>
      <p:sp>
        <p:nvSpPr>
          <p:cNvPr id="66" name="Rechteck: abgerundete Ecken 65">
            <a:extLst>
              <a:ext uri="{FF2B5EF4-FFF2-40B4-BE49-F238E27FC236}">
                <a16:creationId xmlns:a16="http://schemas.microsoft.com/office/drawing/2014/main" id="{86FDD29C-9C9B-CCAF-2011-BC7E6CD6DD67}"/>
              </a:ext>
            </a:extLst>
          </p:cNvPr>
          <p:cNvSpPr/>
          <p:nvPr/>
        </p:nvSpPr>
        <p:spPr>
          <a:xfrm>
            <a:off x="6979185" y="1826131"/>
            <a:ext cx="3388931" cy="2245661"/>
          </a:xfrm>
          <a:prstGeom prst="round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i="0" u="none" strike="noStrike" baseline="0">
                <a:solidFill>
                  <a:schemeClr val="bg2"/>
                </a:solidFill>
              </a:rPr>
              <a:t>Resources</a:t>
            </a:r>
            <a:endParaRPr lang="en-GB">
              <a:solidFill>
                <a:schemeClr val="bg2"/>
              </a:solidFill>
            </a:endParaRPr>
          </a:p>
        </p:txBody>
      </p:sp>
      <p:sp>
        <p:nvSpPr>
          <p:cNvPr id="68" name="Rectangle 66">
            <a:extLst>
              <a:ext uri="{FF2B5EF4-FFF2-40B4-BE49-F238E27FC236}">
                <a16:creationId xmlns:a16="http://schemas.microsoft.com/office/drawing/2014/main" id="{F8412CF3-53D7-E798-27BD-BA8BCADB2278}"/>
              </a:ext>
            </a:extLst>
          </p:cNvPr>
          <p:cNvSpPr/>
          <p:nvPr/>
        </p:nvSpPr>
        <p:spPr>
          <a:xfrm>
            <a:off x="7118576" y="2600429"/>
            <a:ext cx="3114548" cy="578882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i="0" u="none" strike="noStrike" baseline="0"/>
              <a:t>Capital available:</a:t>
            </a:r>
          </a:p>
          <a:p>
            <a:pPr algn="ctr"/>
            <a:r>
              <a:rPr lang="en-GB" sz="1400" i="0" u="none" strike="noStrike" baseline="0"/>
              <a:t>Human, social &amp; financial</a:t>
            </a:r>
          </a:p>
        </p:txBody>
      </p:sp>
      <p:sp>
        <p:nvSpPr>
          <p:cNvPr id="69" name="Rectangle 66">
            <a:extLst>
              <a:ext uri="{FF2B5EF4-FFF2-40B4-BE49-F238E27FC236}">
                <a16:creationId xmlns:a16="http://schemas.microsoft.com/office/drawing/2014/main" id="{14C9471C-7389-F7F9-279A-0CB244A518FA}"/>
              </a:ext>
            </a:extLst>
          </p:cNvPr>
          <p:cNvSpPr/>
          <p:nvPr/>
        </p:nvSpPr>
        <p:spPr>
          <a:xfrm>
            <a:off x="7110525" y="3270610"/>
            <a:ext cx="3114548" cy="578882"/>
          </a:xfrm>
          <a:prstGeom prst="round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i="0" u="none" strike="noStrike" baseline="0"/>
              <a:t>Capital needed:</a:t>
            </a:r>
          </a:p>
          <a:p>
            <a:pPr algn="ctr"/>
            <a:r>
              <a:rPr lang="en-US" sz="1400" i="0" u="none" strike="noStrike" baseline="0"/>
              <a:t>Human, social &amp; financial</a:t>
            </a:r>
          </a:p>
        </p:txBody>
      </p:sp>
      <p:cxnSp>
        <p:nvCxnSpPr>
          <p:cNvPr id="79" name="Curved Connector 16">
            <a:extLst>
              <a:ext uri="{FF2B5EF4-FFF2-40B4-BE49-F238E27FC236}">
                <a16:creationId xmlns:a16="http://schemas.microsoft.com/office/drawing/2014/main" id="{B66880AE-7819-9C95-C2B4-9700071EBD7E}"/>
              </a:ext>
            </a:extLst>
          </p:cNvPr>
          <p:cNvCxnSpPr>
            <a:cxnSpLocks/>
          </p:cNvCxnSpPr>
          <p:nvPr/>
        </p:nvCxnSpPr>
        <p:spPr>
          <a:xfrm rot="6420000" flipV="1">
            <a:off x="1654615" y="4974778"/>
            <a:ext cx="534508" cy="754067"/>
          </a:xfrm>
          <a:prstGeom prst="curvedConnector2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">
            <a:extLst>
              <a:ext uri="{FF2B5EF4-FFF2-40B4-BE49-F238E27FC236}">
                <a16:creationId xmlns:a16="http://schemas.microsoft.com/office/drawing/2014/main" id="{B739CF7B-F2A6-6C75-74E1-4248ECE174F9}"/>
              </a:ext>
            </a:extLst>
          </p:cNvPr>
          <p:cNvCxnSpPr>
            <a:cxnSpLocks/>
          </p:cNvCxnSpPr>
          <p:nvPr/>
        </p:nvCxnSpPr>
        <p:spPr>
          <a:xfrm flipH="1">
            <a:off x="5918549" y="3691114"/>
            <a:ext cx="888651" cy="0"/>
          </a:xfrm>
          <a:prstGeom prst="straightConnector1">
            <a:avLst/>
          </a:prstGeom>
          <a:ln w="19050">
            <a:solidFill>
              <a:schemeClr val="accent1"/>
            </a:solidFill>
            <a:headEnd type="arrow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hteck: abgerundete Ecken 83">
            <a:extLst>
              <a:ext uri="{FF2B5EF4-FFF2-40B4-BE49-F238E27FC236}">
                <a16:creationId xmlns:a16="http://schemas.microsoft.com/office/drawing/2014/main" id="{58F2DC7F-6B36-E3A1-2498-25D9216F14B0}"/>
              </a:ext>
            </a:extLst>
          </p:cNvPr>
          <p:cNvSpPr/>
          <p:nvPr/>
        </p:nvSpPr>
        <p:spPr>
          <a:xfrm>
            <a:off x="2283911" y="669416"/>
            <a:ext cx="3267940" cy="347020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/>
              <a:t>Target </a:t>
            </a:r>
            <a:r>
              <a:rPr lang="de-DE" sz="1600" err="1"/>
              <a:t>market</a:t>
            </a:r>
            <a:r>
              <a:rPr lang="de-DE" sz="1600"/>
              <a:t> </a:t>
            </a:r>
            <a:r>
              <a:rPr lang="de-DE" sz="1600" err="1"/>
              <a:t>segments</a:t>
            </a:r>
            <a:endParaRPr lang="de-AT" sz="1600"/>
          </a:p>
        </p:txBody>
      </p:sp>
      <p:sp>
        <p:nvSpPr>
          <p:cNvPr id="85" name="Rechteck: abgerundete Ecken 84">
            <a:extLst>
              <a:ext uri="{FF2B5EF4-FFF2-40B4-BE49-F238E27FC236}">
                <a16:creationId xmlns:a16="http://schemas.microsoft.com/office/drawing/2014/main" id="{BF8FB94C-5781-27B4-49F6-367B70C2473E}"/>
              </a:ext>
            </a:extLst>
          </p:cNvPr>
          <p:cNvSpPr/>
          <p:nvPr/>
        </p:nvSpPr>
        <p:spPr>
          <a:xfrm>
            <a:off x="5634460" y="669416"/>
            <a:ext cx="3190776" cy="347020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/>
              <a:t>Value </a:t>
            </a:r>
            <a:r>
              <a:rPr lang="de-DE" sz="1600" err="1"/>
              <a:t>propositions</a:t>
            </a:r>
            <a:r>
              <a:rPr lang="de-DE" sz="1600"/>
              <a:t> (s)</a:t>
            </a:r>
            <a:endParaRPr lang="de-AT" sz="1600"/>
          </a:p>
        </p:txBody>
      </p:sp>
      <p:sp>
        <p:nvSpPr>
          <p:cNvPr id="86" name="Rechteck: abgerundete Ecken 85">
            <a:extLst>
              <a:ext uri="{FF2B5EF4-FFF2-40B4-BE49-F238E27FC236}">
                <a16:creationId xmlns:a16="http://schemas.microsoft.com/office/drawing/2014/main" id="{CAF497C3-E83D-4FA6-B07F-D8BD75CBD507}"/>
              </a:ext>
            </a:extLst>
          </p:cNvPr>
          <p:cNvSpPr/>
          <p:nvPr/>
        </p:nvSpPr>
        <p:spPr>
          <a:xfrm>
            <a:off x="2288343" y="1084267"/>
            <a:ext cx="6536893" cy="318124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i="0" u="none" strike="noStrike" baseline="0"/>
              <a:t>Customer relationships / Branding</a:t>
            </a:r>
            <a:endParaRPr lang="en-GB" sz="1600"/>
          </a:p>
        </p:txBody>
      </p:sp>
      <p:sp>
        <p:nvSpPr>
          <p:cNvPr id="88" name="Rechteck: abgerundete Ecken 87">
            <a:extLst>
              <a:ext uri="{FF2B5EF4-FFF2-40B4-BE49-F238E27FC236}">
                <a16:creationId xmlns:a16="http://schemas.microsoft.com/office/drawing/2014/main" id="{CBADEABA-1538-0545-F800-3B92835E1BA4}"/>
              </a:ext>
            </a:extLst>
          </p:cNvPr>
          <p:cNvSpPr/>
          <p:nvPr/>
        </p:nvSpPr>
        <p:spPr>
          <a:xfrm>
            <a:off x="1406586" y="3896897"/>
            <a:ext cx="2376484" cy="347020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err="1"/>
              <a:t>Risks</a:t>
            </a:r>
            <a:endParaRPr lang="de-AT" sz="1600"/>
          </a:p>
        </p:txBody>
      </p:sp>
      <p:sp>
        <p:nvSpPr>
          <p:cNvPr id="89" name="Rechteck: abgerundete Ecken 88">
            <a:extLst>
              <a:ext uri="{FF2B5EF4-FFF2-40B4-BE49-F238E27FC236}">
                <a16:creationId xmlns:a16="http://schemas.microsoft.com/office/drawing/2014/main" id="{BB0AEDEE-E427-1419-F668-4799AB268308}"/>
              </a:ext>
            </a:extLst>
          </p:cNvPr>
          <p:cNvSpPr/>
          <p:nvPr/>
        </p:nvSpPr>
        <p:spPr>
          <a:xfrm>
            <a:off x="3849628" y="3896897"/>
            <a:ext cx="1895897" cy="347020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/>
              <a:t>Partnerships</a:t>
            </a:r>
            <a:endParaRPr lang="de-AT" sz="1600"/>
          </a:p>
        </p:txBody>
      </p:sp>
      <p:sp>
        <p:nvSpPr>
          <p:cNvPr id="90" name="Rechteck: abgerundete Ecken 89">
            <a:extLst>
              <a:ext uri="{FF2B5EF4-FFF2-40B4-BE49-F238E27FC236}">
                <a16:creationId xmlns:a16="http://schemas.microsoft.com/office/drawing/2014/main" id="{989C2A24-67D9-3891-2B74-B158DB27D0D5}"/>
              </a:ext>
            </a:extLst>
          </p:cNvPr>
          <p:cNvSpPr/>
          <p:nvPr/>
        </p:nvSpPr>
        <p:spPr>
          <a:xfrm>
            <a:off x="1409039" y="4320799"/>
            <a:ext cx="4328339" cy="587281"/>
          </a:xfrm>
          <a:prstGeom prst="round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i="0" u="none" strike="noStrike" baseline="0"/>
              <a:t>Key activities / Critical success factors/ Strategic options</a:t>
            </a:r>
            <a:endParaRPr lang="de-AT" sz="1600"/>
          </a:p>
        </p:txBody>
      </p:sp>
      <p:cxnSp>
        <p:nvCxnSpPr>
          <p:cNvPr id="93" name="Curved Connector 16">
            <a:extLst>
              <a:ext uri="{FF2B5EF4-FFF2-40B4-BE49-F238E27FC236}">
                <a16:creationId xmlns:a16="http://schemas.microsoft.com/office/drawing/2014/main" id="{33D0D1EF-CB6F-99E2-CA7B-012A97D8A85E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8907846" y="1059619"/>
            <a:ext cx="534508" cy="754065"/>
          </a:xfrm>
          <a:prstGeom prst="curvedConnector2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 descr="Ein Bild, das Kreis, Grafiken, Clipart, Kunst enthält.&#10;&#10;Automatisch generierte Beschreibung">
            <a:extLst>
              <a:ext uri="{FF2B5EF4-FFF2-40B4-BE49-F238E27FC236}">
                <a16:creationId xmlns:a16="http://schemas.microsoft.com/office/drawing/2014/main" id="{8A7AA9AE-294D-9AF9-4673-634F0DB08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1339" y="4707547"/>
            <a:ext cx="1617447" cy="1617447"/>
          </a:xfrm>
          <a:prstGeom prst="rect">
            <a:avLst/>
          </a:prstGeom>
        </p:spPr>
      </p:pic>
      <p:grpSp>
        <p:nvGrpSpPr>
          <p:cNvPr id="12" name="Group 47">
            <a:extLst>
              <a:ext uri="{FF2B5EF4-FFF2-40B4-BE49-F238E27FC236}">
                <a16:creationId xmlns:a16="http://schemas.microsoft.com/office/drawing/2014/main" id="{F1A45C2F-9ACD-C53E-9F2E-CAC91C937198}"/>
              </a:ext>
            </a:extLst>
          </p:cNvPr>
          <p:cNvGrpSpPr/>
          <p:nvPr/>
        </p:nvGrpSpPr>
        <p:grpSpPr>
          <a:xfrm>
            <a:off x="913681" y="119534"/>
            <a:ext cx="2865068" cy="1077218"/>
            <a:chOff x="-93268" y="119534"/>
            <a:chExt cx="2865068" cy="1077218"/>
          </a:xfrm>
        </p:grpSpPr>
        <p:grpSp>
          <p:nvGrpSpPr>
            <p:cNvPr id="15" name="Group 48">
              <a:extLst>
                <a:ext uri="{FF2B5EF4-FFF2-40B4-BE49-F238E27FC236}">
                  <a16:creationId xmlns:a16="http://schemas.microsoft.com/office/drawing/2014/main" id="{D36A4D4B-C4FA-0F5E-D18E-E6C107BAE5D5}"/>
                </a:ext>
              </a:extLst>
            </p:cNvPr>
            <p:cNvGrpSpPr/>
            <p:nvPr/>
          </p:nvGrpSpPr>
          <p:grpSpPr>
            <a:xfrm>
              <a:off x="-93268" y="119534"/>
              <a:ext cx="2865068" cy="1077218"/>
              <a:chOff x="25992" y="26070"/>
              <a:chExt cx="2865068" cy="1077218"/>
            </a:xfrm>
          </p:grpSpPr>
          <p:pic>
            <p:nvPicPr>
              <p:cNvPr id="18" name="Picture 50">
                <a:extLst>
                  <a:ext uri="{FF2B5EF4-FFF2-40B4-BE49-F238E27FC236}">
                    <a16:creationId xmlns:a16="http://schemas.microsoft.com/office/drawing/2014/main" id="{8959F297-439E-C057-3466-8A14AA23A7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20074" y="63971"/>
                <a:ext cx="326922" cy="240250"/>
              </a:xfrm>
              <a:prstGeom prst="rect">
                <a:avLst/>
              </a:prstGeom>
              <a:ln>
                <a:solidFill>
                  <a:srgbClr val="FDE8C7"/>
                </a:solidFill>
              </a:ln>
              <a:effectLst>
                <a:softEdge rad="12700"/>
              </a:effectLst>
            </p:spPr>
          </p:pic>
          <p:sp>
            <p:nvSpPr>
              <p:cNvPr id="19" name="TextBox 51">
                <a:extLst>
                  <a:ext uri="{FF2B5EF4-FFF2-40B4-BE49-F238E27FC236}">
                    <a16:creationId xmlns:a16="http://schemas.microsoft.com/office/drawing/2014/main" id="{D0530C2A-1DEA-2B16-F53D-5A97176EB6F6}"/>
                  </a:ext>
                </a:extLst>
              </p:cNvPr>
              <p:cNvSpPr txBox="1"/>
              <p:nvPr/>
            </p:nvSpPr>
            <p:spPr>
              <a:xfrm>
                <a:off x="25992" y="26070"/>
                <a:ext cx="2865068" cy="1077218"/>
              </a:xfrm>
              <a:prstGeom prst="rect">
                <a:avLst/>
              </a:prstGeom>
              <a:solidFill>
                <a:srgbClr val="FDE8C7"/>
              </a:solidFill>
              <a:ln>
                <a:noFill/>
              </a:ln>
              <a:effectLst>
                <a:glow rad="63500">
                  <a:srgbClr val="93A299">
                    <a:satMod val="175000"/>
                    <a:alpha val="40000"/>
                  </a:srgbClr>
                </a:glow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perspectiveLeft"/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CD0D40"/>
                    </a:solidFill>
                    <a:effectLst/>
                    <a:uLnTx/>
                    <a:uFillTx/>
                    <a:latin typeface="Segoe Print" panose="02000600000000000000" pitchFamily="2" charset="0"/>
                  </a:rPr>
                  <a:t>Target market segment(s) </a:t>
                </a:r>
              </a:p>
              <a:p>
                <a:r>
                  <a:rPr lang="en-GB" sz="1600">
                    <a:latin typeface="Segoe Print" panose="02000600000000000000" pitchFamily="2" charset="0"/>
                    <a:cs typeface="Segoe UI" panose="020B0502040204020203" pitchFamily="34" charset="0"/>
                  </a:rPr>
                  <a:t>Leisure and business travellers</a:t>
                </a:r>
              </a:p>
            </p:txBody>
          </p:sp>
        </p:grpSp>
        <p:pic>
          <p:nvPicPr>
            <p:cNvPr id="16" name="Picture 49">
              <a:extLst>
                <a:ext uri="{FF2B5EF4-FFF2-40B4-BE49-F238E27FC236}">
                  <a16:creationId xmlns:a16="http://schemas.microsoft.com/office/drawing/2014/main" id="{F783E4B4-BD35-5CB3-249C-0DD7ECE287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0814" y="815503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21" name="Group 52">
            <a:extLst>
              <a:ext uri="{FF2B5EF4-FFF2-40B4-BE49-F238E27FC236}">
                <a16:creationId xmlns:a16="http://schemas.microsoft.com/office/drawing/2014/main" id="{A186F7B0-EB63-09AF-B6E7-EBEA4A5AC96E}"/>
              </a:ext>
            </a:extLst>
          </p:cNvPr>
          <p:cNvGrpSpPr/>
          <p:nvPr/>
        </p:nvGrpSpPr>
        <p:grpSpPr>
          <a:xfrm>
            <a:off x="7192542" y="275164"/>
            <a:ext cx="2865068" cy="1569660"/>
            <a:chOff x="6185593" y="275164"/>
            <a:chExt cx="2865068" cy="1569660"/>
          </a:xfrm>
        </p:grpSpPr>
        <p:grpSp>
          <p:nvGrpSpPr>
            <p:cNvPr id="22" name="Group 53">
              <a:extLst>
                <a:ext uri="{FF2B5EF4-FFF2-40B4-BE49-F238E27FC236}">
                  <a16:creationId xmlns:a16="http://schemas.microsoft.com/office/drawing/2014/main" id="{F6AD7E3A-B375-B7B3-F751-E0348985FB5F}"/>
                </a:ext>
              </a:extLst>
            </p:cNvPr>
            <p:cNvGrpSpPr/>
            <p:nvPr/>
          </p:nvGrpSpPr>
          <p:grpSpPr>
            <a:xfrm>
              <a:off x="6185593" y="275164"/>
              <a:ext cx="2865068" cy="1569660"/>
              <a:chOff x="6185593" y="149182"/>
              <a:chExt cx="2865068" cy="1569660"/>
            </a:xfrm>
          </p:grpSpPr>
          <p:pic>
            <p:nvPicPr>
              <p:cNvPr id="25" name="Picture 55">
                <a:extLst>
                  <a:ext uri="{FF2B5EF4-FFF2-40B4-BE49-F238E27FC236}">
                    <a16:creationId xmlns:a16="http://schemas.microsoft.com/office/drawing/2014/main" id="{FEAF553D-D331-79B8-2EB9-DA2741C19A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03258" y="912878"/>
                <a:ext cx="326922" cy="240250"/>
              </a:xfrm>
              <a:prstGeom prst="rect">
                <a:avLst/>
              </a:prstGeom>
              <a:ln>
                <a:solidFill>
                  <a:srgbClr val="FDE8C7"/>
                </a:solidFill>
              </a:ln>
              <a:effectLst>
                <a:softEdge rad="12700"/>
              </a:effectLst>
            </p:spPr>
          </p:pic>
          <p:sp>
            <p:nvSpPr>
              <p:cNvPr id="26" name="TextBox 56">
                <a:extLst>
                  <a:ext uri="{FF2B5EF4-FFF2-40B4-BE49-F238E27FC236}">
                    <a16:creationId xmlns:a16="http://schemas.microsoft.com/office/drawing/2014/main" id="{AC6A5684-7A3D-4A26-B5BE-6CAB09AA22C0}"/>
                  </a:ext>
                </a:extLst>
              </p:cNvPr>
              <p:cNvSpPr txBox="1"/>
              <p:nvPr/>
            </p:nvSpPr>
            <p:spPr>
              <a:xfrm>
                <a:off x="6185593" y="149182"/>
                <a:ext cx="2865068" cy="1569660"/>
              </a:xfrm>
              <a:prstGeom prst="rect">
                <a:avLst/>
              </a:prstGeom>
              <a:solidFill>
                <a:srgbClr val="FDE8C7"/>
              </a:solidFill>
              <a:ln>
                <a:noFill/>
              </a:ln>
              <a:effectLst>
                <a:glow rad="63500">
                  <a:srgbClr val="93A299">
                    <a:satMod val="175000"/>
                    <a:alpha val="40000"/>
                  </a:srgbClr>
                </a:glow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perspectiveLeft"/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600" kern="0">
                    <a:solidFill>
                      <a:srgbClr val="CD0D40"/>
                    </a:solidFill>
                    <a:latin typeface="Segoe Print" panose="02000600000000000000" pitchFamily="2" charset="0"/>
                  </a:rPr>
                  <a:t>Value proposition(s)</a:t>
                </a:r>
                <a:endPara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endParaRPr>
              </a:p>
              <a:p>
                <a:r>
                  <a:rPr lang="en-GB" sz="1600">
                    <a:latin typeface="Segoe Print" panose="02000600000000000000" pitchFamily="2" charset="0"/>
                    <a:cs typeface="Segoe UI" panose="020B0502040204020203" pitchFamily="34" charset="0"/>
                  </a:rPr>
                  <a:t>Safe, point-to-point air services across Europe</a:t>
                </a:r>
              </a:p>
              <a:p>
                <a:r>
                  <a:rPr lang="en-GB" sz="1600">
                    <a:latin typeface="Segoe Print" panose="02000600000000000000" pitchFamily="2" charset="0"/>
                    <a:cs typeface="Segoe UI" panose="020B0502040204020203" pitchFamily="34" charset="0"/>
                  </a:rPr>
                  <a:t>Consistent &amp; reliable </a:t>
                </a:r>
              </a:p>
              <a:p>
                <a:r>
                  <a:rPr lang="en-GB" sz="1600">
                    <a:latin typeface="Segoe Print" panose="02000600000000000000" pitchFamily="2" charset="0"/>
                    <a:cs typeface="Segoe UI" panose="020B0502040204020203" pitchFamily="34" charset="0"/>
                  </a:rPr>
                  <a:t>Appealing fares (value-for-money)</a:t>
                </a:r>
                <a:endParaRPr kumimoji="0" lang="en-GB" sz="16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endParaRPr>
              </a:p>
            </p:txBody>
          </p:sp>
        </p:grpSp>
        <p:pic>
          <p:nvPicPr>
            <p:cNvPr id="24" name="Picture 54">
              <a:extLst>
                <a:ext uri="{FF2B5EF4-FFF2-40B4-BE49-F238E27FC236}">
                  <a16:creationId xmlns:a16="http://schemas.microsoft.com/office/drawing/2014/main" id="{678E1737-B6AC-D9BA-8A46-39088AA2AC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1267" y="1481503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27" name="Group 57">
            <a:extLst>
              <a:ext uri="{FF2B5EF4-FFF2-40B4-BE49-F238E27FC236}">
                <a16:creationId xmlns:a16="http://schemas.microsoft.com/office/drawing/2014/main" id="{98FBA278-29EB-58F3-2D63-249574D481AC}"/>
              </a:ext>
            </a:extLst>
          </p:cNvPr>
          <p:cNvGrpSpPr/>
          <p:nvPr/>
        </p:nvGrpSpPr>
        <p:grpSpPr>
          <a:xfrm>
            <a:off x="1186461" y="1162487"/>
            <a:ext cx="2904299" cy="2554545"/>
            <a:chOff x="-31474" y="1553847"/>
            <a:chExt cx="2904299" cy="2554545"/>
          </a:xfrm>
        </p:grpSpPr>
        <p:sp>
          <p:nvSpPr>
            <p:cNvPr id="28" name="TextBox 58">
              <a:extLst>
                <a:ext uri="{FF2B5EF4-FFF2-40B4-BE49-F238E27FC236}">
                  <a16:creationId xmlns:a16="http://schemas.microsoft.com/office/drawing/2014/main" id="{CED9371D-D8B6-ECCD-CCF1-24B996A5921B}"/>
                </a:ext>
              </a:extLst>
            </p:cNvPr>
            <p:cNvSpPr txBox="1"/>
            <p:nvPr/>
          </p:nvSpPr>
          <p:spPr>
            <a:xfrm>
              <a:off x="-31474" y="1553847"/>
              <a:ext cx="2865068" cy="2554545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solidFill>
                    <a:srgbClr val="CD0D40"/>
                  </a:solidFill>
                  <a:latin typeface="Segoe Print" panose="02000600000000000000" pitchFamily="2" charset="0"/>
                </a:rPr>
                <a:t>Marketing mix, Pricing, Channels, Communications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rgbClr val="CD0D40"/>
                </a:solidFill>
                <a:effectLst/>
                <a:uLnTx/>
                <a:uFillTx/>
                <a:latin typeface="Segoe Print" panose="02000600000000000000" pitchFamily="2" charset="0"/>
              </a:endParaRP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Differential pricing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Low-cost marketing – PR, brand, web-based promotions etc.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Volume seat sales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Max sales of other products on web site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  <a:cs typeface="Segoe UI" panose="020B0502040204020203" pitchFamily="34" charset="0"/>
              </a:endParaRPr>
            </a:p>
          </p:txBody>
        </p:sp>
        <p:pic>
          <p:nvPicPr>
            <p:cNvPr id="29" name="Picture 60">
              <a:extLst>
                <a:ext uri="{FF2B5EF4-FFF2-40B4-BE49-F238E27FC236}">
                  <a16:creationId xmlns:a16="http://schemas.microsoft.com/office/drawing/2014/main" id="{1F15B4B1-F519-230E-0CBA-F6E88D5BAC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5903" y="2836015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30" name="Group 61">
            <a:extLst>
              <a:ext uri="{FF2B5EF4-FFF2-40B4-BE49-F238E27FC236}">
                <a16:creationId xmlns:a16="http://schemas.microsoft.com/office/drawing/2014/main" id="{D70C77D6-8FD9-B1FA-C4CC-EC96C40D222A}"/>
              </a:ext>
            </a:extLst>
          </p:cNvPr>
          <p:cNvGrpSpPr/>
          <p:nvPr/>
        </p:nvGrpSpPr>
        <p:grpSpPr>
          <a:xfrm>
            <a:off x="4342495" y="836712"/>
            <a:ext cx="2964646" cy="1323439"/>
            <a:chOff x="3335546" y="853278"/>
            <a:chExt cx="2964646" cy="1323439"/>
          </a:xfrm>
        </p:grpSpPr>
        <p:sp>
          <p:nvSpPr>
            <p:cNvPr id="31" name="TextBox 63">
              <a:extLst>
                <a:ext uri="{FF2B5EF4-FFF2-40B4-BE49-F238E27FC236}">
                  <a16:creationId xmlns:a16="http://schemas.microsoft.com/office/drawing/2014/main" id="{1B0DCBFD-53C3-EAD6-54CB-2C4EC46B372A}"/>
                </a:ext>
              </a:extLst>
            </p:cNvPr>
            <p:cNvSpPr txBox="1"/>
            <p:nvPr/>
          </p:nvSpPr>
          <p:spPr>
            <a:xfrm>
              <a:off x="3335546" y="853278"/>
              <a:ext cx="2964646" cy="1323439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solidFill>
                    <a:srgbClr val="CD0D40"/>
                  </a:solidFill>
                  <a:latin typeface="Segoe Print" panose="02000600000000000000" pitchFamily="2" charset="0"/>
                </a:rPr>
                <a:t>Customer relationships / Branding</a:t>
              </a: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 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Orange (very visible)!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No-frills, value-for-money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Internet based relations</a:t>
              </a:r>
            </a:p>
          </p:txBody>
        </p:sp>
        <p:pic>
          <p:nvPicPr>
            <p:cNvPr id="32" name="Picture 68">
              <a:extLst>
                <a:ext uri="{FF2B5EF4-FFF2-40B4-BE49-F238E27FC236}">
                  <a16:creationId xmlns:a16="http://schemas.microsoft.com/office/drawing/2014/main" id="{26F35F6F-A6EE-F7DD-A5F8-B475443598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4675" y="1929954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33" name="Group 72">
            <a:extLst>
              <a:ext uri="{FF2B5EF4-FFF2-40B4-BE49-F238E27FC236}">
                <a16:creationId xmlns:a16="http://schemas.microsoft.com/office/drawing/2014/main" id="{2B069B7F-7005-8D2D-4C31-C631136A083C}"/>
              </a:ext>
            </a:extLst>
          </p:cNvPr>
          <p:cNvGrpSpPr/>
          <p:nvPr/>
        </p:nvGrpSpPr>
        <p:grpSpPr>
          <a:xfrm>
            <a:off x="4151545" y="2222997"/>
            <a:ext cx="2865068" cy="1107996"/>
            <a:chOff x="3175470" y="2290227"/>
            <a:chExt cx="2865068" cy="1107996"/>
          </a:xfrm>
        </p:grpSpPr>
        <p:sp>
          <p:nvSpPr>
            <p:cNvPr id="34" name="TextBox 73">
              <a:extLst>
                <a:ext uri="{FF2B5EF4-FFF2-40B4-BE49-F238E27FC236}">
                  <a16:creationId xmlns:a16="http://schemas.microsoft.com/office/drawing/2014/main" id="{DEC03226-0718-0EBA-48B5-F93171921617}"/>
                </a:ext>
              </a:extLst>
            </p:cNvPr>
            <p:cNvSpPr txBox="1"/>
            <p:nvPr/>
          </p:nvSpPr>
          <p:spPr>
            <a:xfrm>
              <a:off x="3175470" y="2290227"/>
              <a:ext cx="2865068" cy="1107996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solidFill>
                    <a:srgbClr val="CD0D40"/>
                  </a:solidFill>
                  <a:latin typeface="Segoe Print" panose="02000600000000000000" pitchFamily="2" charset="0"/>
                </a:rPr>
                <a:t>Scalability</a:t>
              </a: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rPr>
                <a:t>More destinations</a:t>
              </a:r>
              <a:r>
                <a:rPr lang="en-GB" kern="0" noProof="0">
                  <a:latin typeface="Segoe Print" panose="02000600000000000000" pitchFamily="2" charset="0"/>
                </a:rPr>
                <a:t>,</a:t>
              </a:r>
              <a:r>
                <a:rPr kumimoji="0" lang="en-GB" sz="1600" b="0" i="0" u="none" strike="noStrike" kern="0" cap="none" spc="0" normalizeH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rPr>
                <a:t> planes,</a:t>
              </a:r>
              <a:r>
                <a:rPr lang="en-GB" sz="1600" kern="0" baseline="0">
                  <a:latin typeface="Segoe Print" panose="02000600000000000000" pitchFamily="2" charset="0"/>
                  <a:cs typeface="Segoe UI" panose="020B0502040204020203" pitchFamily="34" charset="0"/>
                </a:rPr>
                <a:t> staff needed for expansion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  <a:cs typeface="Segoe UI" panose="020B0502040204020203" pitchFamily="34" charset="0"/>
              </a:endParaRPr>
            </a:p>
          </p:txBody>
        </p:sp>
        <p:pic>
          <p:nvPicPr>
            <p:cNvPr id="35" name="Picture 74">
              <a:extLst>
                <a:ext uri="{FF2B5EF4-FFF2-40B4-BE49-F238E27FC236}">
                  <a16:creationId xmlns:a16="http://schemas.microsoft.com/office/drawing/2014/main" id="{3EE8D606-6EE5-DC4B-AEFD-6E330C118E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5669" y="3111068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36" name="Group 75">
            <a:extLst>
              <a:ext uri="{FF2B5EF4-FFF2-40B4-BE49-F238E27FC236}">
                <a16:creationId xmlns:a16="http://schemas.microsoft.com/office/drawing/2014/main" id="{7203280C-B665-7343-0D0F-483AC5E34322}"/>
              </a:ext>
            </a:extLst>
          </p:cNvPr>
          <p:cNvGrpSpPr/>
          <p:nvPr/>
        </p:nvGrpSpPr>
        <p:grpSpPr>
          <a:xfrm>
            <a:off x="7163125" y="1947794"/>
            <a:ext cx="2865068" cy="1569660"/>
            <a:chOff x="6140750" y="1947794"/>
            <a:chExt cx="2865068" cy="1569660"/>
          </a:xfrm>
        </p:grpSpPr>
        <p:sp>
          <p:nvSpPr>
            <p:cNvPr id="37" name="TextBox 76">
              <a:extLst>
                <a:ext uri="{FF2B5EF4-FFF2-40B4-BE49-F238E27FC236}">
                  <a16:creationId xmlns:a16="http://schemas.microsoft.com/office/drawing/2014/main" id="{EF77B939-4D96-2446-844E-9CB840D103BA}"/>
                </a:ext>
              </a:extLst>
            </p:cNvPr>
            <p:cNvSpPr txBox="1"/>
            <p:nvPr/>
          </p:nvSpPr>
          <p:spPr>
            <a:xfrm>
              <a:off x="6140750" y="1947794"/>
              <a:ext cx="2865068" cy="1569660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solidFill>
                    <a:srgbClr val="CD0D40"/>
                  </a:solidFill>
                  <a:latin typeface="Segoe Print" panose="02000600000000000000" pitchFamily="2" charset="0"/>
                </a:rPr>
                <a:t>Capital available: Human, social &amp; financial</a:t>
              </a: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 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Flight &amp; cabin crew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Efficient IT systems</a:t>
              </a:r>
            </a:p>
            <a:p>
              <a:r>
                <a:rPr lang="en-GB" sz="1600" kern="0">
                  <a:latin typeface="Segoe Print" panose="02000600000000000000" pitchFamily="2" charset="0"/>
                  <a:cs typeface="Segoe UI" panose="020B0502040204020203" pitchFamily="34" charset="0"/>
                </a:rPr>
                <a:t>Good brand recognition &amp; marketing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  <a:cs typeface="Segoe UI" panose="020B0502040204020203" pitchFamily="34" charset="0"/>
              </a:endParaRPr>
            </a:p>
          </p:txBody>
        </p:sp>
        <p:pic>
          <p:nvPicPr>
            <p:cNvPr id="38" name="Picture 78">
              <a:extLst>
                <a:ext uri="{FF2B5EF4-FFF2-40B4-BE49-F238E27FC236}">
                  <a16:creationId xmlns:a16="http://schemas.microsoft.com/office/drawing/2014/main" id="{56274DC6-8C80-B8F1-8FB6-EB8214DBA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5158" y="3260758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39" name="Group 79">
            <a:extLst>
              <a:ext uri="{FF2B5EF4-FFF2-40B4-BE49-F238E27FC236}">
                <a16:creationId xmlns:a16="http://schemas.microsoft.com/office/drawing/2014/main" id="{717705BD-C93F-6F97-4A40-5AC4A3A8FAAD}"/>
              </a:ext>
            </a:extLst>
          </p:cNvPr>
          <p:cNvGrpSpPr/>
          <p:nvPr/>
        </p:nvGrpSpPr>
        <p:grpSpPr>
          <a:xfrm>
            <a:off x="826421" y="3645024"/>
            <a:ext cx="4677328" cy="1569660"/>
            <a:chOff x="14209" y="4429425"/>
            <a:chExt cx="4677328" cy="2192521"/>
          </a:xfrm>
        </p:grpSpPr>
        <p:sp>
          <p:nvSpPr>
            <p:cNvPr id="40" name="TextBox 80">
              <a:extLst>
                <a:ext uri="{FF2B5EF4-FFF2-40B4-BE49-F238E27FC236}">
                  <a16:creationId xmlns:a16="http://schemas.microsoft.com/office/drawing/2014/main" id="{294D7F4A-35C8-0864-4A9B-2D236CA3AFEE}"/>
                </a:ext>
              </a:extLst>
            </p:cNvPr>
            <p:cNvSpPr txBox="1"/>
            <p:nvPr/>
          </p:nvSpPr>
          <p:spPr>
            <a:xfrm>
              <a:off x="14209" y="4429425"/>
              <a:ext cx="4677328" cy="2192521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solidFill>
                    <a:srgbClr val="CD0D40"/>
                  </a:solidFill>
                  <a:latin typeface="Segoe Print" panose="02000600000000000000" pitchFamily="2" charset="0"/>
                </a:rPr>
                <a:t>Key activities / Critical success factors / Strategic options</a:t>
              </a: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 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High usage volumes (‘sweat’ assets)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High operating efficiency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Develop staff (recruitment &amp; training) 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Develop supplier &amp; partner relationships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  <a:cs typeface="Segoe UI" panose="020B0502040204020203" pitchFamily="34" charset="0"/>
              </a:endParaRPr>
            </a:p>
          </p:txBody>
        </p:sp>
        <p:pic>
          <p:nvPicPr>
            <p:cNvPr id="41" name="Picture 81">
              <a:extLst>
                <a:ext uri="{FF2B5EF4-FFF2-40B4-BE49-F238E27FC236}">
                  <a16:creationId xmlns:a16="http://schemas.microsoft.com/office/drawing/2014/main" id="{965BF7E1-103F-F153-0F26-C586AB7C19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4733" y="5273291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42" name="Group 82">
            <a:extLst>
              <a:ext uri="{FF2B5EF4-FFF2-40B4-BE49-F238E27FC236}">
                <a16:creationId xmlns:a16="http://schemas.microsoft.com/office/drawing/2014/main" id="{E832B8BD-FB49-32DF-797D-1EB10DCE586D}"/>
              </a:ext>
            </a:extLst>
          </p:cNvPr>
          <p:cNvGrpSpPr/>
          <p:nvPr/>
        </p:nvGrpSpPr>
        <p:grpSpPr>
          <a:xfrm>
            <a:off x="1402485" y="5171708"/>
            <a:ext cx="2865068" cy="1569660"/>
            <a:chOff x="29068" y="3070565"/>
            <a:chExt cx="2865068" cy="1569660"/>
          </a:xfrm>
        </p:grpSpPr>
        <p:sp>
          <p:nvSpPr>
            <p:cNvPr id="43" name="TextBox 83">
              <a:extLst>
                <a:ext uri="{FF2B5EF4-FFF2-40B4-BE49-F238E27FC236}">
                  <a16:creationId xmlns:a16="http://schemas.microsoft.com/office/drawing/2014/main" id="{8EB1B6CB-8025-0401-064E-85BC56401687}"/>
                </a:ext>
              </a:extLst>
            </p:cNvPr>
            <p:cNvSpPr txBox="1"/>
            <p:nvPr/>
          </p:nvSpPr>
          <p:spPr>
            <a:xfrm>
              <a:off x="29068" y="3070565"/>
              <a:ext cx="2865068" cy="1569660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Risks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rPr>
                <a:t>Safety paramount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latin typeface="Segoe Print" panose="02000600000000000000" pitchFamily="2" charset="0"/>
                  <a:cs typeface="Segoe UI" panose="020B0502040204020203" pitchFamily="34" charset="0"/>
                </a:rPr>
                <a:t>Passenger volumes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  <a:cs typeface="Segoe UI" panose="020B0502040204020203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latin typeface="Segoe Print" panose="02000600000000000000" pitchFamily="2" charset="0"/>
                  <a:cs typeface="Segoe UI" panose="020B0502040204020203" pitchFamily="34" charset="0"/>
                </a:rPr>
                <a:t>Exchange rate fluctuations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rPr>
                <a:t>Oil</a:t>
              </a:r>
              <a:r>
                <a:rPr kumimoji="0" lang="en-GB" sz="1600" b="0" i="0" u="none" strike="noStrike" kern="0" cap="none" spc="0" normalizeH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rPr>
                <a:t> price fluctuations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  <a:cs typeface="Segoe UI" panose="020B0502040204020203" pitchFamily="34" charset="0"/>
              </a:endParaRPr>
            </a:p>
          </p:txBody>
        </p:sp>
        <p:pic>
          <p:nvPicPr>
            <p:cNvPr id="44" name="Picture 90">
              <a:extLst>
                <a:ext uri="{FF2B5EF4-FFF2-40B4-BE49-F238E27FC236}">
                  <a16:creationId xmlns:a16="http://schemas.microsoft.com/office/drawing/2014/main" id="{BC3A28C3-ADEC-02A4-F3A2-E974BDE87E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0651" y="3918256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45" name="Group 91">
            <a:extLst>
              <a:ext uri="{FF2B5EF4-FFF2-40B4-BE49-F238E27FC236}">
                <a16:creationId xmlns:a16="http://schemas.microsoft.com/office/drawing/2014/main" id="{51AF68AD-C3E8-CA7B-E3AA-8E1167DFBDF2}"/>
              </a:ext>
            </a:extLst>
          </p:cNvPr>
          <p:cNvGrpSpPr/>
          <p:nvPr/>
        </p:nvGrpSpPr>
        <p:grpSpPr>
          <a:xfrm>
            <a:off x="4161840" y="4941168"/>
            <a:ext cx="3073293" cy="1569660"/>
            <a:chOff x="3067457" y="3545675"/>
            <a:chExt cx="2865068" cy="1703936"/>
          </a:xfrm>
        </p:grpSpPr>
        <p:sp>
          <p:nvSpPr>
            <p:cNvPr id="46" name="TextBox 94">
              <a:extLst>
                <a:ext uri="{FF2B5EF4-FFF2-40B4-BE49-F238E27FC236}">
                  <a16:creationId xmlns:a16="http://schemas.microsoft.com/office/drawing/2014/main" id="{5C74B479-EDC2-E53E-32BD-A73DC65EAA56}"/>
                </a:ext>
              </a:extLst>
            </p:cNvPr>
            <p:cNvSpPr txBox="1"/>
            <p:nvPr/>
          </p:nvSpPr>
          <p:spPr>
            <a:xfrm>
              <a:off x="3067457" y="3545675"/>
              <a:ext cx="2865068" cy="1703936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Partnerships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rPr>
                <a:t>Airports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latin typeface="Segoe Print" panose="02000600000000000000" pitchFamily="2" charset="0"/>
                  <a:cs typeface="Segoe UI" panose="020B0502040204020203" pitchFamily="34" charset="0"/>
                </a:rPr>
                <a:t>Engine manufacturers &amp; maintenance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latin typeface="Segoe Print" panose="02000600000000000000" pitchFamily="2" charset="0"/>
                  <a:cs typeface="Segoe UI" panose="020B0502040204020203" pitchFamily="34" charset="0"/>
                </a:rPr>
                <a:t>Providers of additional services (rentals, hotels etc.)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  <a:cs typeface="Segoe UI" panose="020B0502040204020203" pitchFamily="34" charset="0"/>
              </a:endParaRPr>
            </a:p>
          </p:txBody>
        </p:sp>
        <p:pic>
          <p:nvPicPr>
            <p:cNvPr id="47" name="Picture 95">
              <a:extLst>
                <a:ext uri="{FF2B5EF4-FFF2-40B4-BE49-F238E27FC236}">
                  <a16:creationId xmlns:a16="http://schemas.microsoft.com/office/drawing/2014/main" id="{D2352A57-B0D7-6628-5EFF-F48EE5D635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7619" y="4349005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49" name="Group 96">
            <a:extLst>
              <a:ext uri="{FF2B5EF4-FFF2-40B4-BE49-F238E27FC236}">
                <a16:creationId xmlns:a16="http://schemas.microsoft.com/office/drawing/2014/main" id="{90E51357-7908-6923-FD77-BEE00801A965}"/>
              </a:ext>
            </a:extLst>
          </p:cNvPr>
          <p:cNvGrpSpPr/>
          <p:nvPr/>
        </p:nvGrpSpPr>
        <p:grpSpPr>
          <a:xfrm>
            <a:off x="7147699" y="3628762"/>
            <a:ext cx="2865068" cy="1600438"/>
            <a:chOff x="6140750" y="3533450"/>
            <a:chExt cx="2865068" cy="1600438"/>
          </a:xfrm>
        </p:grpSpPr>
        <p:sp>
          <p:nvSpPr>
            <p:cNvPr id="50" name="TextBox 97">
              <a:extLst>
                <a:ext uri="{FF2B5EF4-FFF2-40B4-BE49-F238E27FC236}">
                  <a16:creationId xmlns:a16="http://schemas.microsoft.com/office/drawing/2014/main" id="{5EF968D5-87E0-1473-454B-5B50EE2CAA2B}"/>
                </a:ext>
              </a:extLst>
            </p:cNvPr>
            <p:cNvSpPr txBox="1"/>
            <p:nvPr/>
          </p:nvSpPr>
          <p:spPr>
            <a:xfrm>
              <a:off x="6140750" y="3533450"/>
              <a:ext cx="2865068" cy="1600438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solidFill>
                    <a:srgbClr val="CD0D40"/>
                  </a:solidFill>
                  <a:latin typeface="Segoe Print" panose="02000600000000000000" pitchFamily="2" charset="0"/>
                </a:rPr>
                <a:t>Capital needed: Human, social &amp; financial</a:t>
              </a: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 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Planes (leased?)</a:t>
              </a:r>
            </a:p>
            <a:p>
              <a:r>
                <a:rPr lang="en-GB" sz="1600">
                  <a:latin typeface="Segoe Print" panose="02000600000000000000" pitchFamily="2" charset="0"/>
                  <a:cs typeface="Segoe UI" panose="020B0502040204020203" pitchFamily="34" charset="0"/>
                </a:rPr>
                <a:t>Servicing facilities (sub-contracted?)</a:t>
              </a:r>
            </a:p>
            <a:p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rPr>
                <a:t>Crew (self-employed?)</a:t>
              </a:r>
              <a:endParaRPr kumimoji="0" lang="en-GB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</a:endParaRPr>
            </a:p>
          </p:txBody>
        </p:sp>
        <p:pic>
          <p:nvPicPr>
            <p:cNvPr id="51" name="Picture 98">
              <a:extLst>
                <a:ext uri="{FF2B5EF4-FFF2-40B4-BE49-F238E27FC236}">
                  <a16:creationId xmlns:a16="http://schemas.microsoft.com/office/drawing/2014/main" id="{298A3D90-5FFE-9F78-5FB1-09934EF5FC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0887" y="4562554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  <p:grpSp>
        <p:nvGrpSpPr>
          <p:cNvPr id="54" name="Group 99">
            <a:extLst>
              <a:ext uri="{FF2B5EF4-FFF2-40B4-BE49-F238E27FC236}">
                <a16:creationId xmlns:a16="http://schemas.microsoft.com/office/drawing/2014/main" id="{4504E6F7-3573-4E18-23AE-86081854F4C9}"/>
              </a:ext>
            </a:extLst>
          </p:cNvPr>
          <p:cNvGrpSpPr/>
          <p:nvPr/>
        </p:nvGrpSpPr>
        <p:grpSpPr>
          <a:xfrm>
            <a:off x="7186063" y="5364505"/>
            <a:ext cx="2865068" cy="1077218"/>
            <a:chOff x="6796622" y="4889322"/>
            <a:chExt cx="2865068" cy="1077218"/>
          </a:xfrm>
        </p:grpSpPr>
        <p:sp>
          <p:nvSpPr>
            <p:cNvPr id="55" name="TextBox 100">
              <a:extLst>
                <a:ext uri="{FF2B5EF4-FFF2-40B4-BE49-F238E27FC236}">
                  <a16:creationId xmlns:a16="http://schemas.microsoft.com/office/drawing/2014/main" id="{02F156E4-325C-2E0C-06B8-CE20A9CA07FF}"/>
                </a:ext>
              </a:extLst>
            </p:cNvPr>
            <p:cNvSpPr txBox="1"/>
            <p:nvPr/>
          </p:nvSpPr>
          <p:spPr>
            <a:xfrm>
              <a:off x="6796622" y="4889322"/>
              <a:ext cx="2865068" cy="1077218"/>
            </a:xfrm>
            <a:prstGeom prst="rect">
              <a:avLst/>
            </a:prstGeom>
            <a:solidFill>
              <a:srgbClr val="FDE8C7"/>
            </a:solidFill>
            <a:ln>
              <a:noFill/>
            </a:ln>
            <a:effectLst>
              <a:glow rad="63500">
                <a:srgbClr val="93A299">
                  <a:satMod val="175000"/>
                  <a:alpha val="40000"/>
                </a:srgbClr>
              </a:glow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perspectiveLeft"/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CD0D40"/>
                  </a:solidFill>
                  <a:effectLst/>
                  <a:uLnTx/>
                  <a:uFillTx/>
                  <a:latin typeface="Segoe Print" panose="02000600000000000000" pitchFamily="2" charset="0"/>
                </a:rPr>
                <a:t>Breakeven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Segoe Print" panose="02000600000000000000" pitchFamily="2" charset="0"/>
                  <a:cs typeface="Segoe UI" panose="020B0502040204020203" pitchFamily="34" charset="0"/>
                </a:rPr>
                <a:t>High breakeven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>
                  <a:latin typeface="Segoe Print" panose="02000600000000000000" pitchFamily="2" charset="0"/>
                  <a:cs typeface="Segoe UI" panose="020B0502040204020203" pitchFamily="34" charset="0"/>
                </a:rPr>
                <a:t>(High fixed costs, low variable costs)</a:t>
              </a:r>
              <a:endParaRPr kumimoji="0" lang="en-GB" sz="1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Segoe Print" panose="02000600000000000000" pitchFamily="2" charset="0"/>
                <a:cs typeface="Segoe UI" panose="020B0502040204020203" pitchFamily="34" charset="0"/>
              </a:endParaRPr>
            </a:p>
          </p:txBody>
        </p:sp>
        <p:pic>
          <p:nvPicPr>
            <p:cNvPr id="56" name="Picture 101">
              <a:extLst>
                <a:ext uri="{FF2B5EF4-FFF2-40B4-BE49-F238E27FC236}">
                  <a16:creationId xmlns:a16="http://schemas.microsoft.com/office/drawing/2014/main" id="{95BF88A1-4717-7EF6-3621-FBD46B720D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18834" y="4973887"/>
              <a:ext cx="326922" cy="240250"/>
            </a:xfrm>
            <a:prstGeom prst="rect">
              <a:avLst/>
            </a:prstGeom>
            <a:ln>
              <a:solidFill>
                <a:srgbClr val="FDE8C7"/>
              </a:solidFill>
            </a:ln>
            <a:effectLst>
              <a:softEdge rad="12700"/>
            </a:effectLst>
          </p:spPr>
        </p:pic>
      </p:grpSp>
    </p:spTree>
    <p:extLst>
      <p:ext uri="{BB962C8B-B14F-4D97-AF65-F5344CB8AC3E}">
        <p14:creationId xmlns:p14="http://schemas.microsoft.com/office/powerpoint/2010/main" val="1389818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804CE950-2E06-441D-9515-A3E18F6BA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Commercial </a:t>
            </a:r>
            <a:r>
              <a:rPr lang="de-DE" err="1"/>
              <a:t>viability</a:t>
            </a:r>
            <a:r>
              <a:rPr lang="de-DE"/>
              <a:t> </a:t>
            </a:r>
            <a:r>
              <a:rPr lang="de-DE" err="1"/>
              <a:t>checklist</a:t>
            </a:r>
            <a:endParaRPr lang="de-AT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066F7CAB-A7CB-AFE2-4191-608DD1F25F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Identified market need or gap in market </a:t>
            </a:r>
          </a:p>
          <a:p>
            <a:r>
              <a:rPr lang="en-US"/>
              <a:t>No, few or weak existing competitors </a:t>
            </a:r>
          </a:p>
          <a:p>
            <a:r>
              <a:rPr lang="en-US"/>
              <a:t>New or growing market </a:t>
            </a:r>
          </a:p>
          <a:p>
            <a:r>
              <a:rPr lang="en-US"/>
              <a:t>Clearly identified customers </a:t>
            </a:r>
          </a:p>
          <a:p>
            <a:r>
              <a:rPr lang="en-US"/>
              <a:t>High profit margins </a:t>
            </a:r>
          </a:p>
          <a:p>
            <a:r>
              <a:rPr lang="en-US"/>
              <a:t>Not easily copied </a:t>
            </a:r>
          </a:p>
          <a:p>
            <a:r>
              <a:rPr lang="en-US"/>
              <a:t>Identifiable risks that can be monitored &amp; mitigated </a:t>
            </a:r>
          </a:p>
          <a:p>
            <a:r>
              <a:rPr lang="en-US"/>
              <a:t>Scalability </a:t>
            </a:r>
          </a:p>
          <a:p>
            <a:r>
              <a:rPr lang="en-US"/>
              <a:t>Viable business model </a:t>
            </a:r>
          </a:p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F65BB1-9206-4D7F-97F9-47DCC7DC633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625659"/>
      </p:ext>
    </p:extLst>
  </p:cSld>
  <p:clrMapOvr>
    <a:masterClrMapping/>
  </p:clrMapOvr>
</p:sld>
</file>

<file path=ppt/theme/theme1.xml><?xml version="1.0" encoding="utf-8"?>
<a:theme xmlns:a="http://schemas.openxmlformats.org/drawingml/2006/main" name="Endorseakt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akt" id="{82489726-E61E-41F5-9FA5-6D937E4727F4}" vid="{8FE2F443-450C-471B-8308-D3CB6438626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8FFDB33B04204D805D358742B5F84C" ma:contentTypeVersion="17" ma:contentTypeDescription="Create a new document." ma:contentTypeScope="" ma:versionID="24efd5afd261905a84412e3f7aa8361a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c4e33cffffb4197a494f11fa833c082e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Props1.xml><?xml version="1.0" encoding="utf-8"?>
<ds:datastoreItem xmlns:ds="http://schemas.openxmlformats.org/officeDocument/2006/customXml" ds:itemID="{FB69CE41-59D3-471C-9DE7-39984B3BF7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3be961-96ff-4fd7-9242-58d5ac1cef53"/>
    <ds:schemaRef ds:uri="151c28b5-17be-487d-903d-7070014f18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C419AAC-5780-4A5A-ADC1-C1ED69257832}">
  <ds:schemaRefs>
    <ds:schemaRef ds:uri="151c28b5-17be-487d-903d-7070014f18c7"/>
    <ds:schemaRef ds:uri="323be961-96ff-4fd7-9242-58d5ac1cef5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659</Words>
  <Application>Microsoft Office PowerPoint</Application>
  <PresentationFormat>Bredbild</PresentationFormat>
  <Paragraphs>163</Paragraphs>
  <Slides>11</Slides>
  <Notes>3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11</vt:i4>
      </vt:variant>
    </vt:vector>
  </HeadingPairs>
  <TitlesOfParts>
    <vt:vector size="18" baseType="lpstr">
      <vt:lpstr>Aptos Serif</vt:lpstr>
      <vt:lpstr>Arial</vt:lpstr>
      <vt:lpstr>Assistant</vt:lpstr>
      <vt:lpstr>Calibri</vt:lpstr>
      <vt:lpstr>Segoe Print</vt:lpstr>
      <vt:lpstr>Source Sans Pro</vt:lpstr>
      <vt:lpstr>Endorseakt</vt:lpstr>
      <vt:lpstr>BUSINESS PLANNING AND THE ENTREPRENEURIAL ECOSYSTEM</vt:lpstr>
      <vt:lpstr> 2.5 Start-up</vt:lpstr>
      <vt:lpstr>New Venture Creation</vt:lpstr>
      <vt:lpstr>Lean Start-up</vt:lpstr>
      <vt:lpstr>Lean start-up cycle</vt:lpstr>
      <vt:lpstr>Design thinking</vt:lpstr>
      <vt:lpstr>PowerPoint-presentation</vt:lpstr>
      <vt:lpstr>PowerPoint-presentation</vt:lpstr>
      <vt:lpstr>Commercial viability checklist</vt:lpstr>
      <vt:lpstr>Assignment </vt:lpstr>
      <vt:lpstr>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Cecilia Dalborg</cp:lastModifiedBy>
  <cp:revision>5</cp:revision>
  <dcterms:created xsi:type="dcterms:W3CDTF">2022-04-04T19:32:46Z</dcterms:created>
  <dcterms:modified xsi:type="dcterms:W3CDTF">2024-05-15T10:04:02Z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